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8" r:id="rId1"/>
    <p:sldMasterId id="2147483688" r:id="rId2"/>
  </p:sldMasterIdLst>
  <p:notesMasterIdLst>
    <p:notesMasterId r:id="rId49"/>
  </p:notesMasterIdLst>
  <p:handoutMasterIdLst>
    <p:handoutMasterId r:id="rId50"/>
  </p:handoutMasterIdLst>
  <p:sldIdLst>
    <p:sldId id="259" r:id="rId3"/>
    <p:sldId id="261"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260"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kern="1200">
        <a:solidFill>
          <a:schemeClr val="tx1"/>
        </a:solidFill>
        <a:latin typeface="Times New Roman"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B"/>
    <a:srgbClr val="C1A01E"/>
    <a:srgbClr val="D9D9D9"/>
    <a:srgbClr val="83786F"/>
    <a:srgbClr val="76232F"/>
    <a:srgbClr val="B36924"/>
    <a:srgbClr val="3E5D58"/>
    <a:srgbClr val="626262"/>
    <a:srgbClr val="224945"/>
    <a:srgbClr val="C3C9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1291" autoAdjust="0"/>
    <p:restoredTop sz="0" autoAdjust="0"/>
  </p:normalViewPr>
  <p:slideViewPr>
    <p:cSldViewPr snapToGrid="0" snapToObjects="1">
      <p:cViewPr>
        <p:scale>
          <a:sx n="70" d="100"/>
          <a:sy n="70" d="100"/>
        </p:scale>
        <p:origin x="-1500" y="-133"/>
      </p:cViewPr>
      <p:guideLst>
        <p:guide orient="horz" pos="2160"/>
        <p:guide pos="2880"/>
      </p:guideLst>
    </p:cSldViewPr>
  </p:slideViewPr>
  <p:outlineViewPr>
    <p:cViewPr>
      <p:scale>
        <a:sx n="33" d="100"/>
        <a:sy n="33" d="100"/>
      </p:scale>
      <p:origin x="0" y="25476"/>
    </p:cViewPr>
  </p:outlineViewPr>
  <p:notesTextViewPr>
    <p:cViewPr>
      <p:scale>
        <a:sx n="100" d="100"/>
        <a:sy n="100" d="100"/>
      </p:scale>
      <p:origin x="0" y="0"/>
    </p:cViewPr>
  </p:notesTextViewPr>
  <p:sorterViewPr>
    <p:cViewPr>
      <p:scale>
        <a:sx n="100" d="100"/>
        <a:sy n="100" d="100"/>
      </p:scale>
      <p:origin x="0" y="9495"/>
    </p:cViewPr>
  </p:sorterViewPr>
  <p:notesViewPr>
    <p:cSldViewPr snapToGrid="0" snapToObjects="1">
      <p:cViewPr>
        <p:scale>
          <a:sx n="90" d="100"/>
          <a:sy n="90" d="100"/>
        </p:scale>
        <p:origin x="-2050" y="3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Bill1\My%20Documents\CLIENTS\Active\CSC%20-%20Supply%20Side%208\Unemployment%20Rates%20Historical%20Data_sep_10.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Bill1\My%20Documents\CLIENTS\Active\CSC%20-%20Supply%20Side%208\Unemployment%20Rates%20Historical%20Data_sep_10.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73049409681479E-2"/>
          <c:y val="5.7141245612406015E-2"/>
          <c:w val="0.91207555140608565"/>
          <c:h val="0.75112579300581028"/>
        </c:manualLayout>
      </c:layout>
      <c:lineChart>
        <c:grouping val="standard"/>
        <c:varyColors val="0"/>
        <c:ser>
          <c:idx val="0"/>
          <c:order val="0"/>
          <c:spPr>
            <a:ln w="38100">
              <a:solidFill>
                <a:srgbClr val="C1A01E"/>
              </a:solidFill>
              <a:prstDash val="solid"/>
            </a:ln>
          </c:spPr>
          <c:marker>
            <c:symbol val="none"/>
          </c:marker>
          <c:trendline>
            <c:spPr>
              <a:ln w="38100">
                <a:solidFill>
                  <a:srgbClr val="00778B"/>
                </a:solidFill>
                <a:prstDash val="solid"/>
              </a:ln>
            </c:spPr>
            <c:trendlineType val="linear"/>
            <c:dispRSqr val="0"/>
            <c:dispEq val="0"/>
          </c:trendline>
          <c:cat>
            <c:numRef>
              <c:f>'LF &amp; Em, Construction (mo)'!$A$305:$A$420</c:f>
              <c:numCache>
                <c:formatCode>mmm\-yy</c:formatCode>
                <c:ptCount val="116"/>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numCache>
            </c:numRef>
          </c:cat>
          <c:val>
            <c:numRef>
              <c:f>'LF &amp; Em, Construction (mo)'!$AK$305:$AK$420</c:f>
              <c:numCache>
                <c:formatCode>0.00%</c:formatCode>
                <c:ptCount val="116"/>
                <c:pt idx="0">
                  <c:v>0.14718614718614795</c:v>
                </c:pt>
                <c:pt idx="1">
                  <c:v>0.16666666666666669</c:v>
                </c:pt>
                <c:pt idx="2">
                  <c:v>0.17427385892116193</c:v>
                </c:pt>
                <c:pt idx="3">
                  <c:v>0.17154811715481191</c:v>
                </c:pt>
                <c:pt idx="4">
                  <c:v>0.11904761904761951</c:v>
                </c:pt>
                <c:pt idx="5">
                  <c:v>8.3018867924528297E-2</c:v>
                </c:pt>
                <c:pt idx="6">
                  <c:v>5.514705882352941E-2</c:v>
                </c:pt>
                <c:pt idx="7">
                  <c:v>3.9426523297490967E-2</c:v>
                </c:pt>
                <c:pt idx="8">
                  <c:v>3.0769230769230802E-2</c:v>
                </c:pt>
                <c:pt idx="9">
                  <c:v>3.4220532319391712E-2</c:v>
                </c:pt>
                <c:pt idx="10">
                  <c:v>7.5757575757575912E-2</c:v>
                </c:pt>
                <c:pt idx="11">
                  <c:v>0.12681159420289853</c:v>
                </c:pt>
                <c:pt idx="12">
                  <c:v>0.17241379310344904</c:v>
                </c:pt>
                <c:pt idx="13">
                  <c:v>0.14615384615384619</c:v>
                </c:pt>
                <c:pt idx="14">
                  <c:v>0.17883211678832192</c:v>
                </c:pt>
                <c:pt idx="15">
                  <c:v>0.18382352941176472</c:v>
                </c:pt>
                <c:pt idx="16">
                  <c:v>0.10332103321033212</c:v>
                </c:pt>
                <c:pt idx="17">
                  <c:v>4.5112781954887875E-2</c:v>
                </c:pt>
                <c:pt idx="18">
                  <c:v>4.1379310344827565E-2</c:v>
                </c:pt>
                <c:pt idx="19">
                  <c:v>4.2553191489361833E-2</c:v>
                </c:pt>
                <c:pt idx="20">
                  <c:v>4.4673539518900414E-2</c:v>
                </c:pt>
                <c:pt idx="21">
                  <c:v>6.1855670103092814E-2</c:v>
                </c:pt>
                <c:pt idx="22">
                  <c:v>0.10915492957746471</c:v>
                </c:pt>
                <c:pt idx="23">
                  <c:v>0.13868613138686198</c:v>
                </c:pt>
                <c:pt idx="24">
                  <c:v>0.19622641509434044</c:v>
                </c:pt>
                <c:pt idx="25">
                  <c:v>0.17803030303030393</c:v>
                </c:pt>
                <c:pt idx="26">
                  <c:v>0.14624505928853751</c:v>
                </c:pt>
                <c:pt idx="27">
                  <c:v>0.13095238095238187</c:v>
                </c:pt>
                <c:pt idx="28">
                  <c:v>0.1153846153846156</c:v>
                </c:pt>
                <c:pt idx="29">
                  <c:v>5.6818181818182122E-2</c:v>
                </c:pt>
                <c:pt idx="30">
                  <c:v>4.4280442804428437E-2</c:v>
                </c:pt>
                <c:pt idx="31">
                  <c:v>4.4117647058824046E-2</c:v>
                </c:pt>
                <c:pt idx="32">
                  <c:v>2.230483271375476E-2</c:v>
                </c:pt>
                <c:pt idx="33">
                  <c:v>8.745247148288976E-2</c:v>
                </c:pt>
                <c:pt idx="34">
                  <c:v>0.12451361867704278</c:v>
                </c:pt>
                <c:pt idx="35">
                  <c:v>0.17131474103585659</c:v>
                </c:pt>
                <c:pt idx="36">
                  <c:v>0.23809523809523936</c:v>
                </c:pt>
                <c:pt idx="37">
                  <c:v>0.20331950207468888</c:v>
                </c:pt>
                <c:pt idx="38">
                  <c:v>0.22400000000000053</c:v>
                </c:pt>
                <c:pt idx="39">
                  <c:v>0.17338709677419434</c:v>
                </c:pt>
                <c:pt idx="40">
                  <c:v>0.10861423220973777</c:v>
                </c:pt>
                <c:pt idx="41">
                  <c:v>0.11458333333333351</c:v>
                </c:pt>
                <c:pt idx="42">
                  <c:v>5.4421768707482866E-2</c:v>
                </c:pt>
                <c:pt idx="43">
                  <c:v>5.3872053872053807E-2</c:v>
                </c:pt>
                <c:pt idx="44">
                  <c:v>5.7347670250896488E-2</c:v>
                </c:pt>
                <c:pt idx="45">
                  <c:v>4.0816326530612533E-2</c:v>
                </c:pt>
                <c:pt idx="46">
                  <c:v>9.4405594405594512E-2</c:v>
                </c:pt>
                <c:pt idx="47">
                  <c:v>0.12765957446808412</c:v>
                </c:pt>
                <c:pt idx="48">
                  <c:v>0.17054263565891481</c:v>
                </c:pt>
                <c:pt idx="49">
                  <c:v>0.14693877551020501</c:v>
                </c:pt>
                <c:pt idx="50">
                  <c:v>0.14000000000000001</c:v>
                </c:pt>
                <c:pt idx="51">
                  <c:v>0.10546875000000012</c:v>
                </c:pt>
                <c:pt idx="52">
                  <c:v>1.8248175182481844E-2</c:v>
                </c:pt>
                <c:pt idx="53">
                  <c:v>1.6339869281045825E-2</c:v>
                </c:pt>
                <c:pt idx="54">
                  <c:v>2.5396825396825421E-2</c:v>
                </c:pt>
                <c:pt idx="55">
                  <c:v>3.6303630363036396E-2</c:v>
                </c:pt>
                <c:pt idx="56">
                  <c:v>5.9016393442623556E-2</c:v>
                </c:pt>
                <c:pt idx="57">
                  <c:v>7.3717948717949011E-2</c:v>
                </c:pt>
                <c:pt idx="58">
                  <c:v>7.073954983922881E-2</c:v>
                </c:pt>
                <c:pt idx="59">
                  <c:v>9.7222222222222265E-2</c:v>
                </c:pt>
                <c:pt idx="60">
                  <c:v>0.11071428571428626</c:v>
                </c:pt>
                <c:pt idx="61">
                  <c:v>0.13058419243986291</c:v>
                </c:pt>
                <c:pt idx="62">
                  <c:v>9.8245614035087733E-2</c:v>
                </c:pt>
                <c:pt idx="63">
                  <c:v>0.1118421052631582</c:v>
                </c:pt>
                <c:pt idx="64">
                  <c:v>6.4024390243902524E-2</c:v>
                </c:pt>
                <c:pt idx="65">
                  <c:v>4.9230769230769293E-2</c:v>
                </c:pt>
                <c:pt idx="66">
                  <c:v>4.2253521126760583E-2</c:v>
                </c:pt>
                <c:pt idx="67">
                  <c:v>5.5718475073314032E-2</c:v>
                </c:pt>
                <c:pt idx="68">
                  <c:v>5.7401812688821816E-2</c:v>
                </c:pt>
                <c:pt idx="69">
                  <c:v>6.7226890756302823E-2</c:v>
                </c:pt>
                <c:pt idx="70">
                  <c:v>5.7142857142857176E-2</c:v>
                </c:pt>
                <c:pt idx="71">
                  <c:v>6.2893081761006747E-2</c:v>
                </c:pt>
                <c:pt idx="72">
                  <c:v>8.9403973509933732E-2</c:v>
                </c:pt>
                <c:pt idx="73">
                  <c:v>0.10631229235880407</c:v>
                </c:pt>
                <c:pt idx="74">
                  <c:v>8.9456869009585299E-2</c:v>
                </c:pt>
                <c:pt idx="75">
                  <c:v>8.6816720257234831E-2</c:v>
                </c:pt>
                <c:pt idx="76">
                  <c:v>6.5015479876161228E-2</c:v>
                </c:pt>
                <c:pt idx="77">
                  <c:v>3.4883720930232433E-2</c:v>
                </c:pt>
                <c:pt idx="78">
                  <c:v>5.1912568306010896E-2</c:v>
                </c:pt>
                <c:pt idx="79">
                  <c:v>3.8560411311053984E-2</c:v>
                </c:pt>
                <c:pt idx="80">
                  <c:v>2.3809523809523871E-2</c:v>
                </c:pt>
                <c:pt idx="81">
                  <c:v>4.2216358839050193E-2</c:v>
                </c:pt>
                <c:pt idx="82">
                  <c:v>7.6712328767123514E-2</c:v>
                </c:pt>
                <c:pt idx="83">
                  <c:v>5.1987767584097941E-2</c:v>
                </c:pt>
                <c:pt idx="84">
                  <c:v>8.1460674157303334E-2</c:v>
                </c:pt>
                <c:pt idx="85">
                  <c:v>9.5652173913044133E-2</c:v>
                </c:pt>
                <c:pt idx="86">
                  <c:v>8.0459770114942528E-2</c:v>
                </c:pt>
                <c:pt idx="87">
                  <c:v>5.3977272727272867E-2</c:v>
                </c:pt>
                <c:pt idx="88">
                  <c:v>5.8011049723756897E-2</c:v>
                </c:pt>
                <c:pt idx="89">
                  <c:v>4.5698924731182894E-2</c:v>
                </c:pt>
                <c:pt idx="90">
                  <c:v>3.6855036855036882E-2</c:v>
                </c:pt>
                <c:pt idx="91">
                  <c:v>3.1175059952038467E-2</c:v>
                </c:pt>
                <c:pt idx="92">
                  <c:v>3.1100478468899642E-2</c:v>
                </c:pt>
                <c:pt idx="93">
                  <c:v>2.1028037383177645E-2</c:v>
                </c:pt>
                <c:pt idx="94">
                  <c:v>4.4392523364486416E-2</c:v>
                </c:pt>
                <c:pt idx="95">
                  <c:v>7.2093023255814501E-2</c:v>
                </c:pt>
                <c:pt idx="96">
                  <c:v>8.8541666666667379E-2</c:v>
                </c:pt>
                <c:pt idx="97">
                  <c:v>0.13383838383838473</c:v>
                </c:pt>
                <c:pt idx="98">
                  <c:v>0.10904255319148978</c:v>
                </c:pt>
                <c:pt idx="99">
                  <c:v>0.12113402061855705</c:v>
                </c:pt>
                <c:pt idx="100">
                  <c:v>8.0568720379147599E-2</c:v>
                </c:pt>
                <c:pt idx="101">
                  <c:v>4.4705882352941526E-2</c:v>
                </c:pt>
                <c:pt idx="102">
                  <c:v>4.5851528384279347E-2</c:v>
                </c:pt>
                <c:pt idx="103">
                  <c:v>2.1978021978022001E-2</c:v>
                </c:pt>
                <c:pt idx="104">
                  <c:v>3.5128805620608952E-2</c:v>
                </c:pt>
                <c:pt idx="105">
                  <c:v>5.2995391705069082E-2</c:v>
                </c:pt>
                <c:pt idx="106">
                  <c:v>6.3569682151589424E-2</c:v>
                </c:pt>
                <c:pt idx="107">
                  <c:v>9.3137254901960717E-2</c:v>
                </c:pt>
                <c:pt idx="108">
                  <c:v>9.927360774818389E-2</c:v>
                </c:pt>
                <c:pt idx="109">
                  <c:v>0.12686567164179108</c:v>
                </c:pt>
                <c:pt idx="110">
                  <c:v>0.13381995133819954</c:v>
                </c:pt>
                <c:pt idx="111">
                  <c:v>0.12616822429906538</c:v>
                </c:pt>
                <c:pt idx="112">
                  <c:v>8.4598698481562581E-2</c:v>
                </c:pt>
                <c:pt idx="113">
                  <c:v>7.6458752515090628E-2</c:v>
                </c:pt>
                <c:pt idx="114">
                  <c:v>3.476482617586904E-2</c:v>
                </c:pt>
                <c:pt idx="115">
                  <c:v>2.9106029106029076E-2</c:v>
                </c:pt>
              </c:numCache>
            </c:numRef>
          </c:val>
          <c:smooth val="0"/>
        </c:ser>
        <c:dLbls>
          <c:showLegendKey val="0"/>
          <c:showVal val="0"/>
          <c:showCatName val="0"/>
          <c:showSerName val="0"/>
          <c:showPercent val="0"/>
          <c:showBubbleSize val="0"/>
        </c:dLbls>
        <c:marker val="1"/>
        <c:smooth val="0"/>
        <c:axId val="51470720"/>
        <c:axId val="51472256"/>
      </c:lineChart>
      <c:dateAx>
        <c:axId val="51470720"/>
        <c:scaling>
          <c:orientation val="minMax"/>
        </c:scaling>
        <c:delete val="0"/>
        <c:axPos val="b"/>
        <c:numFmt formatCode="mmm\-yy" sourceLinked="0"/>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pitchFamily="34" charset="0"/>
                <a:ea typeface="Arial Narrow"/>
                <a:cs typeface="Arial Narrow"/>
              </a:defRPr>
            </a:pPr>
            <a:endParaRPr lang="en-US"/>
          </a:p>
        </c:txPr>
        <c:crossAx val="51472256"/>
        <c:crosses val="autoZero"/>
        <c:auto val="1"/>
        <c:lblOffset val="100"/>
        <c:baseTimeUnit val="months"/>
        <c:majorUnit val="6"/>
        <c:majorTimeUnit val="months"/>
        <c:minorUnit val="6"/>
        <c:minorTimeUnit val="days"/>
      </c:dateAx>
      <c:valAx>
        <c:axId val="51472256"/>
        <c:scaling>
          <c:orientation val="minMax"/>
        </c:scaling>
        <c:delete val="0"/>
        <c:axPos val="l"/>
        <c:majorGridlines>
          <c:spPr>
            <a:ln w="3175">
              <a:solidFill>
                <a:srgbClr val="000000"/>
              </a:solidFill>
              <a:prstDash val="solid"/>
            </a:ln>
          </c:spPr>
        </c:majorGridlines>
        <c:numFmt formatCode="0\ %"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pitchFamily="34" charset="0"/>
                <a:ea typeface="Arial Narrow"/>
                <a:cs typeface="Arial Narrow"/>
              </a:defRPr>
            </a:pPr>
            <a:endParaRPr lang="en-US"/>
          </a:p>
        </c:txPr>
        <c:crossAx val="51470720"/>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225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352593618454089E-2"/>
          <c:y val="5.6322437079932008E-2"/>
          <c:w val="0.91228174374284843"/>
          <c:h val="0.77932236383584552"/>
        </c:manualLayout>
      </c:layout>
      <c:lineChart>
        <c:grouping val="standard"/>
        <c:varyColors val="0"/>
        <c:ser>
          <c:idx val="0"/>
          <c:order val="0"/>
          <c:spPr>
            <a:ln w="38100">
              <a:solidFill>
                <a:srgbClr val="C1A01E"/>
              </a:solidFill>
              <a:prstDash val="solid"/>
            </a:ln>
          </c:spPr>
          <c:marker>
            <c:symbol val="none"/>
          </c:marker>
          <c:trendline>
            <c:spPr>
              <a:ln w="38100">
                <a:solidFill>
                  <a:srgbClr val="00778B"/>
                </a:solidFill>
                <a:prstDash val="solid"/>
              </a:ln>
            </c:spPr>
            <c:trendlineType val="linear"/>
            <c:dispRSqr val="0"/>
            <c:dispEq val="0"/>
          </c:trendline>
          <c:cat>
            <c:numRef>
              <c:f>'LF &amp; Em, Construction (mo)'!$A$12:$A$420</c:f>
              <c:numCache>
                <c:formatCode>mmm\-yy</c:formatCode>
                <c:ptCount val="409"/>
                <c:pt idx="0">
                  <c:v>27973</c:v>
                </c:pt>
                <c:pt idx="1">
                  <c:v>28004</c:v>
                </c:pt>
                <c:pt idx="2">
                  <c:v>28034</c:v>
                </c:pt>
                <c:pt idx="3">
                  <c:v>28065</c:v>
                </c:pt>
                <c:pt idx="4">
                  <c:v>28095</c:v>
                </c:pt>
                <c:pt idx="5">
                  <c:v>28126</c:v>
                </c:pt>
                <c:pt idx="6">
                  <c:v>28157</c:v>
                </c:pt>
                <c:pt idx="7">
                  <c:v>28185</c:v>
                </c:pt>
                <c:pt idx="8">
                  <c:v>28216</c:v>
                </c:pt>
                <c:pt idx="9">
                  <c:v>28246</c:v>
                </c:pt>
                <c:pt idx="10">
                  <c:v>28277</c:v>
                </c:pt>
                <c:pt idx="11">
                  <c:v>28307</c:v>
                </c:pt>
                <c:pt idx="12">
                  <c:v>28338</c:v>
                </c:pt>
                <c:pt idx="13">
                  <c:v>28369</c:v>
                </c:pt>
                <c:pt idx="14">
                  <c:v>28399</c:v>
                </c:pt>
                <c:pt idx="15">
                  <c:v>28430</c:v>
                </c:pt>
                <c:pt idx="16">
                  <c:v>28460</c:v>
                </c:pt>
                <c:pt idx="17">
                  <c:v>28491</c:v>
                </c:pt>
                <c:pt idx="18">
                  <c:v>28522</c:v>
                </c:pt>
                <c:pt idx="19">
                  <c:v>28550</c:v>
                </c:pt>
                <c:pt idx="20">
                  <c:v>28581</c:v>
                </c:pt>
                <c:pt idx="21">
                  <c:v>28611</c:v>
                </c:pt>
                <c:pt idx="22">
                  <c:v>28642</c:v>
                </c:pt>
                <c:pt idx="23">
                  <c:v>28672</c:v>
                </c:pt>
                <c:pt idx="24">
                  <c:v>28703</c:v>
                </c:pt>
                <c:pt idx="25">
                  <c:v>28734</c:v>
                </c:pt>
                <c:pt idx="26">
                  <c:v>28764</c:v>
                </c:pt>
                <c:pt idx="27">
                  <c:v>28795</c:v>
                </c:pt>
                <c:pt idx="28">
                  <c:v>28825</c:v>
                </c:pt>
                <c:pt idx="29">
                  <c:v>28856</c:v>
                </c:pt>
                <c:pt idx="30">
                  <c:v>28887</c:v>
                </c:pt>
                <c:pt idx="31">
                  <c:v>28915</c:v>
                </c:pt>
                <c:pt idx="32">
                  <c:v>28946</c:v>
                </c:pt>
                <c:pt idx="33">
                  <c:v>28976</c:v>
                </c:pt>
                <c:pt idx="34">
                  <c:v>29007</c:v>
                </c:pt>
                <c:pt idx="35">
                  <c:v>29037</c:v>
                </c:pt>
                <c:pt idx="36">
                  <c:v>29068</c:v>
                </c:pt>
                <c:pt idx="37">
                  <c:v>29099</c:v>
                </c:pt>
                <c:pt idx="38">
                  <c:v>29129</c:v>
                </c:pt>
                <c:pt idx="39">
                  <c:v>29160</c:v>
                </c:pt>
                <c:pt idx="40">
                  <c:v>29190</c:v>
                </c:pt>
                <c:pt idx="41">
                  <c:v>29221</c:v>
                </c:pt>
                <c:pt idx="42">
                  <c:v>29252</c:v>
                </c:pt>
                <c:pt idx="43">
                  <c:v>29281</c:v>
                </c:pt>
                <c:pt idx="44">
                  <c:v>29312</c:v>
                </c:pt>
                <c:pt idx="45">
                  <c:v>29342</c:v>
                </c:pt>
                <c:pt idx="46">
                  <c:v>29373</c:v>
                </c:pt>
                <c:pt idx="47">
                  <c:v>29403</c:v>
                </c:pt>
                <c:pt idx="48">
                  <c:v>29434</c:v>
                </c:pt>
                <c:pt idx="49">
                  <c:v>29465</c:v>
                </c:pt>
                <c:pt idx="50">
                  <c:v>29495</c:v>
                </c:pt>
                <c:pt idx="51">
                  <c:v>29526</c:v>
                </c:pt>
                <c:pt idx="52">
                  <c:v>29556</c:v>
                </c:pt>
                <c:pt idx="53">
                  <c:v>29587</c:v>
                </c:pt>
                <c:pt idx="54">
                  <c:v>29618</c:v>
                </c:pt>
                <c:pt idx="55">
                  <c:v>29646</c:v>
                </c:pt>
                <c:pt idx="56">
                  <c:v>29677</c:v>
                </c:pt>
                <c:pt idx="57">
                  <c:v>29707</c:v>
                </c:pt>
                <c:pt idx="58">
                  <c:v>29738</c:v>
                </c:pt>
                <c:pt idx="59">
                  <c:v>29768</c:v>
                </c:pt>
                <c:pt idx="60">
                  <c:v>29799</c:v>
                </c:pt>
                <c:pt idx="61">
                  <c:v>29830</c:v>
                </c:pt>
                <c:pt idx="62">
                  <c:v>29860</c:v>
                </c:pt>
                <c:pt idx="63">
                  <c:v>29891</c:v>
                </c:pt>
                <c:pt idx="64">
                  <c:v>29921</c:v>
                </c:pt>
                <c:pt idx="65">
                  <c:v>29952</c:v>
                </c:pt>
                <c:pt idx="66">
                  <c:v>29983</c:v>
                </c:pt>
                <c:pt idx="67">
                  <c:v>30011</c:v>
                </c:pt>
                <c:pt idx="68">
                  <c:v>30042</c:v>
                </c:pt>
                <c:pt idx="69">
                  <c:v>30072</c:v>
                </c:pt>
                <c:pt idx="70">
                  <c:v>30103</c:v>
                </c:pt>
                <c:pt idx="71">
                  <c:v>30133</c:v>
                </c:pt>
                <c:pt idx="72">
                  <c:v>30164</c:v>
                </c:pt>
                <c:pt idx="73">
                  <c:v>30195</c:v>
                </c:pt>
                <c:pt idx="74">
                  <c:v>30225</c:v>
                </c:pt>
                <c:pt idx="75">
                  <c:v>30256</c:v>
                </c:pt>
                <c:pt idx="76">
                  <c:v>30286</c:v>
                </c:pt>
                <c:pt idx="77">
                  <c:v>30317</c:v>
                </c:pt>
                <c:pt idx="78">
                  <c:v>30348</c:v>
                </c:pt>
                <c:pt idx="79">
                  <c:v>30376</c:v>
                </c:pt>
                <c:pt idx="80">
                  <c:v>30407</c:v>
                </c:pt>
                <c:pt idx="81">
                  <c:v>30437</c:v>
                </c:pt>
                <c:pt idx="82">
                  <c:v>30468</c:v>
                </c:pt>
                <c:pt idx="83">
                  <c:v>30498</c:v>
                </c:pt>
                <c:pt idx="84">
                  <c:v>30529</c:v>
                </c:pt>
                <c:pt idx="85">
                  <c:v>30560</c:v>
                </c:pt>
                <c:pt idx="86">
                  <c:v>30590</c:v>
                </c:pt>
                <c:pt idx="87">
                  <c:v>30621</c:v>
                </c:pt>
                <c:pt idx="88">
                  <c:v>30651</c:v>
                </c:pt>
                <c:pt idx="89">
                  <c:v>30682</c:v>
                </c:pt>
                <c:pt idx="90">
                  <c:v>30713</c:v>
                </c:pt>
                <c:pt idx="91">
                  <c:v>30742</c:v>
                </c:pt>
                <c:pt idx="92">
                  <c:v>30773</c:v>
                </c:pt>
                <c:pt idx="93">
                  <c:v>30803</c:v>
                </c:pt>
                <c:pt idx="94">
                  <c:v>30834</c:v>
                </c:pt>
                <c:pt idx="95">
                  <c:v>30864</c:v>
                </c:pt>
                <c:pt idx="96">
                  <c:v>30895</c:v>
                </c:pt>
                <c:pt idx="97">
                  <c:v>30926</c:v>
                </c:pt>
                <c:pt idx="98">
                  <c:v>30956</c:v>
                </c:pt>
                <c:pt idx="99">
                  <c:v>30987</c:v>
                </c:pt>
                <c:pt idx="100">
                  <c:v>31017</c:v>
                </c:pt>
                <c:pt idx="101">
                  <c:v>31048</c:v>
                </c:pt>
                <c:pt idx="102">
                  <c:v>31079</c:v>
                </c:pt>
                <c:pt idx="103">
                  <c:v>31107</c:v>
                </c:pt>
                <c:pt idx="104">
                  <c:v>31138</c:v>
                </c:pt>
                <c:pt idx="105">
                  <c:v>31168</c:v>
                </c:pt>
                <c:pt idx="106">
                  <c:v>31199</c:v>
                </c:pt>
                <c:pt idx="107">
                  <c:v>31229</c:v>
                </c:pt>
                <c:pt idx="108">
                  <c:v>31260</c:v>
                </c:pt>
                <c:pt idx="109">
                  <c:v>31291</c:v>
                </c:pt>
                <c:pt idx="110">
                  <c:v>31321</c:v>
                </c:pt>
                <c:pt idx="111">
                  <c:v>31352</c:v>
                </c:pt>
                <c:pt idx="112">
                  <c:v>31382</c:v>
                </c:pt>
                <c:pt idx="113">
                  <c:v>31413</c:v>
                </c:pt>
                <c:pt idx="114">
                  <c:v>31444</c:v>
                </c:pt>
                <c:pt idx="115">
                  <c:v>31472</c:v>
                </c:pt>
                <c:pt idx="116">
                  <c:v>31503</c:v>
                </c:pt>
                <c:pt idx="117">
                  <c:v>31533</c:v>
                </c:pt>
                <c:pt idx="118">
                  <c:v>31564</c:v>
                </c:pt>
                <c:pt idx="119">
                  <c:v>31594</c:v>
                </c:pt>
                <c:pt idx="120">
                  <c:v>31625</c:v>
                </c:pt>
                <c:pt idx="121">
                  <c:v>31656</c:v>
                </c:pt>
                <c:pt idx="122">
                  <c:v>31686</c:v>
                </c:pt>
                <c:pt idx="123">
                  <c:v>31717</c:v>
                </c:pt>
                <c:pt idx="124">
                  <c:v>31747</c:v>
                </c:pt>
                <c:pt idx="125">
                  <c:v>31778</c:v>
                </c:pt>
                <c:pt idx="126">
                  <c:v>31809</c:v>
                </c:pt>
                <c:pt idx="127">
                  <c:v>31837</c:v>
                </c:pt>
                <c:pt idx="128">
                  <c:v>31868</c:v>
                </c:pt>
                <c:pt idx="129">
                  <c:v>31898</c:v>
                </c:pt>
                <c:pt idx="130">
                  <c:v>31929</c:v>
                </c:pt>
                <c:pt idx="131">
                  <c:v>31959</c:v>
                </c:pt>
                <c:pt idx="132">
                  <c:v>31990</c:v>
                </c:pt>
                <c:pt idx="133">
                  <c:v>32021</c:v>
                </c:pt>
                <c:pt idx="134">
                  <c:v>32051</c:v>
                </c:pt>
                <c:pt idx="135">
                  <c:v>32082</c:v>
                </c:pt>
                <c:pt idx="136">
                  <c:v>32112</c:v>
                </c:pt>
                <c:pt idx="137">
                  <c:v>32143</c:v>
                </c:pt>
                <c:pt idx="138">
                  <c:v>32174</c:v>
                </c:pt>
                <c:pt idx="139">
                  <c:v>32203</c:v>
                </c:pt>
                <c:pt idx="140">
                  <c:v>32234</c:v>
                </c:pt>
                <c:pt idx="141">
                  <c:v>32264</c:v>
                </c:pt>
                <c:pt idx="142">
                  <c:v>32295</c:v>
                </c:pt>
                <c:pt idx="143">
                  <c:v>32325</c:v>
                </c:pt>
                <c:pt idx="144">
                  <c:v>32356</c:v>
                </c:pt>
                <c:pt idx="145">
                  <c:v>32387</c:v>
                </c:pt>
                <c:pt idx="146">
                  <c:v>32417</c:v>
                </c:pt>
                <c:pt idx="147">
                  <c:v>32448</c:v>
                </c:pt>
                <c:pt idx="148">
                  <c:v>32478</c:v>
                </c:pt>
                <c:pt idx="149">
                  <c:v>32509</c:v>
                </c:pt>
                <c:pt idx="150">
                  <c:v>32540</c:v>
                </c:pt>
                <c:pt idx="151">
                  <c:v>32568</c:v>
                </c:pt>
                <c:pt idx="152">
                  <c:v>32599</c:v>
                </c:pt>
                <c:pt idx="153">
                  <c:v>32629</c:v>
                </c:pt>
                <c:pt idx="154">
                  <c:v>32660</c:v>
                </c:pt>
                <c:pt idx="155">
                  <c:v>32690</c:v>
                </c:pt>
                <c:pt idx="156">
                  <c:v>32721</c:v>
                </c:pt>
                <c:pt idx="157">
                  <c:v>32752</c:v>
                </c:pt>
                <c:pt idx="158">
                  <c:v>32782</c:v>
                </c:pt>
                <c:pt idx="159">
                  <c:v>32813</c:v>
                </c:pt>
                <c:pt idx="160">
                  <c:v>32843</c:v>
                </c:pt>
                <c:pt idx="161">
                  <c:v>32874</c:v>
                </c:pt>
                <c:pt idx="162">
                  <c:v>32905</c:v>
                </c:pt>
                <c:pt idx="163">
                  <c:v>32933</c:v>
                </c:pt>
                <c:pt idx="164">
                  <c:v>32964</c:v>
                </c:pt>
                <c:pt idx="165">
                  <c:v>32994</c:v>
                </c:pt>
                <c:pt idx="166">
                  <c:v>33025</c:v>
                </c:pt>
                <c:pt idx="167">
                  <c:v>33055</c:v>
                </c:pt>
                <c:pt idx="168">
                  <c:v>33086</c:v>
                </c:pt>
                <c:pt idx="169">
                  <c:v>33117</c:v>
                </c:pt>
                <c:pt idx="170">
                  <c:v>33147</c:v>
                </c:pt>
                <c:pt idx="171">
                  <c:v>33178</c:v>
                </c:pt>
                <c:pt idx="172">
                  <c:v>33208</c:v>
                </c:pt>
                <c:pt idx="173">
                  <c:v>33239</c:v>
                </c:pt>
                <c:pt idx="174">
                  <c:v>33270</c:v>
                </c:pt>
                <c:pt idx="175">
                  <c:v>33298</c:v>
                </c:pt>
                <c:pt idx="176">
                  <c:v>33329</c:v>
                </c:pt>
                <c:pt idx="177">
                  <c:v>33359</c:v>
                </c:pt>
                <c:pt idx="178">
                  <c:v>33390</c:v>
                </c:pt>
                <c:pt idx="179">
                  <c:v>33420</c:v>
                </c:pt>
                <c:pt idx="180">
                  <c:v>33451</c:v>
                </c:pt>
                <c:pt idx="181">
                  <c:v>33482</c:v>
                </c:pt>
                <c:pt idx="182">
                  <c:v>33512</c:v>
                </c:pt>
                <c:pt idx="183">
                  <c:v>33543</c:v>
                </c:pt>
                <c:pt idx="184">
                  <c:v>33573</c:v>
                </c:pt>
                <c:pt idx="185">
                  <c:v>33604</c:v>
                </c:pt>
                <c:pt idx="186">
                  <c:v>33635</c:v>
                </c:pt>
                <c:pt idx="187">
                  <c:v>33664</c:v>
                </c:pt>
                <c:pt idx="188">
                  <c:v>33695</c:v>
                </c:pt>
                <c:pt idx="189">
                  <c:v>33725</c:v>
                </c:pt>
                <c:pt idx="190">
                  <c:v>33756</c:v>
                </c:pt>
                <c:pt idx="191">
                  <c:v>33786</c:v>
                </c:pt>
                <c:pt idx="192">
                  <c:v>33817</c:v>
                </c:pt>
                <c:pt idx="193">
                  <c:v>33848</c:v>
                </c:pt>
                <c:pt idx="194">
                  <c:v>33878</c:v>
                </c:pt>
                <c:pt idx="195">
                  <c:v>33909</c:v>
                </c:pt>
                <c:pt idx="196">
                  <c:v>33939</c:v>
                </c:pt>
                <c:pt idx="197">
                  <c:v>33970</c:v>
                </c:pt>
                <c:pt idx="198">
                  <c:v>34001</c:v>
                </c:pt>
                <c:pt idx="199">
                  <c:v>34029</c:v>
                </c:pt>
                <c:pt idx="200">
                  <c:v>34060</c:v>
                </c:pt>
                <c:pt idx="201">
                  <c:v>34090</c:v>
                </c:pt>
                <c:pt idx="202">
                  <c:v>34121</c:v>
                </c:pt>
                <c:pt idx="203">
                  <c:v>34151</c:v>
                </c:pt>
                <c:pt idx="204">
                  <c:v>34182</c:v>
                </c:pt>
                <c:pt idx="205">
                  <c:v>34213</c:v>
                </c:pt>
                <c:pt idx="206">
                  <c:v>34243</c:v>
                </c:pt>
                <c:pt idx="207">
                  <c:v>34274</c:v>
                </c:pt>
                <c:pt idx="208">
                  <c:v>34304</c:v>
                </c:pt>
                <c:pt idx="209">
                  <c:v>34335</c:v>
                </c:pt>
                <c:pt idx="210">
                  <c:v>34366</c:v>
                </c:pt>
                <c:pt idx="211">
                  <c:v>34394</c:v>
                </c:pt>
                <c:pt idx="212">
                  <c:v>34425</c:v>
                </c:pt>
                <c:pt idx="213">
                  <c:v>34455</c:v>
                </c:pt>
                <c:pt idx="214">
                  <c:v>34486</c:v>
                </c:pt>
                <c:pt idx="215">
                  <c:v>34516</c:v>
                </c:pt>
                <c:pt idx="216">
                  <c:v>34547</c:v>
                </c:pt>
                <c:pt idx="217">
                  <c:v>34578</c:v>
                </c:pt>
                <c:pt idx="218">
                  <c:v>34608</c:v>
                </c:pt>
                <c:pt idx="219">
                  <c:v>34639</c:v>
                </c:pt>
                <c:pt idx="220">
                  <c:v>34669</c:v>
                </c:pt>
                <c:pt idx="221">
                  <c:v>34700</c:v>
                </c:pt>
                <c:pt idx="222">
                  <c:v>34731</c:v>
                </c:pt>
                <c:pt idx="223">
                  <c:v>34759</c:v>
                </c:pt>
                <c:pt idx="224">
                  <c:v>34790</c:v>
                </c:pt>
                <c:pt idx="225">
                  <c:v>34820</c:v>
                </c:pt>
                <c:pt idx="226">
                  <c:v>34851</c:v>
                </c:pt>
                <c:pt idx="227">
                  <c:v>34881</c:v>
                </c:pt>
                <c:pt idx="228">
                  <c:v>34912</c:v>
                </c:pt>
                <c:pt idx="229">
                  <c:v>34943</c:v>
                </c:pt>
                <c:pt idx="230">
                  <c:v>34973</c:v>
                </c:pt>
                <c:pt idx="231">
                  <c:v>35004</c:v>
                </c:pt>
                <c:pt idx="232">
                  <c:v>35034</c:v>
                </c:pt>
                <c:pt idx="233">
                  <c:v>35065</c:v>
                </c:pt>
                <c:pt idx="234">
                  <c:v>35096</c:v>
                </c:pt>
                <c:pt idx="235">
                  <c:v>35125</c:v>
                </c:pt>
                <c:pt idx="236">
                  <c:v>35156</c:v>
                </c:pt>
                <c:pt idx="237">
                  <c:v>35186</c:v>
                </c:pt>
                <c:pt idx="238">
                  <c:v>35217</c:v>
                </c:pt>
                <c:pt idx="239">
                  <c:v>35247</c:v>
                </c:pt>
                <c:pt idx="240">
                  <c:v>35278</c:v>
                </c:pt>
                <c:pt idx="241">
                  <c:v>35309</c:v>
                </c:pt>
                <c:pt idx="242">
                  <c:v>35339</c:v>
                </c:pt>
                <c:pt idx="243">
                  <c:v>35370</c:v>
                </c:pt>
                <c:pt idx="244">
                  <c:v>35400</c:v>
                </c:pt>
                <c:pt idx="245">
                  <c:v>35431</c:v>
                </c:pt>
                <c:pt idx="246">
                  <c:v>35462</c:v>
                </c:pt>
                <c:pt idx="247">
                  <c:v>35490</c:v>
                </c:pt>
                <c:pt idx="248">
                  <c:v>35521</c:v>
                </c:pt>
                <c:pt idx="249">
                  <c:v>35551</c:v>
                </c:pt>
                <c:pt idx="250">
                  <c:v>35582</c:v>
                </c:pt>
                <c:pt idx="251">
                  <c:v>35612</c:v>
                </c:pt>
                <c:pt idx="252">
                  <c:v>35643</c:v>
                </c:pt>
                <c:pt idx="253">
                  <c:v>35674</c:v>
                </c:pt>
                <c:pt idx="254">
                  <c:v>35704</c:v>
                </c:pt>
                <c:pt idx="255">
                  <c:v>35735</c:v>
                </c:pt>
                <c:pt idx="256">
                  <c:v>35765</c:v>
                </c:pt>
                <c:pt idx="257">
                  <c:v>35796</c:v>
                </c:pt>
                <c:pt idx="258">
                  <c:v>35827</c:v>
                </c:pt>
                <c:pt idx="259">
                  <c:v>35855</c:v>
                </c:pt>
                <c:pt idx="260">
                  <c:v>35886</c:v>
                </c:pt>
                <c:pt idx="261">
                  <c:v>35916</c:v>
                </c:pt>
                <c:pt idx="262">
                  <c:v>35947</c:v>
                </c:pt>
                <c:pt idx="263">
                  <c:v>35977</c:v>
                </c:pt>
                <c:pt idx="264">
                  <c:v>36008</c:v>
                </c:pt>
                <c:pt idx="265">
                  <c:v>36039</c:v>
                </c:pt>
                <c:pt idx="266">
                  <c:v>36069</c:v>
                </c:pt>
                <c:pt idx="267">
                  <c:v>36100</c:v>
                </c:pt>
                <c:pt idx="268">
                  <c:v>36130</c:v>
                </c:pt>
                <c:pt idx="269">
                  <c:v>36161</c:v>
                </c:pt>
                <c:pt idx="270">
                  <c:v>36192</c:v>
                </c:pt>
                <c:pt idx="271">
                  <c:v>36220</c:v>
                </c:pt>
                <c:pt idx="272">
                  <c:v>36251</c:v>
                </c:pt>
                <c:pt idx="273">
                  <c:v>36281</c:v>
                </c:pt>
                <c:pt idx="274">
                  <c:v>36312</c:v>
                </c:pt>
                <c:pt idx="275">
                  <c:v>36342</c:v>
                </c:pt>
                <c:pt idx="276">
                  <c:v>36373</c:v>
                </c:pt>
                <c:pt idx="277">
                  <c:v>36404</c:v>
                </c:pt>
                <c:pt idx="278">
                  <c:v>36434</c:v>
                </c:pt>
                <c:pt idx="279">
                  <c:v>36465</c:v>
                </c:pt>
                <c:pt idx="280">
                  <c:v>36495</c:v>
                </c:pt>
                <c:pt idx="281">
                  <c:v>36526</c:v>
                </c:pt>
                <c:pt idx="282">
                  <c:v>36557</c:v>
                </c:pt>
                <c:pt idx="283">
                  <c:v>36586</c:v>
                </c:pt>
                <c:pt idx="284">
                  <c:v>36617</c:v>
                </c:pt>
                <c:pt idx="285">
                  <c:v>36647</c:v>
                </c:pt>
                <c:pt idx="286">
                  <c:v>36678</c:v>
                </c:pt>
                <c:pt idx="287">
                  <c:v>36708</c:v>
                </c:pt>
                <c:pt idx="288">
                  <c:v>36739</c:v>
                </c:pt>
                <c:pt idx="289">
                  <c:v>36770</c:v>
                </c:pt>
                <c:pt idx="290">
                  <c:v>36800</c:v>
                </c:pt>
                <c:pt idx="291">
                  <c:v>36831</c:v>
                </c:pt>
                <c:pt idx="292">
                  <c:v>36861</c:v>
                </c:pt>
                <c:pt idx="293">
                  <c:v>36892</c:v>
                </c:pt>
                <c:pt idx="294">
                  <c:v>36923</c:v>
                </c:pt>
                <c:pt idx="295">
                  <c:v>36951</c:v>
                </c:pt>
                <c:pt idx="296">
                  <c:v>36982</c:v>
                </c:pt>
                <c:pt idx="297">
                  <c:v>37012</c:v>
                </c:pt>
                <c:pt idx="298">
                  <c:v>37043</c:v>
                </c:pt>
                <c:pt idx="299">
                  <c:v>37073</c:v>
                </c:pt>
                <c:pt idx="300">
                  <c:v>37104</c:v>
                </c:pt>
                <c:pt idx="301">
                  <c:v>37135</c:v>
                </c:pt>
                <c:pt idx="302">
                  <c:v>37165</c:v>
                </c:pt>
                <c:pt idx="303">
                  <c:v>37196</c:v>
                </c:pt>
                <c:pt idx="304">
                  <c:v>37226</c:v>
                </c:pt>
                <c:pt idx="305">
                  <c:v>37257</c:v>
                </c:pt>
                <c:pt idx="306">
                  <c:v>37288</c:v>
                </c:pt>
                <c:pt idx="307">
                  <c:v>37316</c:v>
                </c:pt>
                <c:pt idx="308">
                  <c:v>37347</c:v>
                </c:pt>
                <c:pt idx="309">
                  <c:v>37377</c:v>
                </c:pt>
                <c:pt idx="310">
                  <c:v>37408</c:v>
                </c:pt>
                <c:pt idx="311">
                  <c:v>37438</c:v>
                </c:pt>
                <c:pt idx="312">
                  <c:v>37469</c:v>
                </c:pt>
                <c:pt idx="313">
                  <c:v>37500</c:v>
                </c:pt>
                <c:pt idx="314">
                  <c:v>37530</c:v>
                </c:pt>
                <c:pt idx="315">
                  <c:v>37561</c:v>
                </c:pt>
                <c:pt idx="316">
                  <c:v>37591</c:v>
                </c:pt>
                <c:pt idx="317">
                  <c:v>37622</c:v>
                </c:pt>
                <c:pt idx="318">
                  <c:v>37653</c:v>
                </c:pt>
                <c:pt idx="319">
                  <c:v>37681</c:v>
                </c:pt>
                <c:pt idx="320">
                  <c:v>37712</c:v>
                </c:pt>
                <c:pt idx="321">
                  <c:v>37742</c:v>
                </c:pt>
                <c:pt idx="322">
                  <c:v>37773</c:v>
                </c:pt>
                <c:pt idx="323">
                  <c:v>37803</c:v>
                </c:pt>
                <c:pt idx="324">
                  <c:v>37834</c:v>
                </c:pt>
                <c:pt idx="325">
                  <c:v>37865</c:v>
                </c:pt>
                <c:pt idx="326">
                  <c:v>37895</c:v>
                </c:pt>
                <c:pt idx="327">
                  <c:v>37926</c:v>
                </c:pt>
                <c:pt idx="328">
                  <c:v>37956</c:v>
                </c:pt>
                <c:pt idx="329">
                  <c:v>37987</c:v>
                </c:pt>
                <c:pt idx="330">
                  <c:v>38018</c:v>
                </c:pt>
                <c:pt idx="331">
                  <c:v>38047</c:v>
                </c:pt>
                <c:pt idx="332">
                  <c:v>38078</c:v>
                </c:pt>
                <c:pt idx="333">
                  <c:v>38108</c:v>
                </c:pt>
                <c:pt idx="334">
                  <c:v>38139</c:v>
                </c:pt>
                <c:pt idx="335">
                  <c:v>38169</c:v>
                </c:pt>
                <c:pt idx="336">
                  <c:v>38200</c:v>
                </c:pt>
                <c:pt idx="337">
                  <c:v>38231</c:v>
                </c:pt>
                <c:pt idx="338">
                  <c:v>38261</c:v>
                </c:pt>
                <c:pt idx="339">
                  <c:v>38292</c:v>
                </c:pt>
                <c:pt idx="340">
                  <c:v>38322</c:v>
                </c:pt>
                <c:pt idx="341">
                  <c:v>38353</c:v>
                </c:pt>
                <c:pt idx="342">
                  <c:v>38384</c:v>
                </c:pt>
                <c:pt idx="343">
                  <c:v>38412</c:v>
                </c:pt>
                <c:pt idx="344">
                  <c:v>38443</c:v>
                </c:pt>
                <c:pt idx="345">
                  <c:v>38473</c:v>
                </c:pt>
                <c:pt idx="346">
                  <c:v>38504</c:v>
                </c:pt>
                <c:pt idx="347">
                  <c:v>38534</c:v>
                </c:pt>
                <c:pt idx="348">
                  <c:v>38565</c:v>
                </c:pt>
                <c:pt idx="349">
                  <c:v>38596</c:v>
                </c:pt>
                <c:pt idx="350">
                  <c:v>38626</c:v>
                </c:pt>
                <c:pt idx="351">
                  <c:v>38657</c:v>
                </c:pt>
                <c:pt idx="352">
                  <c:v>38687</c:v>
                </c:pt>
                <c:pt idx="353">
                  <c:v>38718</c:v>
                </c:pt>
                <c:pt idx="354">
                  <c:v>38749</c:v>
                </c:pt>
                <c:pt idx="355">
                  <c:v>38777</c:v>
                </c:pt>
                <c:pt idx="356">
                  <c:v>38808</c:v>
                </c:pt>
                <c:pt idx="357">
                  <c:v>38838</c:v>
                </c:pt>
                <c:pt idx="358">
                  <c:v>38869</c:v>
                </c:pt>
                <c:pt idx="359">
                  <c:v>38899</c:v>
                </c:pt>
                <c:pt idx="360">
                  <c:v>38930</c:v>
                </c:pt>
                <c:pt idx="361">
                  <c:v>38961</c:v>
                </c:pt>
                <c:pt idx="362">
                  <c:v>38991</c:v>
                </c:pt>
                <c:pt idx="363">
                  <c:v>39022</c:v>
                </c:pt>
                <c:pt idx="364">
                  <c:v>39052</c:v>
                </c:pt>
                <c:pt idx="365">
                  <c:v>39083</c:v>
                </c:pt>
                <c:pt idx="366">
                  <c:v>39114</c:v>
                </c:pt>
                <c:pt idx="367">
                  <c:v>39142</c:v>
                </c:pt>
                <c:pt idx="368">
                  <c:v>39173</c:v>
                </c:pt>
                <c:pt idx="369">
                  <c:v>39203</c:v>
                </c:pt>
                <c:pt idx="370">
                  <c:v>39234</c:v>
                </c:pt>
                <c:pt idx="371">
                  <c:v>39264</c:v>
                </c:pt>
                <c:pt idx="372">
                  <c:v>39295</c:v>
                </c:pt>
                <c:pt idx="373">
                  <c:v>39326</c:v>
                </c:pt>
                <c:pt idx="374">
                  <c:v>39356</c:v>
                </c:pt>
                <c:pt idx="375">
                  <c:v>39387</c:v>
                </c:pt>
                <c:pt idx="376">
                  <c:v>39417</c:v>
                </c:pt>
                <c:pt idx="377">
                  <c:v>39448</c:v>
                </c:pt>
                <c:pt idx="378">
                  <c:v>39479</c:v>
                </c:pt>
                <c:pt idx="379">
                  <c:v>39508</c:v>
                </c:pt>
                <c:pt idx="380">
                  <c:v>39539</c:v>
                </c:pt>
                <c:pt idx="381">
                  <c:v>39569</c:v>
                </c:pt>
                <c:pt idx="382">
                  <c:v>39600</c:v>
                </c:pt>
                <c:pt idx="383">
                  <c:v>39630</c:v>
                </c:pt>
                <c:pt idx="384">
                  <c:v>39661</c:v>
                </c:pt>
                <c:pt idx="385">
                  <c:v>39692</c:v>
                </c:pt>
                <c:pt idx="386">
                  <c:v>39722</c:v>
                </c:pt>
                <c:pt idx="387">
                  <c:v>39753</c:v>
                </c:pt>
                <c:pt idx="388">
                  <c:v>39783</c:v>
                </c:pt>
                <c:pt idx="389">
                  <c:v>39814</c:v>
                </c:pt>
                <c:pt idx="390">
                  <c:v>39845</c:v>
                </c:pt>
                <c:pt idx="391">
                  <c:v>39873</c:v>
                </c:pt>
                <c:pt idx="392">
                  <c:v>39904</c:v>
                </c:pt>
                <c:pt idx="393">
                  <c:v>39934</c:v>
                </c:pt>
                <c:pt idx="394">
                  <c:v>39965</c:v>
                </c:pt>
                <c:pt idx="395">
                  <c:v>39995</c:v>
                </c:pt>
                <c:pt idx="396">
                  <c:v>40026</c:v>
                </c:pt>
                <c:pt idx="397">
                  <c:v>40057</c:v>
                </c:pt>
                <c:pt idx="398">
                  <c:v>40087</c:v>
                </c:pt>
                <c:pt idx="399">
                  <c:v>40118</c:v>
                </c:pt>
                <c:pt idx="400">
                  <c:v>40148</c:v>
                </c:pt>
                <c:pt idx="401">
                  <c:v>40179</c:v>
                </c:pt>
                <c:pt idx="402">
                  <c:v>40210</c:v>
                </c:pt>
                <c:pt idx="403">
                  <c:v>40238</c:v>
                </c:pt>
                <c:pt idx="404">
                  <c:v>40269</c:v>
                </c:pt>
                <c:pt idx="405">
                  <c:v>40299</c:v>
                </c:pt>
                <c:pt idx="406">
                  <c:v>40330</c:v>
                </c:pt>
                <c:pt idx="407">
                  <c:v>40360</c:v>
                </c:pt>
                <c:pt idx="408">
                  <c:v>40391</c:v>
                </c:pt>
              </c:numCache>
            </c:numRef>
          </c:cat>
          <c:val>
            <c:numRef>
              <c:f>'LF &amp; Em, Construction (mo)'!$AK$12:$AK$420</c:f>
              <c:numCache>
                <c:formatCode>0.00%</c:formatCode>
                <c:ptCount val="409"/>
                <c:pt idx="0">
                  <c:v>3.6923076923077051E-2</c:v>
                </c:pt>
                <c:pt idx="1">
                  <c:v>3.2028469750889757E-2</c:v>
                </c:pt>
                <c:pt idx="2">
                  <c:v>4.1522491349480994E-2</c:v>
                </c:pt>
                <c:pt idx="3">
                  <c:v>6.3380281690140913E-2</c:v>
                </c:pt>
                <c:pt idx="4">
                  <c:v>7.9136690647482494E-2</c:v>
                </c:pt>
                <c:pt idx="5">
                  <c:v>0.11347517730496451</c:v>
                </c:pt>
                <c:pt idx="6">
                  <c:v>0.11418685121107262</c:v>
                </c:pt>
                <c:pt idx="7">
                  <c:v>0.12828947368421048</c:v>
                </c:pt>
                <c:pt idx="8">
                  <c:v>0.12074303405572752</c:v>
                </c:pt>
                <c:pt idx="9">
                  <c:v>5.654761904761911E-2</c:v>
                </c:pt>
                <c:pt idx="10">
                  <c:v>5.4945054945054944E-2</c:v>
                </c:pt>
                <c:pt idx="11">
                  <c:v>7.2916666666666824E-2</c:v>
                </c:pt>
                <c:pt idx="12">
                  <c:v>4.3701799485861073E-2</c:v>
                </c:pt>
                <c:pt idx="13">
                  <c:v>5.5248618784530378E-2</c:v>
                </c:pt>
                <c:pt idx="14">
                  <c:v>4.5197740112994392E-2</c:v>
                </c:pt>
                <c:pt idx="15">
                  <c:v>7.1633237822349982E-2</c:v>
                </c:pt>
                <c:pt idx="16">
                  <c:v>0.13694267515923594</c:v>
                </c:pt>
                <c:pt idx="17">
                  <c:v>0.16943521594684391</c:v>
                </c:pt>
                <c:pt idx="18">
                  <c:v>0.17229729729729876</c:v>
                </c:pt>
                <c:pt idx="19">
                  <c:v>0.19333333333333341</c:v>
                </c:pt>
                <c:pt idx="20">
                  <c:v>0.16993464052287693</c:v>
                </c:pt>
                <c:pt idx="21">
                  <c:v>0.10397553516819577</c:v>
                </c:pt>
                <c:pt idx="22">
                  <c:v>5.6782334384858114E-2</c:v>
                </c:pt>
                <c:pt idx="23">
                  <c:v>4.6583850931677107E-2</c:v>
                </c:pt>
                <c:pt idx="24">
                  <c:v>4.2553191489361694E-2</c:v>
                </c:pt>
                <c:pt idx="25">
                  <c:v>2.9032258064516092E-2</c:v>
                </c:pt>
                <c:pt idx="26">
                  <c:v>2.8662420382165561E-2</c:v>
                </c:pt>
                <c:pt idx="27">
                  <c:v>7.7419354838709833E-2</c:v>
                </c:pt>
                <c:pt idx="28">
                  <c:v>0.12014134275618452</c:v>
                </c:pt>
                <c:pt idx="29">
                  <c:v>0.18283582089552294</c:v>
                </c:pt>
                <c:pt idx="30">
                  <c:v>0.16541353383458654</c:v>
                </c:pt>
                <c:pt idx="31">
                  <c:v>0.1411764705882354</c:v>
                </c:pt>
                <c:pt idx="32">
                  <c:v>0.1165413533834587</c:v>
                </c:pt>
                <c:pt idx="33">
                  <c:v>4.8780487804878425E-2</c:v>
                </c:pt>
                <c:pt idx="34">
                  <c:v>1.9543973941368128E-2</c:v>
                </c:pt>
                <c:pt idx="35">
                  <c:v>2.9850746268656716E-2</c:v>
                </c:pt>
                <c:pt idx="36">
                  <c:v>3.5087719298245695E-2</c:v>
                </c:pt>
                <c:pt idx="37">
                  <c:v>2.4539877300613699E-2</c:v>
                </c:pt>
                <c:pt idx="38">
                  <c:v>3.5820895522388152E-2</c:v>
                </c:pt>
                <c:pt idx="39">
                  <c:v>6.1224489795918213E-2</c:v>
                </c:pt>
                <c:pt idx="40">
                  <c:v>0.1111111111111111</c:v>
                </c:pt>
                <c:pt idx="41">
                  <c:v>0.12027491408934707</c:v>
                </c:pt>
                <c:pt idx="42">
                  <c:v>0.13945578231292613</c:v>
                </c:pt>
                <c:pt idx="43">
                  <c:v>0.14186851211072671</c:v>
                </c:pt>
                <c:pt idx="44">
                  <c:v>0.12457912457912459</c:v>
                </c:pt>
                <c:pt idx="45">
                  <c:v>7.1207430340557196E-2</c:v>
                </c:pt>
                <c:pt idx="46">
                  <c:v>5.1987767584097941E-2</c:v>
                </c:pt>
                <c:pt idx="47">
                  <c:v>5.9523809523809507E-2</c:v>
                </c:pt>
                <c:pt idx="48">
                  <c:v>3.9755351681957311E-2</c:v>
                </c:pt>
                <c:pt idx="49">
                  <c:v>5.2023121387283384E-2</c:v>
                </c:pt>
                <c:pt idx="50">
                  <c:v>6.2130177514792863E-2</c:v>
                </c:pt>
                <c:pt idx="51">
                  <c:v>7.5709779179810713E-2</c:v>
                </c:pt>
                <c:pt idx="52">
                  <c:v>0.12052117263843691</c:v>
                </c:pt>
                <c:pt idx="53">
                  <c:v>0.1560509554140127</c:v>
                </c:pt>
                <c:pt idx="54">
                  <c:v>0.17419354838709691</c:v>
                </c:pt>
                <c:pt idx="55">
                  <c:v>0.15533980582524351</c:v>
                </c:pt>
                <c:pt idx="56">
                  <c:v>0.10855263157894729</c:v>
                </c:pt>
                <c:pt idx="57">
                  <c:v>6.6869300911854085E-2</c:v>
                </c:pt>
                <c:pt idx="58">
                  <c:v>6.2500000000000083E-2</c:v>
                </c:pt>
                <c:pt idx="59">
                  <c:v>4.9132947976878991E-2</c:v>
                </c:pt>
                <c:pt idx="60">
                  <c:v>5.2924791086350939E-2</c:v>
                </c:pt>
                <c:pt idx="61">
                  <c:v>4.1543026706231632E-2</c:v>
                </c:pt>
                <c:pt idx="62">
                  <c:v>6.7846607669616504E-2</c:v>
                </c:pt>
                <c:pt idx="63">
                  <c:v>7.4183976261127813E-2</c:v>
                </c:pt>
                <c:pt idx="64">
                  <c:v>0.12225705329153602</c:v>
                </c:pt>
                <c:pt idx="65">
                  <c:v>0.17785234899328861</c:v>
                </c:pt>
                <c:pt idx="66">
                  <c:v>0.20216606498194939</c:v>
                </c:pt>
                <c:pt idx="67">
                  <c:v>0.17229729729729876</c:v>
                </c:pt>
                <c:pt idx="68">
                  <c:v>0.16442953020134241</c:v>
                </c:pt>
                <c:pt idx="69">
                  <c:v>0.12745098039215694</c:v>
                </c:pt>
                <c:pt idx="70">
                  <c:v>0.13548387096774192</c:v>
                </c:pt>
                <c:pt idx="71">
                  <c:v>0.12576687116564422</c:v>
                </c:pt>
                <c:pt idx="72">
                  <c:v>0.10000000000000002</c:v>
                </c:pt>
                <c:pt idx="73">
                  <c:v>0.12812500000000002</c:v>
                </c:pt>
                <c:pt idx="74">
                  <c:v>0.11746031746031743</c:v>
                </c:pt>
                <c:pt idx="75">
                  <c:v>0.1442006269592476</c:v>
                </c:pt>
                <c:pt idx="76">
                  <c:v>0.20129870129870128</c:v>
                </c:pt>
                <c:pt idx="77">
                  <c:v>0.23102310231023104</c:v>
                </c:pt>
                <c:pt idx="78">
                  <c:v>0.2352941176470589</c:v>
                </c:pt>
                <c:pt idx="79">
                  <c:v>0.26729559748427678</c:v>
                </c:pt>
                <c:pt idx="80">
                  <c:v>0.23026315789473753</c:v>
                </c:pt>
                <c:pt idx="81">
                  <c:v>0.15644171779141236</c:v>
                </c:pt>
                <c:pt idx="82">
                  <c:v>0.12538226299694188</c:v>
                </c:pt>
                <c:pt idx="83">
                  <c:v>0.10795454545454559</c:v>
                </c:pt>
                <c:pt idx="84">
                  <c:v>0.11944444444444446</c:v>
                </c:pt>
                <c:pt idx="85">
                  <c:v>0.10746268656716422</c:v>
                </c:pt>
                <c:pt idx="86">
                  <c:v>0.11470588235294113</c:v>
                </c:pt>
                <c:pt idx="87">
                  <c:v>0.13939393939393943</c:v>
                </c:pt>
                <c:pt idx="88">
                  <c:v>0.20192307692307687</c:v>
                </c:pt>
                <c:pt idx="89">
                  <c:v>0.259493670886076</c:v>
                </c:pt>
                <c:pt idx="90">
                  <c:v>0.26543209876543206</c:v>
                </c:pt>
                <c:pt idx="91">
                  <c:v>0.25796178343949167</c:v>
                </c:pt>
                <c:pt idx="92">
                  <c:v>0.20192307692307687</c:v>
                </c:pt>
                <c:pt idx="93">
                  <c:v>0.16463414634146412</c:v>
                </c:pt>
                <c:pt idx="94">
                  <c:v>0.15223880597014941</c:v>
                </c:pt>
                <c:pt idx="95">
                  <c:v>0.12865497076023397</c:v>
                </c:pt>
                <c:pt idx="96">
                  <c:v>0.12772585669781936</c:v>
                </c:pt>
                <c:pt idx="97">
                  <c:v>0.10869565217391403</c:v>
                </c:pt>
                <c:pt idx="98">
                  <c:v>9.5679012345679673E-2</c:v>
                </c:pt>
                <c:pt idx="99">
                  <c:v>0.15409836065573845</c:v>
                </c:pt>
                <c:pt idx="100">
                  <c:v>0.20735785953177271</c:v>
                </c:pt>
                <c:pt idx="101">
                  <c:v>0.27272727272727282</c:v>
                </c:pt>
                <c:pt idx="102">
                  <c:v>0.25000000000000006</c:v>
                </c:pt>
                <c:pt idx="103">
                  <c:v>0.24734982332155475</c:v>
                </c:pt>
                <c:pt idx="104">
                  <c:v>0.20279720279720426</c:v>
                </c:pt>
                <c:pt idx="105">
                  <c:v>0.17525773195876293</c:v>
                </c:pt>
                <c:pt idx="106">
                  <c:v>0.14814814814814881</c:v>
                </c:pt>
                <c:pt idx="107">
                  <c:v>0.10000000000000006</c:v>
                </c:pt>
                <c:pt idx="108">
                  <c:v>0.10526315789473682</c:v>
                </c:pt>
                <c:pt idx="109">
                  <c:v>0.12037037037037036</c:v>
                </c:pt>
                <c:pt idx="110">
                  <c:v>0.10543130990415339</c:v>
                </c:pt>
                <c:pt idx="111">
                  <c:v>0.19003115264797521</c:v>
                </c:pt>
                <c:pt idx="112">
                  <c:v>0.20134228187919606</c:v>
                </c:pt>
                <c:pt idx="113">
                  <c:v>0.21478873239436727</c:v>
                </c:pt>
                <c:pt idx="114">
                  <c:v>0.21167883211678823</c:v>
                </c:pt>
                <c:pt idx="115">
                  <c:v>0.25170068027210885</c:v>
                </c:pt>
                <c:pt idx="116">
                  <c:v>0.19471947194719594</c:v>
                </c:pt>
                <c:pt idx="117">
                  <c:v>0.15017064846416389</c:v>
                </c:pt>
                <c:pt idx="118">
                  <c:v>0.11182108626198128</c:v>
                </c:pt>
                <c:pt idx="119">
                  <c:v>0.10248447204969002</c:v>
                </c:pt>
                <c:pt idx="120">
                  <c:v>9.0909090909091064E-2</c:v>
                </c:pt>
                <c:pt idx="121">
                  <c:v>0.10322580645161379</c:v>
                </c:pt>
                <c:pt idx="122">
                  <c:v>0.10967741935483855</c:v>
                </c:pt>
                <c:pt idx="123">
                  <c:v>0.14285714285714393</c:v>
                </c:pt>
                <c:pt idx="124">
                  <c:v>0.15901060070671391</c:v>
                </c:pt>
                <c:pt idx="125">
                  <c:v>0.21352313167259873</c:v>
                </c:pt>
                <c:pt idx="126">
                  <c:v>0.22916666666666669</c:v>
                </c:pt>
                <c:pt idx="127">
                  <c:v>0.22027972027972018</c:v>
                </c:pt>
                <c:pt idx="128">
                  <c:v>0.17869415807560146</c:v>
                </c:pt>
                <c:pt idx="129">
                  <c:v>0.11111111111111117</c:v>
                </c:pt>
                <c:pt idx="130">
                  <c:v>0.10126582278481085</c:v>
                </c:pt>
                <c:pt idx="131">
                  <c:v>0.10029498525073778</c:v>
                </c:pt>
                <c:pt idx="132">
                  <c:v>8.5545722713864805E-2</c:v>
                </c:pt>
                <c:pt idx="133">
                  <c:v>7.1661237785016332E-2</c:v>
                </c:pt>
                <c:pt idx="134">
                  <c:v>8.4142394822006444E-2</c:v>
                </c:pt>
                <c:pt idx="135">
                  <c:v>0.13576158940397345</c:v>
                </c:pt>
                <c:pt idx="136">
                  <c:v>0.1638225255972697</c:v>
                </c:pt>
                <c:pt idx="137">
                  <c:v>0.1971326164874552</c:v>
                </c:pt>
                <c:pt idx="138">
                  <c:v>0.24825174825174828</c:v>
                </c:pt>
                <c:pt idx="139">
                  <c:v>0.24028268551236895</c:v>
                </c:pt>
                <c:pt idx="140">
                  <c:v>0.21126760563380284</c:v>
                </c:pt>
                <c:pt idx="141">
                  <c:v>0.13636363636363638</c:v>
                </c:pt>
                <c:pt idx="142">
                  <c:v>0.12162162162162235</c:v>
                </c:pt>
                <c:pt idx="143">
                  <c:v>7.961783439490451E-2</c:v>
                </c:pt>
                <c:pt idx="144">
                  <c:v>6.8627450980392204E-2</c:v>
                </c:pt>
                <c:pt idx="145">
                  <c:v>7.1197411003236774E-2</c:v>
                </c:pt>
                <c:pt idx="146">
                  <c:v>7.3015873015873034E-2</c:v>
                </c:pt>
                <c:pt idx="147">
                  <c:v>0.12203389830508478</c:v>
                </c:pt>
                <c:pt idx="148">
                  <c:v>0.19256756756756771</c:v>
                </c:pt>
                <c:pt idx="149">
                  <c:v>0.21071428571428674</c:v>
                </c:pt>
                <c:pt idx="150">
                  <c:v>0.24113475177304969</c:v>
                </c:pt>
                <c:pt idx="151">
                  <c:v>0.23722627737226368</c:v>
                </c:pt>
                <c:pt idx="152">
                  <c:v>0.2418772563176895</c:v>
                </c:pt>
                <c:pt idx="153">
                  <c:v>0.11458333333333336</c:v>
                </c:pt>
                <c:pt idx="154">
                  <c:v>0.1270903010033444</c:v>
                </c:pt>
                <c:pt idx="155">
                  <c:v>0.13680781758957652</c:v>
                </c:pt>
                <c:pt idx="156">
                  <c:v>9.6345514950166175E-2</c:v>
                </c:pt>
                <c:pt idx="157">
                  <c:v>0.10423452768729677</c:v>
                </c:pt>
                <c:pt idx="158">
                  <c:v>0.10158730158730155</c:v>
                </c:pt>
                <c:pt idx="159">
                  <c:v>0.13770491803278689</c:v>
                </c:pt>
                <c:pt idx="160">
                  <c:v>0.18771331058020643</c:v>
                </c:pt>
                <c:pt idx="161">
                  <c:v>0.25614035087719172</c:v>
                </c:pt>
                <c:pt idx="162">
                  <c:v>0.23591549295774764</c:v>
                </c:pt>
                <c:pt idx="163">
                  <c:v>0.22500000000000003</c:v>
                </c:pt>
                <c:pt idx="164">
                  <c:v>0.21254355400696934</c:v>
                </c:pt>
                <c:pt idx="165">
                  <c:v>0.14285714285714388</c:v>
                </c:pt>
                <c:pt idx="166">
                  <c:v>0.11986301369863014</c:v>
                </c:pt>
                <c:pt idx="167">
                  <c:v>0.11827956989247285</c:v>
                </c:pt>
                <c:pt idx="168">
                  <c:v>9.6551724137931061E-2</c:v>
                </c:pt>
                <c:pt idx="169">
                  <c:v>7.7490774907749665E-2</c:v>
                </c:pt>
                <c:pt idx="170">
                  <c:v>9.7472924187725449E-2</c:v>
                </c:pt>
                <c:pt idx="171">
                  <c:v>0.15750915750915831</c:v>
                </c:pt>
                <c:pt idx="172">
                  <c:v>0.19367588932806332</c:v>
                </c:pt>
                <c:pt idx="173">
                  <c:v>0.26587301587301587</c:v>
                </c:pt>
                <c:pt idx="174">
                  <c:v>0.2380952380952393</c:v>
                </c:pt>
                <c:pt idx="175">
                  <c:v>0.24568965517241451</c:v>
                </c:pt>
                <c:pt idx="176">
                  <c:v>0.2322834645669303</c:v>
                </c:pt>
                <c:pt idx="177">
                  <c:v>0.17647058823529421</c:v>
                </c:pt>
                <c:pt idx="178">
                  <c:v>0.14015151515151467</c:v>
                </c:pt>
                <c:pt idx="179">
                  <c:v>0.10646387832699622</c:v>
                </c:pt>
                <c:pt idx="180">
                  <c:v>7.5187969924812123E-2</c:v>
                </c:pt>
                <c:pt idx="181">
                  <c:v>8.2031250000000014E-2</c:v>
                </c:pt>
                <c:pt idx="182">
                  <c:v>8.1712062256809548E-2</c:v>
                </c:pt>
                <c:pt idx="183">
                  <c:v>0.15725806451613042</c:v>
                </c:pt>
                <c:pt idx="184">
                  <c:v>0.16460905349794241</c:v>
                </c:pt>
                <c:pt idx="185">
                  <c:v>0.23577235772357719</c:v>
                </c:pt>
                <c:pt idx="186">
                  <c:v>0.20338983050847537</c:v>
                </c:pt>
                <c:pt idx="187">
                  <c:v>0.23868312757201648</c:v>
                </c:pt>
                <c:pt idx="188">
                  <c:v>0.22881355932203398</c:v>
                </c:pt>
                <c:pt idx="189">
                  <c:v>0.16736401673640194</c:v>
                </c:pt>
                <c:pt idx="190">
                  <c:v>0.1411290322580645</c:v>
                </c:pt>
                <c:pt idx="191">
                  <c:v>0.14942528735632354</c:v>
                </c:pt>
                <c:pt idx="192">
                  <c:v>0.11481481481481441</c:v>
                </c:pt>
                <c:pt idx="193">
                  <c:v>0.10373443983402489</c:v>
                </c:pt>
                <c:pt idx="194">
                  <c:v>0.14741035856573842</c:v>
                </c:pt>
                <c:pt idx="195">
                  <c:v>0.23949579831932874</c:v>
                </c:pt>
                <c:pt idx="196">
                  <c:v>0.2978723404255319</c:v>
                </c:pt>
                <c:pt idx="197">
                  <c:v>0.33183856502242526</c:v>
                </c:pt>
                <c:pt idx="198">
                  <c:v>0.33913043478261018</c:v>
                </c:pt>
                <c:pt idx="199">
                  <c:v>0.34210526315789641</c:v>
                </c:pt>
                <c:pt idx="200">
                  <c:v>0.28017241379310348</c:v>
                </c:pt>
                <c:pt idx="201">
                  <c:v>0.20920502092050211</c:v>
                </c:pt>
                <c:pt idx="202">
                  <c:v>0.14718614718614795</c:v>
                </c:pt>
                <c:pt idx="203">
                  <c:v>0.11428571428571473</c:v>
                </c:pt>
                <c:pt idx="204">
                  <c:v>0.10288065843621451</c:v>
                </c:pt>
                <c:pt idx="205">
                  <c:v>0.12663755458515277</c:v>
                </c:pt>
                <c:pt idx="206">
                  <c:v>9.5022624434389205E-2</c:v>
                </c:pt>
                <c:pt idx="207">
                  <c:v>0.17972350230414738</c:v>
                </c:pt>
                <c:pt idx="208">
                  <c:v>0.26886792452830183</c:v>
                </c:pt>
                <c:pt idx="209">
                  <c:v>0.35384615384615387</c:v>
                </c:pt>
                <c:pt idx="210">
                  <c:v>0.30582524271844835</c:v>
                </c:pt>
                <c:pt idx="211">
                  <c:v>0.28500000000000031</c:v>
                </c:pt>
                <c:pt idx="212">
                  <c:v>0.23444976076555021</c:v>
                </c:pt>
                <c:pt idx="213">
                  <c:v>0.14798206278026999</c:v>
                </c:pt>
                <c:pt idx="214">
                  <c:v>0.11016949152542355</c:v>
                </c:pt>
                <c:pt idx="215">
                  <c:v>0.10687022900763372</c:v>
                </c:pt>
                <c:pt idx="216">
                  <c:v>8.6466165413533858E-2</c:v>
                </c:pt>
                <c:pt idx="217">
                  <c:v>7.2289156626505896E-2</c:v>
                </c:pt>
                <c:pt idx="218">
                  <c:v>8.1632653061224497E-2</c:v>
                </c:pt>
                <c:pt idx="219">
                  <c:v>9.2436974789915929E-2</c:v>
                </c:pt>
                <c:pt idx="220">
                  <c:v>0.15702479338843053</c:v>
                </c:pt>
                <c:pt idx="221">
                  <c:v>0.19642857142857137</c:v>
                </c:pt>
                <c:pt idx="222">
                  <c:v>0.19658119658119758</c:v>
                </c:pt>
                <c:pt idx="223">
                  <c:v>0.24481327800829891</c:v>
                </c:pt>
                <c:pt idx="224">
                  <c:v>0.23868312757201648</c:v>
                </c:pt>
                <c:pt idx="225">
                  <c:v>0.11832061068702282</c:v>
                </c:pt>
                <c:pt idx="226">
                  <c:v>9.7122302158274151E-2</c:v>
                </c:pt>
                <c:pt idx="227">
                  <c:v>0.10402684563758435</c:v>
                </c:pt>
                <c:pt idx="228">
                  <c:v>5.9027777777777762E-2</c:v>
                </c:pt>
                <c:pt idx="229">
                  <c:v>6.6147859922178961E-2</c:v>
                </c:pt>
                <c:pt idx="230">
                  <c:v>6.1068702290076264E-2</c:v>
                </c:pt>
                <c:pt idx="231">
                  <c:v>0.16334661354581678</c:v>
                </c:pt>
                <c:pt idx="232">
                  <c:v>0.15546218487395086</c:v>
                </c:pt>
                <c:pt idx="233">
                  <c:v>0.27272727272727282</c:v>
                </c:pt>
                <c:pt idx="234">
                  <c:v>0.23181818181818262</c:v>
                </c:pt>
                <c:pt idx="235">
                  <c:v>0.22477064220183487</c:v>
                </c:pt>
                <c:pt idx="236">
                  <c:v>0.20183486238532186</c:v>
                </c:pt>
                <c:pt idx="237">
                  <c:v>0.11688311688311702</c:v>
                </c:pt>
                <c:pt idx="238">
                  <c:v>0.10593220338983086</c:v>
                </c:pt>
                <c:pt idx="239">
                  <c:v>8.0000000000000043E-2</c:v>
                </c:pt>
                <c:pt idx="240">
                  <c:v>5.4687500000000083E-2</c:v>
                </c:pt>
                <c:pt idx="241">
                  <c:v>4.6808510638297926E-2</c:v>
                </c:pt>
                <c:pt idx="242">
                  <c:v>4.7210300429184608E-2</c:v>
                </c:pt>
                <c:pt idx="243">
                  <c:v>7.9439252336448926E-2</c:v>
                </c:pt>
                <c:pt idx="244">
                  <c:v>9.9526066350711789E-2</c:v>
                </c:pt>
                <c:pt idx="245">
                  <c:v>0.14009661835748791</c:v>
                </c:pt>
                <c:pt idx="246">
                  <c:v>0.19724770642201844</c:v>
                </c:pt>
                <c:pt idx="247">
                  <c:v>0.15492957746478875</c:v>
                </c:pt>
                <c:pt idx="248">
                  <c:v>0.15740740740740938</c:v>
                </c:pt>
                <c:pt idx="249">
                  <c:v>9.0909090909091064E-2</c:v>
                </c:pt>
                <c:pt idx="250">
                  <c:v>7.9545454545454475E-2</c:v>
                </c:pt>
                <c:pt idx="251">
                  <c:v>4.4117647058824011E-2</c:v>
                </c:pt>
                <c:pt idx="252">
                  <c:v>4.8689138576778743E-2</c:v>
                </c:pt>
                <c:pt idx="253">
                  <c:v>3.2000000000000042E-2</c:v>
                </c:pt>
                <c:pt idx="254">
                  <c:v>3.5294117647058802E-2</c:v>
                </c:pt>
                <c:pt idx="255">
                  <c:v>0.11023622047244144</c:v>
                </c:pt>
                <c:pt idx="256">
                  <c:v>7.7519379844961434E-2</c:v>
                </c:pt>
                <c:pt idx="257">
                  <c:v>0.14096916299559545</c:v>
                </c:pt>
                <c:pt idx="258">
                  <c:v>0.14468085106382972</c:v>
                </c:pt>
                <c:pt idx="259">
                  <c:v>0.15384615384615502</c:v>
                </c:pt>
                <c:pt idx="260">
                  <c:v>0.14830508474576354</c:v>
                </c:pt>
                <c:pt idx="261">
                  <c:v>8.7500000000000064E-2</c:v>
                </c:pt>
                <c:pt idx="262">
                  <c:v>6.7460317460317429E-2</c:v>
                </c:pt>
                <c:pt idx="263">
                  <c:v>8.8028169014085153E-2</c:v>
                </c:pt>
                <c:pt idx="264">
                  <c:v>7.9584775086505091E-2</c:v>
                </c:pt>
                <c:pt idx="265">
                  <c:v>8.3636363636364466E-2</c:v>
                </c:pt>
                <c:pt idx="266">
                  <c:v>8.4870848708487961E-2</c:v>
                </c:pt>
                <c:pt idx="267">
                  <c:v>0.12962962962962865</c:v>
                </c:pt>
                <c:pt idx="268">
                  <c:v>0.18992248062015604</c:v>
                </c:pt>
                <c:pt idx="269">
                  <c:v>0.22529644268774793</c:v>
                </c:pt>
                <c:pt idx="270">
                  <c:v>0.23076923076923209</c:v>
                </c:pt>
                <c:pt idx="271">
                  <c:v>0.21153846153846295</c:v>
                </c:pt>
                <c:pt idx="272">
                  <c:v>0.18702290076335873</c:v>
                </c:pt>
                <c:pt idx="273">
                  <c:v>0.12451361867704278</c:v>
                </c:pt>
                <c:pt idx="274">
                  <c:v>6.5134099616858371E-2</c:v>
                </c:pt>
                <c:pt idx="275">
                  <c:v>7.2727272727272724E-2</c:v>
                </c:pt>
                <c:pt idx="276">
                  <c:v>7.3529411764705885E-2</c:v>
                </c:pt>
                <c:pt idx="277">
                  <c:v>8.6330935251798635E-2</c:v>
                </c:pt>
                <c:pt idx="278">
                  <c:v>7.7192982456140855E-2</c:v>
                </c:pt>
                <c:pt idx="279">
                  <c:v>6.6176470588235323E-2</c:v>
                </c:pt>
                <c:pt idx="280">
                  <c:v>0.14539007092198575</c:v>
                </c:pt>
                <c:pt idx="281">
                  <c:v>0.16666666666666663</c:v>
                </c:pt>
                <c:pt idx="282">
                  <c:v>0.17307692307692321</c:v>
                </c:pt>
                <c:pt idx="283">
                  <c:v>0.14457831325301188</c:v>
                </c:pt>
                <c:pt idx="284">
                  <c:v>0.15019762845849804</c:v>
                </c:pt>
                <c:pt idx="285">
                  <c:v>5.9055118110236324E-2</c:v>
                </c:pt>
                <c:pt idx="286">
                  <c:v>5.8608058608058657E-2</c:v>
                </c:pt>
                <c:pt idx="287">
                  <c:v>5.8394160583941583E-2</c:v>
                </c:pt>
                <c:pt idx="288">
                  <c:v>6.7415730337079038E-2</c:v>
                </c:pt>
                <c:pt idx="289">
                  <c:v>9.5419847328244295E-2</c:v>
                </c:pt>
                <c:pt idx="290">
                  <c:v>0.10156250000000012</c:v>
                </c:pt>
                <c:pt idx="291">
                  <c:v>7.9681274900398794E-2</c:v>
                </c:pt>
                <c:pt idx="292">
                  <c:v>0.12295081967213115</c:v>
                </c:pt>
                <c:pt idx="293">
                  <c:v>0.14718614718614795</c:v>
                </c:pt>
                <c:pt idx="294">
                  <c:v>0.16666666666666666</c:v>
                </c:pt>
                <c:pt idx="295">
                  <c:v>0.17427385892116193</c:v>
                </c:pt>
                <c:pt idx="296">
                  <c:v>0.17154811715481191</c:v>
                </c:pt>
                <c:pt idx="297">
                  <c:v>0.11904761904761912</c:v>
                </c:pt>
                <c:pt idx="298">
                  <c:v>8.301886792452827E-2</c:v>
                </c:pt>
                <c:pt idx="299">
                  <c:v>5.514705882352941E-2</c:v>
                </c:pt>
                <c:pt idx="300">
                  <c:v>3.9426523297490967E-2</c:v>
                </c:pt>
                <c:pt idx="301">
                  <c:v>3.0769230769230795E-2</c:v>
                </c:pt>
                <c:pt idx="302">
                  <c:v>3.4220532319391712E-2</c:v>
                </c:pt>
                <c:pt idx="303">
                  <c:v>7.5757575757575774E-2</c:v>
                </c:pt>
                <c:pt idx="304">
                  <c:v>0.12681159420289853</c:v>
                </c:pt>
                <c:pt idx="305">
                  <c:v>0.17241379310344904</c:v>
                </c:pt>
                <c:pt idx="306">
                  <c:v>0.14615384615384619</c:v>
                </c:pt>
                <c:pt idx="307">
                  <c:v>0.17883211678832192</c:v>
                </c:pt>
                <c:pt idx="308">
                  <c:v>0.18382352941176472</c:v>
                </c:pt>
                <c:pt idx="309">
                  <c:v>0.10332103321033212</c:v>
                </c:pt>
                <c:pt idx="310">
                  <c:v>4.5112781954887826E-2</c:v>
                </c:pt>
                <c:pt idx="311">
                  <c:v>4.1379310344827565E-2</c:v>
                </c:pt>
                <c:pt idx="312">
                  <c:v>4.2553191489361694E-2</c:v>
                </c:pt>
                <c:pt idx="313">
                  <c:v>4.4673539518900393E-2</c:v>
                </c:pt>
                <c:pt idx="314">
                  <c:v>6.1855670103092814E-2</c:v>
                </c:pt>
                <c:pt idx="315">
                  <c:v>0.10915492957746471</c:v>
                </c:pt>
                <c:pt idx="316">
                  <c:v>0.13868613138686198</c:v>
                </c:pt>
                <c:pt idx="317">
                  <c:v>0.19622641509433991</c:v>
                </c:pt>
                <c:pt idx="318">
                  <c:v>0.17803030303030393</c:v>
                </c:pt>
                <c:pt idx="319">
                  <c:v>0.14624505928853751</c:v>
                </c:pt>
                <c:pt idx="320">
                  <c:v>0.13095238095238187</c:v>
                </c:pt>
                <c:pt idx="321">
                  <c:v>0.11538461538461539</c:v>
                </c:pt>
                <c:pt idx="322">
                  <c:v>5.6818181818182024E-2</c:v>
                </c:pt>
                <c:pt idx="323">
                  <c:v>4.4280442804428194E-2</c:v>
                </c:pt>
                <c:pt idx="324">
                  <c:v>4.4117647058824011E-2</c:v>
                </c:pt>
                <c:pt idx="325">
                  <c:v>2.2304832713754712E-2</c:v>
                </c:pt>
                <c:pt idx="326">
                  <c:v>8.745247148288976E-2</c:v>
                </c:pt>
                <c:pt idx="327">
                  <c:v>0.12451361867704278</c:v>
                </c:pt>
                <c:pt idx="328">
                  <c:v>0.17131474103585659</c:v>
                </c:pt>
                <c:pt idx="329">
                  <c:v>0.23809523809523936</c:v>
                </c:pt>
                <c:pt idx="330">
                  <c:v>0.20331950207468888</c:v>
                </c:pt>
                <c:pt idx="331">
                  <c:v>0.22400000000000006</c:v>
                </c:pt>
                <c:pt idx="332">
                  <c:v>0.17338709677419434</c:v>
                </c:pt>
                <c:pt idx="333">
                  <c:v>0.10861423220973777</c:v>
                </c:pt>
                <c:pt idx="334">
                  <c:v>0.11458333333333336</c:v>
                </c:pt>
                <c:pt idx="335">
                  <c:v>5.4421768707482866E-2</c:v>
                </c:pt>
                <c:pt idx="336">
                  <c:v>5.38720538720538E-2</c:v>
                </c:pt>
                <c:pt idx="337">
                  <c:v>5.7347670250896418E-2</c:v>
                </c:pt>
                <c:pt idx="338">
                  <c:v>4.0816326530612498E-2</c:v>
                </c:pt>
                <c:pt idx="339">
                  <c:v>9.4405594405594498E-2</c:v>
                </c:pt>
                <c:pt idx="340">
                  <c:v>0.12765957446808412</c:v>
                </c:pt>
                <c:pt idx="341">
                  <c:v>0.17054263565891481</c:v>
                </c:pt>
                <c:pt idx="342">
                  <c:v>0.14693877551020501</c:v>
                </c:pt>
                <c:pt idx="343">
                  <c:v>0.14000000000000001</c:v>
                </c:pt>
                <c:pt idx="344">
                  <c:v>0.10546875000000012</c:v>
                </c:pt>
                <c:pt idx="345">
                  <c:v>1.8248175182481823E-2</c:v>
                </c:pt>
                <c:pt idx="346">
                  <c:v>1.6339869281045763E-2</c:v>
                </c:pt>
                <c:pt idx="347">
                  <c:v>2.5396825396825421E-2</c:v>
                </c:pt>
                <c:pt idx="348">
                  <c:v>3.6303630363036354E-2</c:v>
                </c:pt>
                <c:pt idx="349">
                  <c:v>5.9016393442623515E-2</c:v>
                </c:pt>
                <c:pt idx="350">
                  <c:v>7.3717948717948831E-2</c:v>
                </c:pt>
                <c:pt idx="351">
                  <c:v>7.0739549839228533E-2</c:v>
                </c:pt>
                <c:pt idx="352">
                  <c:v>9.7222222222222238E-2</c:v>
                </c:pt>
                <c:pt idx="353">
                  <c:v>0.11071428571428579</c:v>
                </c:pt>
                <c:pt idx="354">
                  <c:v>0.13058419243986291</c:v>
                </c:pt>
                <c:pt idx="355">
                  <c:v>9.8245614035087733E-2</c:v>
                </c:pt>
                <c:pt idx="356">
                  <c:v>0.11184210526315792</c:v>
                </c:pt>
                <c:pt idx="357">
                  <c:v>6.4024390243902413E-2</c:v>
                </c:pt>
                <c:pt idx="358">
                  <c:v>4.9230769230769272E-2</c:v>
                </c:pt>
                <c:pt idx="359">
                  <c:v>4.2253521126760563E-2</c:v>
                </c:pt>
                <c:pt idx="360">
                  <c:v>5.5718475073313914E-2</c:v>
                </c:pt>
                <c:pt idx="361">
                  <c:v>5.7401812688821816E-2</c:v>
                </c:pt>
                <c:pt idx="362">
                  <c:v>6.7226890756302712E-2</c:v>
                </c:pt>
                <c:pt idx="363">
                  <c:v>5.7142857142857169E-2</c:v>
                </c:pt>
                <c:pt idx="364">
                  <c:v>6.2893081761006636E-2</c:v>
                </c:pt>
                <c:pt idx="365">
                  <c:v>8.9403973509933732E-2</c:v>
                </c:pt>
                <c:pt idx="366">
                  <c:v>0.10631229235880407</c:v>
                </c:pt>
                <c:pt idx="367">
                  <c:v>8.9456869009585216E-2</c:v>
                </c:pt>
                <c:pt idx="368">
                  <c:v>8.6816720257234817E-2</c:v>
                </c:pt>
                <c:pt idx="369">
                  <c:v>6.5015479876160936E-2</c:v>
                </c:pt>
                <c:pt idx="370">
                  <c:v>3.4883720930232433E-2</c:v>
                </c:pt>
                <c:pt idx="371">
                  <c:v>5.1912568306010889E-2</c:v>
                </c:pt>
                <c:pt idx="372">
                  <c:v>3.8560411311053984E-2</c:v>
                </c:pt>
                <c:pt idx="373">
                  <c:v>2.3809523809523812E-2</c:v>
                </c:pt>
                <c:pt idx="374">
                  <c:v>4.2216358839050172E-2</c:v>
                </c:pt>
                <c:pt idx="375">
                  <c:v>7.6712328767123333E-2</c:v>
                </c:pt>
                <c:pt idx="376">
                  <c:v>5.1987767584097941E-2</c:v>
                </c:pt>
                <c:pt idx="377">
                  <c:v>8.1460674157303334E-2</c:v>
                </c:pt>
                <c:pt idx="378">
                  <c:v>9.565217391304405E-2</c:v>
                </c:pt>
                <c:pt idx="379">
                  <c:v>8.04597701149425E-2</c:v>
                </c:pt>
                <c:pt idx="380">
                  <c:v>5.3977272727272867E-2</c:v>
                </c:pt>
                <c:pt idx="381">
                  <c:v>5.8011049723756897E-2</c:v>
                </c:pt>
                <c:pt idx="382">
                  <c:v>4.5698924731182873E-2</c:v>
                </c:pt>
                <c:pt idx="383">
                  <c:v>3.6855036855036855E-2</c:v>
                </c:pt>
                <c:pt idx="384">
                  <c:v>3.1175059952038467E-2</c:v>
                </c:pt>
                <c:pt idx="385">
                  <c:v>3.1100478468899611E-2</c:v>
                </c:pt>
                <c:pt idx="386">
                  <c:v>2.1028037383177611E-2</c:v>
                </c:pt>
                <c:pt idx="387">
                  <c:v>4.4392523364486326E-2</c:v>
                </c:pt>
                <c:pt idx="388">
                  <c:v>7.2093023255814431E-2</c:v>
                </c:pt>
                <c:pt idx="389">
                  <c:v>8.8541666666667268E-2</c:v>
                </c:pt>
                <c:pt idx="390">
                  <c:v>0.13383838383838473</c:v>
                </c:pt>
                <c:pt idx="391">
                  <c:v>0.10904255319148978</c:v>
                </c:pt>
                <c:pt idx="392">
                  <c:v>0.12113402061855705</c:v>
                </c:pt>
                <c:pt idx="393">
                  <c:v>8.0568720379147266E-2</c:v>
                </c:pt>
                <c:pt idx="394">
                  <c:v>4.4705882352941505E-2</c:v>
                </c:pt>
                <c:pt idx="395">
                  <c:v>4.5851528384279347E-2</c:v>
                </c:pt>
                <c:pt idx="396">
                  <c:v>2.197802197802199E-2</c:v>
                </c:pt>
                <c:pt idx="397">
                  <c:v>3.5128805620608897E-2</c:v>
                </c:pt>
                <c:pt idx="398">
                  <c:v>5.2995391705069061E-2</c:v>
                </c:pt>
                <c:pt idx="399">
                  <c:v>6.3569682151589313E-2</c:v>
                </c:pt>
                <c:pt idx="400">
                  <c:v>9.3137254901960717E-2</c:v>
                </c:pt>
                <c:pt idx="401">
                  <c:v>9.927360774818389E-2</c:v>
                </c:pt>
                <c:pt idx="402">
                  <c:v>0.12686567164179108</c:v>
                </c:pt>
                <c:pt idx="403">
                  <c:v>0.13381995133819954</c:v>
                </c:pt>
                <c:pt idx="404">
                  <c:v>0.12616822429906538</c:v>
                </c:pt>
                <c:pt idx="405">
                  <c:v>8.4598698481562401E-2</c:v>
                </c:pt>
                <c:pt idx="406">
                  <c:v>7.6458752515090628E-2</c:v>
                </c:pt>
                <c:pt idx="407">
                  <c:v>3.4764826175869033E-2</c:v>
                </c:pt>
                <c:pt idx="408">
                  <c:v>2.9106029106029076E-2</c:v>
                </c:pt>
              </c:numCache>
            </c:numRef>
          </c:val>
          <c:smooth val="0"/>
        </c:ser>
        <c:dLbls>
          <c:showLegendKey val="0"/>
          <c:showVal val="0"/>
          <c:showCatName val="0"/>
          <c:showSerName val="0"/>
          <c:showPercent val="0"/>
          <c:showBubbleSize val="0"/>
        </c:dLbls>
        <c:marker val="1"/>
        <c:smooth val="0"/>
        <c:axId val="51933568"/>
        <c:axId val="51935104"/>
      </c:lineChart>
      <c:dateAx>
        <c:axId val="51933568"/>
        <c:scaling>
          <c:orientation val="minMax"/>
        </c:scaling>
        <c:delete val="0"/>
        <c:axPos val="b"/>
        <c:numFmt formatCode="mmm\-yy" sourceLinked="0"/>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pitchFamily="34" charset="0"/>
                <a:ea typeface="Arial Narrow"/>
                <a:cs typeface="Arial" pitchFamily="34" charset="0"/>
              </a:defRPr>
            </a:pPr>
            <a:endParaRPr lang="en-US"/>
          </a:p>
        </c:txPr>
        <c:crossAx val="51935104"/>
        <c:crosses val="autoZero"/>
        <c:auto val="1"/>
        <c:lblOffset val="100"/>
        <c:baseTimeUnit val="months"/>
        <c:majorUnit val="12"/>
        <c:majorTimeUnit val="months"/>
        <c:minorUnit val="24"/>
        <c:minorTimeUnit val="days"/>
      </c:dateAx>
      <c:valAx>
        <c:axId val="51935104"/>
        <c:scaling>
          <c:orientation val="minMax"/>
          <c:max val="0.35000000000000031"/>
          <c:min val="0"/>
        </c:scaling>
        <c:delete val="0"/>
        <c:axPos val="l"/>
        <c:majorGridlines>
          <c:spPr>
            <a:ln w="3175">
              <a:solidFill>
                <a:srgbClr val="00778B"/>
              </a:solidFill>
              <a:prstDash val="solid"/>
            </a:ln>
          </c:spPr>
        </c:majorGridlines>
        <c:numFmt formatCode="0\ %"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pitchFamily="34" charset="0"/>
                <a:ea typeface="Arial Narrow"/>
                <a:cs typeface="Arial" pitchFamily="34" charset="0"/>
              </a:defRPr>
            </a:pPr>
            <a:endParaRPr lang="en-US"/>
          </a:p>
        </c:txPr>
        <c:crossAx val="51933568"/>
        <c:crosses val="autoZero"/>
        <c:crossBetween val="between"/>
        <c:majorUnit val="0.05"/>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2275"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0.86837</cdr:x>
      <cdr:y>0.32096</cdr:y>
    </cdr:from>
    <cdr:to>
      <cdr:x>0.97422</cdr:x>
      <cdr:y>0.40219</cdr:y>
    </cdr:to>
    <cdr:sp macro="" textlink="">
      <cdr:nvSpPr>
        <cdr:cNvPr id="2" name="TextBox 1"/>
        <cdr:cNvSpPr txBox="1"/>
      </cdr:nvSpPr>
      <cdr:spPr>
        <a:xfrm xmlns:a="http://schemas.openxmlformats.org/drawingml/2006/main">
          <a:off x="6224893" y="1275180"/>
          <a:ext cx="758780" cy="3227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200" b="1" dirty="0" smtClean="0">
              <a:latin typeface="Arial" pitchFamily="34" charset="0"/>
              <a:cs typeface="Arial" pitchFamily="34" charset="0"/>
            </a:rPr>
            <a:t>Tendance</a:t>
          </a:r>
          <a:endParaRPr lang="en-CA" sz="1200" b="1" dirty="0">
            <a:latin typeface="Arial" pitchFamily="34" charset="0"/>
            <a:cs typeface="Arial" pitchFamily="34" charset="0"/>
          </a:endParaRPr>
        </a:p>
      </cdr:txBody>
    </cdr:sp>
  </cdr:relSizeAnchor>
  <cdr:relSizeAnchor xmlns:cdr="http://schemas.openxmlformats.org/drawingml/2006/chartDrawing">
    <cdr:from>
      <cdr:x>0.91408</cdr:x>
      <cdr:y>0.37951</cdr:y>
    </cdr:from>
    <cdr:to>
      <cdr:x>0.92046</cdr:x>
      <cdr:y>0.60231</cdr:y>
    </cdr:to>
    <cdr:sp macro="" textlink="">
      <cdr:nvSpPr>
        <cdr:cNvPr id="4" name="Straight Arrow Connector 3"/>
        <cdr:cNvSpPr/>
      </cdr:nvSpPr>
      <cdr:spPr bwMode="auto">
        <a:xfrm xmlns:a="http://schemas.openxmlformats.org/drawingml/2006/main" rot="16200000" flipH="1" flipV="1">
          <a:off x="6132812" y="1927537"/>
          <a:ext cx="885217" cy="45719"/>
        </a:xfrm>
        <a:prstGeom xmlns:a="http://schemas.openxmlformats.org/drawingml/2006/main" prst="straightConnector1">
          <a:avLst/>
        </a:prstGeom>
        <a:solidFill xmlns:a="http://schemas.openxmlformats.org/drawingml/2006/main">
          <a:srgbClr val="FFFFFF"/>
        </a:solidFill>
        <a:ln xmlns:a="http://schemas.openxmlformats.org/drawingml/2006/main" w="28575" cap="flat" cmpd="sng" algn="ctr">
          <a:solidFill>
            <a:srgbClr val="76232F"/>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dirty="0"/>
        </a:p>
      </cdr:txBody>
    </cdr:sp>
  </cdr:relSizeAnchor>
  <cdr:relSizeAnchor xmlns:cdr="http://schemas.openxmlformats.org/drawingml/2006/chartDrawing">
    <cdr:from>
      <cdr:x>0.26761</cdr:x>
      <cdr:y>0.62061</cdr:y>
    </cdr:from>
    <cdr:to>
      <cdr:x>0.29843</cdr:x>
      <cdr:y>0.76204</cdr:y>
    </cdr:to>
    <cdr:sp macro="" textlink="">
      <cdr:nvSpPr>
        <cdr:cNvPr id="6" name="Straight Arrow Connector 5"/>
        <cdr:cNvSpPr/>
      </cdr:nvSpPr>
      <cdr:spPr bwMode="auto">
        <a:xfrm xmlns:a="http://schemas.openxmlformats.org/drawingml/2006/main" rot="16200000" flipV="1">
          <a:off x="1747857" y="2636193"/>
          <a:ext cx="561918" cy="220919"/>
        </a:xfrm>
        <a:prstGeom xmlns:a="http://schemas.openxmlformats.org/drawingml/2006/main" prst="straightConnector1">
          <a:avLst/>
        </a:prstGeom>
        <a:solidFill xmlns:a="http://schemas.openxmlformats.org/drawingml/2006/main">
          <a:srgbClr val="FFFFFF"/>
        </a:solidFill>
        <a:ln xmlns:a="http://schemas.openxmlformats.org/drawingml/2006/main" w="28575" cap="flat" cmpd="sng" algn="ctr">
          <a:solidFill>
            <a:srgbClr val="76232F"/>
          </a:solidFill>
          <a:prstDash val="solid"/>
          <a:round/>
          <a:headEnd type="none" w="med" len="med"/>
          <a:tailEnd type="arrow"/>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0.70553</cdr:x>
      <cdr:y>0.7969</cdr:y>
    </cdr:from>
    <cdr:to>
      <cdr:x>0.8358</cdr:x>
      <cdr:y>0.80841</cdr:y>
    </cdr:to>
    <cdr:sp macro="" textlink="">
      <cdr:nvSpPr>
        <cdr:cNvPr id="5" name="Straight Arrow Connector 4"/>
        <cdr:cNvSpPr/>
      </cdr:nvSpPr>
      <cdr:spPr bwMode="auto">
        <a:xfrm xmlns:a="http://schemas.openxmlformats.org/drawingml/2006/main" rot="16200000">
          <a:off x="5501640" y="2722044"/>
          <a:ext cx="45719" cy="933854"/>
        </a:xfrm>
        <a:prstGeom xmlns:a="http://schemas.openxmlformats.org/drawingml/2006/main" prst="straightConnector1">
          <a:avLst/>
        </a:prstGeom>
        <a:solidFill xmlns:a="http://schemas.openxmlformats.org/drawingml/2006/main">
          <a:srgbClr val="FFFFFF"/>
        </a:solidFill>
        <a:ln xmlns:a="http://schemas.openxmlformats.org/drawingml/2006/main" w="28575" cap="flat" cmpd="sng" algn="ctr">
          <a:solidFill>
            <a:srgbClr val="76232F"/>
          </a:solidFill>
          <a:prstDash val="solid"/>
          <a:round/>
          <a:headEnd type="none" w="med" len="med"/>
          <a:tailEnd type="arrow"/>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4E2F26-35A6-E345-B869-966BAA7055A6}" type="datetimeFigureOut">
              <a:rPr lang="en-US" smtClean="0"/>
              <a:pPr/>
              <a:t>4/2/2014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9B9860-AA12-E042-84AF-2110E03D9DAF}" type="slidenum">
              <a:rPr lang="en-US" smtClean="0"/>
              <a:pPr/>
              <a:t>‹#›</a:t>
            </a:fld>
            <a:endParaRPr lang="en-US" dirty="0"/>
          </a:p>
        </p:txBody>
      </p:sp>
    </p:spTree>
    <p:extLst>
      <p:ext uri="{BB962C8B-B14F-4D97-AF65-F5344CB8AC3E}">
        <p14:creationId xmlns:p14="http://schemas.microsoft.com/office/powerpoint/2010/main" val="512920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FD967-16BC-B74C-B40B-A5B9843F3C42}" type="datetimeFigureOut">
              <a:rPr lang="en-US" smtClean="0"/>
              <a:pPr/>
              <a:t>4/2/2014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68578-780D-4247-9C8B-17030B9B23BF}" type="slidenum">
              <a:rPr lang="en-US" smtClean="0"/>
              <a:pPr/>
              <a:t>‹#›</a:t>
            </a:fld>
            <a:endParaRPr lang="en-US" dirty="0"/>
          </a:p>
        </p:txBody>
      </p:sp>
    </p:spTree>
    <p:extLst>
      <p:ext uri="{BB962C8B-B14F-4D97-AF65-F5344CB8AC3E}">
        <p14:creationId xmlns:p14="http://schemas.microsoft.com/office/powerpoint/2010/main" val="2217754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revisionsconstruction.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système </a:t>
            </a:r>
            <a:r>
              <a:rPr lang="fr-CA" dirty="0" smtClean="0">
                <a:solidFill>
                  <a:srgbClr val="000000"/>
                </a:solidFill>
                <a:latin typeface="Arial"/>
                <a:cs typeface="Arial"/>
              </a:rPr>
              <a:t>d’Information </a:t>
            </a:r>
            <a:r>
              <a:rPr lang="fr-CA" dirty="0">
                <a:solidFill>
                  <a:srgbClr val="000000"/>
                </a:solidFill>
                <a:latin typeface="Arial"/>
                <a:cs typeface="Arial"/>
              </a:rPr>
              <a:t>sur le marché du travail (IMT) de </a:t>
            </a:r>
            <a:r>
              <a:rPr lang="fr-CA" dirty="0" smtClean="0">
                <a:solidFill>
                  <a:srgbClr val="000000"/>
                </a:solidFill>
                <a:latin typeface="Arial"/>
                <a:cs typeface="Arial"/>
              </a:rPr>
              <a:t>ConstruForce </a:t>
            </a:r>
            <a:r>
              <a:rPr lang="fr-CA" dirty="0">
                <a:solidFill>
                  <a:srgbClr val="000000"/>
                </a:solidFill>
                <a:latin typeface="Arial"/>
                <a:cs typeface="Arial"/>
              </a:rPr>
              <a:t>Canada est composé </a:t>
            </a:r>
            <a:r>
              <a:rPr lang="fr-CA" dirty="0" smtClean="0">
                <a:solidFill>
                  <a:srgbClr val="000000"/>
                </a:solidFill>
                <a:latin typeface="Arial"/>
                <a:cs typeface="Arial"/>
              </a:rPr>
              <a:t>d’une </a:t>
            </a:r>
            <a:r>
              <a:rPr lang="fr-CA" dirty="0">
                <a:solidFill>
                  <a:srgbClr val="000000"/>
                </a:solidFill>
                <a:latin typeface="Arial"/>
                <a:cs typeface="Arial"/>
              </a:rPr>
              <a:t>base de données et </a:t>
            </a:r>
            <a:r>
              <a:rPr lang="fr-CA" dirty="0" smtClean="0">
                <a:solidFill>
                  <a:srgbClr val="000000"/>
                </a:solidFill>
                <a:latin typeface="Arial"/>
                <a:cs typeface="Arial"/>
              </a:rPr>
              <a:t>d’un modèle</a:t>
            </a:r>
            <a:r>
              <a:rPr lang="fr-CA" dirty="0">
                <a:solidFill>
                  <a:srgbClr val="000000"/>
                </a:solidFill>
                <a:latin typeface="Arial"/>
                <a:cs typeface="Arial"/>
              </a:rPr>
              <a:t>, </a:t>
            </a:r>
            <a:r>
              <a:rPr lang="fr-CA" dirty="0" smtClean="0">
                <a:solidFill>
                  <a:srgbClr val="000000"/>
                </a:solidFill>
                <a:latin typeface="Arial"/>
                <a:cs typeface="Arial"/>
              </a:rPr>
              <a:t>de </a:t>
            </a:r>
            <a:r>
              <a:rPr lang="fr-CA" dirty="0">
                <a:solidFill>
                  <a:srgbClr val="000000"/>
                </a:solidFill>
                <a:latin typeface="Arial"/>
                <a:cs typeface="Arial"/>
              </a:rPr>
              <a:t>rapports annuels, de présentations PowerPoint et </a:t>
            </a:r>
            <a:r>
              <a:rPr lang="fr-CA" dirty="0" smtClean="0">
                <a:solidFill>
                  <a:srgbClr val="000000"/>
                </a:solidFill>
                <a:latin typeface="Arial"/>
                <a:cs typeface="Arial"/>
              </a:rPr>
              <a:t>d’un </a:t>
            </a:r>
            <a:r>
              <a:rPr lang="fr-CA" dirty="0">
                <a:solidFill>
                  <a:srgbClr val="000000"/>
                </a:solidFill>
                <a:latin typeface="Arial"/>
                <a:cs typeface="Arial"/>
              </a:rPr>
              <a:t>site Web (</a:t>
            </a:r>
            <a:r>
              <a:rPr lang="fr-CA" dirty="0">
                <a:solidFill>
                  <a:srgbClr val="FF0000"/>
                </a:solidFill>
                <a:latin typeface="Arial"/>
                <a:cs typeface="Arial"/>
                <a:hlinkClick r:id="rId3"/>
              </a:rPr>
              <a:t>www.previsionsconstruction.ca</a:t>
            </a:r>
            <a:r>
              <a:rPr lang="fr-CA" dirty="0">
                <a:solidFill>
                  <a:srgbClr val="000000"/>
                </a:solidFill>
                <a:latin typeface="Arial"/>
                <a:cs typeface="Arial"/>
              </a:rPr>
              <a:t>).</a:t>
            </a:r>
            <a:r>
              <a:rPr lang="fr-CA" dirty="0">
                <a:solidFill>
                  <a:srgbClr val="FF0000"/>
                </a:solidFill>
                <a:latin typeface="Arial"/>
                <a:cs typeface="Arial"/>
              </a:rPr>
              <a:t> </a:t>
            </a:r>
            <a:r>
              <a:rPr lang="fr-CA" dirty="0">
                <a:solidFill>
                  <a:srgbClr val="000000"/>
                </a:solidFill>
                <a:latin typeface="Arial"/>
                <a:cs typeface="Arial"/>
              </a:rPr>
              <a:t>Le présent examen sert de document de référence et de soutien et décrit le contenu et la méthodologie du système.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a:t>
            </a:fld>
            <a:endParaRPr lang="en-US" dirty="0"/>
          </a:p>
        </p:txBody>
      </p:sp>
    </p:spTree>
    <p:extLst>
      <p:ext uri="{BB962C8B-B14F-4D97-AF65-F5344CB8AC3E}">
        <p14:creationId xmlns:p14="http://schemas.microsoft.com/office/powerpoint/2010/main" val="39570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smtClean="0">
                <a:solidFill>
                  <a:srgbClr val="000000"/>
                </a:solidFill>
                <a:latin typeface="Arial"/>
                <a:cs typeface="Arial"/>
              </a:rPr>
              <a:t>L’information </a:t>
            </a:r>
            <a:r>
              <a:rPr lang="fr-CA" dirty="0">
                <a:solidFill>
                  <a:srgbClr val="000000"/>
                </a:solidFill>
                <a:latin typeface="Arial"/>
                <a:cs typeface="Arial"/>
              </a:rPr>
              <a:t>sur le marché du travail est bien souvent tirée de données statistiques obtenues au moyen </a:t>
            </a:r>
            <a:r>
              <a:rPr lang="fr-CA" dirty="0" smtClean="0">
                <a:solidFill>
                  <a:srgbClr val="000000"/>
                </a:solidFill>
                <a:latin typeface="Arial"/>
                <a:cs typeface="Arial"/>
              </a:rPr>
              <a:t>d’un </a:t>
            </a:r>
            <a:r>
              <a:rPr lang="fr-CA" dirty="0">
                <a:solidFill>
                  <a:srgbClr val="000000"/>
                </a:solidFill>
                <a:latin typeface="Arial"/>
                <a:cs typeface="Arial"/>
              </a:rPr>
              <a:t>échantillon ordinaire du marché. La fiabilité de ces estimations constitue une préoccupation centrale. Certains sondages, notamment </a:t>
            </a:r>
            <a:r>
              <a:rPr lang="fr-CA" dirty="0" smtClean="0">
                <a:solidFill>
                  <a:srgbClr val="000000"/>
                </a:solidFill>
                <a:latin typeface="Arial"/>
                <a:cs typeface="Arial"/>
              </a:rPr>
              <a:t>l’Enquête </a:t>
            </a:r>
            <a:r>
              <a:rPr lang="fr-CA" dirty="0">
                <a:solidFill>
                  <a:srgbClr val="000000"/>
                </a:solidFill>
                <a:latin typeface="Arial"/>
                <a:cs typeface="Arial"/>
              </a:rPr>
              <a:t>sur la population active de Statistique Canada, peuvent </a:t>
            </a:r>
            <a:r>
              <a:rPr lang="fr-CA" dirty="0" smtClean="0">
                <a:solidFill>
                  <a:srgbClr val="000000"/>
                </a:solidFill>
                <a:latin typeface="Arial"/>
                <a:cs typeface="Arial"/>
              </a:rPr>
              <a:t>s’avérer </a:t>
            </a:r>
            <a:r>
              <a:rPr lang="fr-CA" dirty="0">
                <a:solidFill>
                  <a:srgbClr val="000000"/>
                </a:solidFill>
                <a:latin typeface="Arial"/>
                <a:cs typeface="Arial"/>
              </a:rPr>
              <a:t>peu fiables </a:t>
            </a:r>
            <a:r>
              <a:rPr lang="fr-CA" dirty="0" smtClean="0">
                <a:solidFill>
                  <a:srgbClr val="000000"/>
                </a:solidFill>
                <a:latin typeface="Arial"/>
                <a:cs typeface="Arial"/>
              </a:rPr>
              <a:t>lorsqu’ils </a:t>
            </a:r>
            <a:r>
              <a:rPr lang="fr-CA" dirty="0">
                <a:solidFill>
                  <a:srgbClr val="000000"/>
                </a:solidFill>
                <a:latin typeface="Arial"/>
                <a:cs typeface="Arial"/>
              </a:rPr>
              <a:t>se fondent sur des échantillons de petite taille.</a:t>
            </a:r>
          </a:p>
        </p:txBody>
      </p:sp>
      <p:sp>
        <p:nvSpPr>
          <p:cNvPr id="4" name="Slide Number Placeholder 3"/>
          <p:cNvSpPr>
            <a:spLocks noGrp="1"/>
          </p:cNvSpPr>
          <p:nvPr>
            <p:ph type="sldNum" sz="quarter" idx="10"/>
          </p:nvPr>
        </p:nvSpPr>
        <p:spPr/>
        <p:txBody>
          <a:bodyPr/>
          <a:lstStyle/>
          <a:p>
            <a:fld id="{71468578-780D-4247-9C8B-17030B9B23BF}" type="slidenum">
              <a:rPr lang="en-US" smtClean="0"/>
              <a:pPr/>
              <a:t>11</a:t>
            </a:fld>
            <a:endParaRPr lang="en-US" dirty="0"/>
          </a:p>
        </p:txBody>
      </p:sp>
    </p:spTree>
    <p:extLst>
      <p:ext uri="{BB962C8B-B14F-4D97-AF65-F5344CB8AC3E}">
        <p14:creationId xmlns:p14="http://schemas.microsoft.com/office/powerpoint/2010/main" val="340493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Chaque marché du travail désigné dans le modèle est défini en fonction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d’une </a:t>
            </a:r>
            <a:r>
              <a:rPr lang="fr-CA" dirty="0">
                <a:solidFill>
                  <a:srgbClr val="000000"/>
                </a:solidFill>
                <a:latin typeface="Arial"/>
                <a:cs typeface="Arial"/>
              </a:rPr>
              <a:t>profession et </a:t>
            </a:r>
            <a:r>
              <a:rPr lang="fr-CA" dirty="0" smtClean="0">
                <a:solidFill>
                  <a:srgbClr val="000000"/>
                </a:solidFill>
                <a:latin typeface="Arial"/>
                <a:cs typeface="Arial"/>
              </a:rPr>
              <a:t>d’une </a:t>
            </a:r>
            <a:r>
              <a:rPr lang="fr-CA" dirty="0">
                <a:solidFill>
                  <a:srgbClr val="000000"/>
                </a:solidFill>
                <a:latin typeface="Arial"/>
                <a:cs typeface="Arial"/>
              </a:rPr>
              <a:t>région. Les conditions du marché sont fonction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des </a:t>
            </a:r>
            <a:r>
              <a:rPr lang="fr-CA" dirty="0">
                <a:solidFill>
                  <a:srgbClr val="000000"/>
                </a:solidFill>
                <a:latin typeface="Arial"/>
                <a:cs typeface="Arial"/>
              </a:rPr>
              <a:t>facteurs </a:t>
            </a:r>
            <a:r>
              <a:rPr lang="fr-CA" dirty="0" smtClean="0">
                <a:solidFill>
                  <a:srgbClr val="000000"/>
                </a:solidFill>
                <a:latin typeface="Arial"/>
                <a:cs typeface="Arial"/>
              </a:rPr>
              <a:t>d’offre </a:t>
            </a:r>
            <a:r>
              <a:rPr lang="fr-CA" dirty="0">
                <a:solidFill>
                  <a:srgbClr val="000000"/>
                </a:solidFill>
                <a:latin typeface="Arial"/>
                <a:cs typeface="Arial"/>
              </a:rPr>
              <a:t>et de demande externes.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12</a:t>
            </a:fld>
            <a:endParaRPr lang="en-US" dirty="0"/>
          </a:p>
        </p:txBody>
      </p:sp>
    </p:spTree>
    <p:extLst>
      <p:ext uri="{BB962C8B-B14F-4D97-AF65-F5344CB8AC3E}">
        <p14:creationId xmlns:p14="http://schemas.microsoft.com/office/powerpoint/2010/main" val="27723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000000"/>
                </a:solidFill>
                <a:latin typeface="Arial"/>
                <a:cs typeface="Arial"/>
              </a:rPr>
              <a:t>Les données macroéconomiques et démographiques sont les principaux moteurs de </a:t>
            </a:r>
            <a:r>
              <a:rPr lang="fr-CA" dirty="0" smtClean="0">
                <a:solidFill>
                  <a:srgbClr val="000000"/>
                </a:solidFill>
                <a:latin typeface="Arial"/>
                <a:cs typeface="Arial"/>
              </a:rPr>
              <a:t>l’offre </a:t>
            </a:r>
            <a:r>
              <a:rPr lang="fr-CA" dirty="0">
                <a:solidFill>
                  <a:srgbClr val="000000"/>
                </a:solidFill>
                <a:latin typeface="Arial"/>
                <a:cs typeface="Arial"/>
              </a:rPr>
              <a:t>et de la demande de </a:t>
            </a:r>
            <a:r>
              <a:rPr lang="fr-CA" dirty="0" smtClean="0">
                <a:solidFill>
                  <a:srgbClr val="000000"/>
                </a:solidFill>
                <a:latin typeface="Arial"/>
                <a:cs typeface="Arial"/>
              </a:rPr>
              <a:t>main-d’œuvre</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13</a:t>
            </a:fld>
            <a:endParaRPr lang="en-US" dirty="0"/>
          </a:p>
        </p:txBody>
      </p:sp>
    </p:spTree>
    <p:extLst>
      <p:ext uri="{BB962C8B-B14F-4D97-AF65-F5344CB8AC3E}">
        <p14:creationId xmlns:p14="http://schemas.microsoft.com/office/powerpoint/2010/main" val="191718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Les hypothèses relatives au reste du monde sont fondées sur les perspectives économiques publiées par des organisations telles que la Banque mondiale et le Fonds monétaire international, ainsi que sur les données de prévisionnistes du secteur privé. Les hypothèses ayant trait au contexte économique intérieur ont été établies sous la direction de chaque comité provincial </a:t>
            </a:r>
            <a:r>
              <a:rPr lang="fr-CA" dirty="0" smtClean="0">
                <a:solidFill>
                  <a:srgbClr val="000000"/>
                </a:solidFill>
                <a:latin typeface="Arial"/>
                <a:cs typeface="Arial"/>
              </a:rPr>
              <a:t>d’IMT</a:t>
            </a:r>
            <a:r>
              <a:rPr lang="fr-CA" dirty="0">
                <a:solidFill>
                  <a:srgbClr val="000000"/>
                </a:solidFill>
                <a:latin typeface="Arial"/>
                <a:cs typeface="Arial"/>
              </a:rPr>
              <a:t>. Elles sont fondées sur les prévisions </a:t>
            </a:r>
            <a:r>
              <a:rPr lang="fr-CA" dirty="0" smtClean="0">
                <a:solidFill>
                  <a:srgbClr val="000000"/>
                </a:solidFill>
                <a:latin typeface="Arial"/>
                <a:cs typeface="Arial"/>
              </a:rPr>
              <a:t>d’un </a:t>
            </a:r>
            <a:r>
              <a:rPr lang="fr-CA" dirty="0">
                <a:solidFill>
                  <a:srgbClr val="000000"/>
                </a:solidFill>
                <a:latin typeface="Arial"/>
                <a:cs typeface="Arial"/>
              </a:rPr>
              <a:t>modèle macroéconomique de </a:t>
            </a:r>
            <a:r>
              <a:rPr lang="fr-CA" dirty="0" smtClean="0">
                <a:solidFill>
                  <a:srgbClr val="000000"/>
                </a:solidFill>
                <a:latin typeface="Arial"/>
                <a:cs typeface="Arial"/>
              </a:rPr>
              <a:t>l’économie</a:t>
            </a:r>
            <a:r>
              <a:rPr lang="fr-CA" dirty="0">
                <a:solidFill>
                  <a:srgbClr val="000000"/>
                </a:solidFill>
                <a:latin typeface="Arial"/>
                <a:cs typeface="Arial"/>
              </a:rPr>
              <a:t>,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qui </a:t>
            </a:r>
            <a:r>
              <a:rPr lang="fr-CA" dirty="0">
                <a:solidFill>
                  <a:srgbClr val="000000"/>
                </a:solidFill>
                <a:latin typeface="Arial"/>
                <a:cs typeface="Arial"/>
              </a:rPr>
              <a:t>comprend les hypothèses relatives à la conjoncture extérieure et les hypothèses sur les investissements dans les grands projets fournies par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le </a:t>
            </a:r>
            <a:r>
              <a:rPr lang="fr-CA" dirty="0">
                <a:solidFill>
                  <a:srgbClr val="000000"/>
                </a:solidFill>
                <a:latin typeface="Arial"/>
                <a:cs typeface="Arial"/>
              </a:rPr>
              <a:t>comité </a:t>
            </a:r>
            <a:r>
              <a:rPr lang="fr-CA" dirty="0" smtClean="0">
                <a:solidFill>
                  <a:srgbClr val="000000"/>
                </a:solidFill>
                <a:latin typeface="Arial"/>
                <a:cs typeface="Arial"/>
              </a:rPr>
              <a:t>d’IMT</a:t>
            </a:r>
            <a:r>
              <a:rPr lang="fr-CA" dirty="0">
                <a:solidFill>
                  <a:srgbClr val="000000"/>
                </a:solidFill>
                <a:latin typeface="Arial"/>
                <a:cs typeface="Arial"/>
              </a:rPr>
              <a: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14</a:t>
            </a:fld>
            <a:endParaRPr lang="en-US" dirty="0"/>
          </a:p>
        </p:txBody>
      </p:sp>
    </p:spTree>
    <p:extLst>
      <p:ext uri="{BB962C8B-B14F-4D97-AF65-F5344CB8AC3E}">
        <p14:creationId xmlns:p14="http://schemas.microsoft.com/office/powerpoint/2010/main" val="234091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Les données démographiques sont tirées de différentes sources, notamment Statistique Canada, et elles servent à fixer les paramètres généraux relatifs à la population, qui déterminent la </a:t>
            </a:r>
            <a:r>
              <a:rPr lang="fr-CA" dirty="0" smtClean="0">
                <a:solidFill>
                  <a:srgbClr val="000000"/>
                </a:solidFill>
                <a:latin typeface="Arial"/>
                <a:cs typeface="Arial"/>
              </a:rPr>
              <a:t>main-d’œuvre </a:t>
            </a:r>
            <a:r>
              <a:rPr lang="fr-CA" dirty="0">
                <a:solidFill>
                  <a:srgbClr val="000000"/>
                </a:solidFill>
                <a:latin typeface="Arial"/>
                <a:cs typeface="Arial"/>
              </a:rPr>
              <a:t>disponible pour le secteur</a:t>
            </a:r>
            <a:r>
              <a:rPr lang="fr-CA" dirty="0" smtClean="0">
                <a:solidFill>
                  <a:srgbClr val="000000"/>
                </a:solidFill>
                <a:latin typeface="Arial"/>
                <a:cs typeface="Arial"/>
              </a:rPr>
              <a:t>.</a:t>
            </a:r>
            <a:endParaRPr lang="fr-CA"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71468578-780D-4247-9C8B-17030B9B23BF}" type="slidenum">
              <a:rPr lang="en-US" smtClean="0"/>
              <a:pPr/>
              <a:t>15</a:t>
            </a:fld>
            <a:endParaRPr lang="en-US" dirty="0"/>
          </a:p>
        </p:txBody>
      </p:sp>
    </p:spTree>
    <p:extLst>
      <p:ext uri="{BB962C8B-B14F-4D97-AF65-F5344CB8AC3E}">
        <p14:creationId xmlns:p14="http://schemas.microsoft.com/office/powerpoint/2010/main" val="359492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Les paramètres pris en compte dans le système sont fondés sur les conditions qui prévalent au sein du marché du travail local</a:t>
            </a:r>
            <a:r>
              <a:rPr lang="fr-CA" dirty="0" smtClean="0">
                <a:solidFill>
                  <a:srgbClr val="000000"/>
                </a:solidFill>
                <a:latin typeface="Arial"/>
                <a:cs typeface="Arial"/>
              </a:rPr>
              <a:t>.</a:t>
            </a:r>
            <a:endParaRPr lang="fr-CA"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71468578-780D-4247-9C8B-17030B9B23BF}" type="slidenum">
              <a:rPr lang="en-US" smtClean="0"/>
              <a:pPr/>
              <a:t>16</a:t>
            </a:fld>
            <a:endParaRPr lang="en-US" dirty="0"/>
          </a:p>
        </p:txBody>
      </p:sp>
    </p:spTree>
    <p:extLst>
      <p:ext uri="{BB962C8B-B14F-4D97-AF65-F5344CB8AC3E}">
        <p14:creationId xmlns:p14="http://schemas.microsoft.com/office/powerpoint/2010/main" val="204559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La demande de remplacement renvoie à la perte permanente de travailleurs de la </a:t>
            </a:r>
            <a:r>
              <a:rPr lang="fr-CA" dirty="0" smtClean="0">
                <a:solidFill>
                  <a:srgbClr val="000000"/>
                </a:solidFill>
                <a:latin typeface="Arial"/>
                <a:cs typeface="Arial"/>
              </a:rPr>
              <a:t>main-d’œuvre</a:t>
            </a:r>
            <a:r>
              <a:rPr lang="fr-CA" dirty="0">
                <a:solidFill>
                  <a:srgbClr val="000000"/>
                </a:solidFill>
                <a:latin typeface="Arial"/>
                <a:cs typeface="Arial"/>
              </a:rPr>
              <a:t>. Elle comprend les travailleurs qui partent définitivement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à </a:t>
            </a:r>
            <a:r>
              <a:rPr lang="fr-CA" dirty="0">
                <a:solidFill>
                  <a:srgbClr val="000000"/>
                </a:solidFill>
                <a:latin typeface="Arial"/>
                <a:cs typeface="Arial"/>
              </a:rPr>
              <a:t>la retraite ou perdent la vie, et non ceux qui reçoivent des prestations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de </a:t>
            </a:r>
            <a:r>
              <a:rPr lang="fr-CA" dirty="0">
                <a:solidFill>
                  <a:srgbClr val="000000"/>
                </a:solidFill>
                <a:latin typeface="Arial"/>
                <a:cs typeface="Arial"/>
              </a:rPr>
              <a:t>retraite, mais continuent de travailler à temps partiel ou de manière contractuelle.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17</a:t>
            </a:fld>
            <a:endParaRPr lang="en-US" dirty="0"/>
          </a:p>
        </p:txBody>
      </p:sp>
    </p:spTree>
    <p:extLst>
      <p:ext uri="{BB962C8B-B14F-4D97-AF65-F5344CB8AC3E}">
        <p14:creationId xmlns:p14="http://schemas.microsoft.com/office/powerpoint/2010/main" val="376845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ea typeface="ＭＳ Ｐゴシック"/>
                <a:cs typeface="Arial"/>
              </a:rPr>
              <a:t>Les métiers et professions recensés par le système </a:t>
            </a:r>
            <a:r>
              <a:rPr lang="fr-CA" dirty="0" smtClean="0">
                <a:solidFill>
                  <a:srgbClr val="000000"/>
                </a:solidFill>
                <a:latin typeface="Arial"/>
                <a:ea typeface="ＭＳ Ｐゴシック"/>
                <a:cs typeface="Arial"/>
              </a:rPr>
              <a:t>d’IMT </a:t>
            </a:r>
            <a:r>
              <a:rPr lang="fr-CA" dirty="0">
                <a:solidFill>
                  <a:srgbClr val="000000"/>
                </a:solidFill>
                <a:latin typeface="Arial"/>
                <a:ea typeface="ＭＳ Ｐゴシック"/>
                <a:cs typeface="Arial"/>
              </a:rPr>
              <a:t>de ConstruForce </a:t>
            </a:r>
            <a:r>
              <a:rPr lang="fr-CA" dirty="0" smtClean="0">
                <a:solidFill>
                  <a:srgbClr val="000000"/>
                </a:solidFill>
                <a:latin typeface="Arial"/>
                <a:ea typeface="ＭＳ Ｐゴシック"/>
                <a:cs typeface="Arial"/>
              </a:rPr>
              <a:t>Canada sont </a:t>
            </a:r>
            <a:r>
              <a:rPr lang="fr-CA" dirty="0">
                <a:solidFill>
                  <a:srgbClr val="000000"/>
                </a:solidFill>
                <a:latin typeface="Arial"/>
                <a:ea typeface="ＭＳ Ｐゴシック"/>
                <a:cs typeface="Arial"/>
              </a:rPr>
              <a:t>sélectionnés en fonction de la fiabilité des données statistiques sur la </a:t>
            </a:r>
            <a:r>
              <a:rPr lang="fr-CA" dirty="0" smtClean="0">
                <a:solidFill>
                  <a:srgbClr val="000000"/>
                </a:solidFill>
                <a:latin typeface="Arial"/>
                <a:ea typeface="ＭＳ Ｐゴシック"/>
                <a:cs typeface="Arial"/>
              </a:rPr>
              <a:t>main-d’œuvre</a:t>
            </a:r>
            <a:r>
              <a:rPr lang="fr-CA" dirty="0">
                <a:solidFill>
                  <a:srgbClr val="000000"/>
                </a:solidFill>
                <a:latin typeface="Arial"/>
                <a:ea typeface="ＭＳ Ｐゴシック"/>
                <a:cs typeface="Arial"/>
              </a:rPr>
              <a: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18</a:t>
            </a:fld>
            <a:endParaRPr lang="en-US" dirty="0"/>
          </a:p>
        </p:txBody>
      </p:sp>
    </p:spTree>
    <p:extLst>
      <p:ext uri="{BB962C8B-B14F-4D97-AF65-F5344CB8AC3E}">
        <p14:creationId xmlns:p14="http://schemas.microsoft.com/office/powerpoint/2010/main" val="6463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19</a:t>
            </a:fld>
            <a:endParaRPr lang="en-US" dirty="0"/>
          </a:p>
        </p:txBody>
      </p:sp>
    </p:spTree>
    <p:extLst>
      <p:ext uri="{BB962C8B-B14F-4D97-AF65-F5344CB8AC3E}">
        <p14:creationId xmlns:p14="http://schemas.microsoft.com/office/powerpoint/2010/main" val="3871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595359" cy="4114800"/>
          </a:xfrm>
        </p:spPr>
        <p:txBody>
          <a:bodyPr/>
          <a:lstStyle/>
          <a:p>
            <a:pPr>
              <a:spcBef>
                <a:spcPts val="397"/>
              </a:spcBef>
              <a:spcAft>
                <a:spcPts val="0"/>
              </a:spcAft>
            </a:pPr>
            <a:r>
              <a:rPr lang="fr-CA" sz="1100" dirty="0" smtClean="0">
                <a:solidFill>
                  <a:srgbClr val="000000"/>
                </a:solidFill>
                <a:latin typeface="Arial"/>
                <a:cs typeface="Arial"/>
              </a:rPr>
              <a:t>L’activité </a:t>
            </a:r>
            <a:r>
              <a:rPr lang="fr-CA" sz="1100" dirty="0">
                <a:solidFill>
                  <a:srgbClr val="000000"/>
                </a:solidFill>
                <a:latin typeface="Arial"/>
                <a:cs typeface="Arial"/>
              </a:rPr>
              <a:t>prévue de construction permet de calculer les besoins précis en matière de </a:t>
            </a:r>
            <a:r>
              <a:rPr lang="fr-CA" sz="1100" dirty="0" smtClean="0">
                <a:solidFill>
                  <a:srgbClr val="000000"/>
                </a:solidFill>
                <a:latin typeface="Arial"/>
                <a:cs typeface="Arial"/>
              </a:rPr>
              <a:t>main-d’œuvre </a:t>
            </a:r>
            <a:r>
              <a:rPr lang="fr-CA" sz="1100" dirty="0">
                <a:solidFill>
                  <a:srgbClr val="000000"/>
                </a:solidFill>
                <a:latin typeface="Arial"/>
                <a:cs typeface="Arial"/>
              </a:rPr>
              <a:t>pour les métiers et professions. Selon le système </a:t>
            </a:r>
            <a:r>
              <a:rPr lang="fr-CA" sz="1100" dirty="0" smtClean="0">
                <a:solidFill>
                  <a:srgbClr val="000000"/>
                </a:solidFill>
                <a:latin typeface="Arial"/>
                <a:cs typeface="Arial"/>
              </a:rPr>
              <a:t>d’IMT </a:t>
            </a:r>
            <a:r>
              <a:rPr lang="fr-CA" sz="1100" dirty="0">
                <a:solidFill>
                  <a:srgbClr val="000000"/>
                </a:solidFill>
                <a:latin typeface="Arial"/>
                <a:cs typeface="Arial"/>
              </a:rPr>
              <a:t>de ConstruForce Canada, </a:t>
            </a:r>
            <a:r>
              <a:rPr lang="fr-CA" sz="1100" dirty="0" smtClean="0">
                <a:solidFill>
                  <a:srgbClr val="000000"/>
                </a:solidFill>
                <a:latin typeface="Arial"/>
                <a:cs typeface="Arial"/>
              </a:rPr>
              <a:t>l’emploi </a:t>
            </a:r>
            <a:r>
              <a:rPr lang="fr-CA" sz="1100" dirty="0">
                <a:solidFill>
                  <a:srgbClr val="000000"/>
                </a:solidFill>
                <a:latin typeface="Arial"/>
                <a:cs typeface="Arial"/>
              </a:rPr>
              <a:t>dans chaque métier et profession est lié aux dépenses consacrées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à </a:t>
            </a:r>
            <a:r>
              <a:rPr lang="fr-CA" sz="1100" dirty="0">
                <a:solidFill>
                  <a:srgbClr val="000000"/>
                </a:solidFill>
                <a:latin typeface="Arial"/>
                <a:cs typeface="Arial"/>
              </a:rPr>
              <a:t>des types </a:t>
            </a:r>
            <a:r>
              <a:rPr lang="fr-CA" sz="1100" dirty="0" smtClean="0">
                <a:solidFill>
                  <a:srgbClr val="000000"/>
                </a:solidFill>
                <a:latin typeface="Arial"/>
                <a:cs typeface="Arial"/>
              </a:rPr>
              <a:t>d’immeubles </a:t>
            </a:r>
            <a:r>
              <a:rPr lang="fr-CA" sz="1100" dirty="0">
                <a:solidFill>
                  <a:srgbClr val="000000"/>
                </a:solidFill>
                <a:latin typeface="Arial"/>
                <a:cs typeface="Arial"/>
              </a:rPr>
              <a:t>particuliers. Chaque lien est défini par une évaluation de la </a:t>
            </a:r>
            <a:r>
              <a:rPr lang="fr-CA" sz="1100" dirty="0" smtClean="0">
                <a:solidFill>
                  <a:srgbClr val="000000"/>
                </a:solidFill>
                <a:latin typeface="Arial"/>
                <a:cs typeface="Arial"/>
              </a:rPr>
              <a:t>main-d’œuvre </a:t>
            </a:r>
            <a:r>
              <a:rPr lang="fr-CA" sz="1100" dirty="0">
                <a:solidFill>
                  <a:srgbClr val="000000"/>
                </a:solidFill>
                <a:latin typeface="Arial"/>
                <a:cs typeface="Arial"/>
              </a:rPr>
              <a:t>requise par million de dollars de construction. Cette structure du modèle permet de répartir la composition évolutive de </a:t>
            </a:r>
            <a:r>
              <a:rPr lang="fr-CA" sz="1100" dirty="0" smtClean="0">
                <a:solidFill>
                  <a:srgbClr val="000000"/>
                </a:solidFill>
                <a:latin typeface="Arial"/>
                <a:cs typeface="Arial"/>
              </a:rPr>
              <a:t>l’activité </a:t>
            </a:r>
            <a:r>
              <a:rPr lang="fr-CA" sz="1100" dirty="0">
                <a:solidFill>
                  <a:srgbClr val="000000"/>
                </a:solidFill>
                <a:latin typeface="Arial"/>
                <a:cs typeface="Arial"/>
              </a:rPr>
              <a:t>de construction entre les métiers, en fonction de leur spécialisation.</a:t>
            </a:r>
          </a:p>
          <a:p>
            <a:pPr>
              <a:spcBef>
                <a:spcPts val="397"/>
              </a:spcBef>
              <a:spcAft>
                <a:spcPts val="0"/>
              </a:spcAft>
            </a:pPr>
            <a:endParaRPr lang="fr-CA" sz="500" dirty="0">
              <a:latin typeface="Arial"/>
              <a:cs typeface="Arial"/>
            </a:endParaRPr>
          </a:p>
          <a:p>
            <a:pPr>
              <a:spcBef>
                <a:spcPts val="397"/>
              </a:spcBef>
              <a:spcAft>
                <a:spcPts val="0"/>
              </a:spcAft>
            </a:pPr>
            <a:r>
              <a:rPr lang="fr-CA" sz="1100" dirty="0">
                <a:solidFill>
                  <a:srgbClr val="000000"/>
                </a:solidFill>
                <a:latin typeface="Arial"/>
                <a:cs typeface="Arial"/>
              </a:rPr>
              <a:t>Le système </a:t>
            </a:r>
            <a:r>
              <a:rPr lang="fr-CA" sz="1100" dirty="0" smtClean="0">
                <a:solidFill>
                  <a:srgbClr val="000000"/>
                </a:solidFill>
                <a:latin typeface="Arial"/>
                <a:cs typeface="Arial"/>
              </a:rPr>
              <a:t>d’IMT de </a:t>
            </a:r>
            <a:r>
              <a:rPr lang="fr-CA" sz="1100" dirty="0">
                <a:solidFill>
                  <a:srgbClr val="000000"/>
                </a:solidFill>
                <a:latin typeface="Arial"/>
                <a:cs typeface="Arial"/>
              </a:rPr>
              <a:t>ConstruForce </a:t>
            </a:r>
            <a:r>
              <a:rPr lang="fr-CA" sz="1100" dirty="0" smtClean="0">
                <a:solidFill>
                  <a:srgbClr val="000000"/>
                </a:solidFill>
                <a:latin typeface="Arial"/>
                <a:cs typeface="Arial"/>
              </a:rPr>
              <a:t>cerne l’emploi</a:t>
            </a:r>
            <a:r>
              <a:rPr lang="fr-CA" sz="1100" dirty="0">
                <a:solidFill>
                  <a:srgbClr val="000000"/>
                </a:solidFill>
                <a:latin typeface="Arial"/>
                <a:cs typeface="Arial"/>
              </a:rPr>
              <a:t>, la </a:t>
            </a:r>
            <a:r>
              <a:rPr lang="fr-CA" sz="1100" dirty="0" smtClean="0">
                <a:solidFill>
                  <a:srgbClr val="000000"/>
                </a:solidFill>
                <a:latin typeface="Arial"/>
                <a:cs typeface="Arial"/>
              </a:rPr>
              <a:t>main-d’œuvre</a:t>
            </a:r>
            <a:r>
              <a:rPr lang="fr-CA" sz="1100" dirty="0">
                <a:solidFill>
                  <a:srgbClr val="000000"/>
                </a:solidFill>
                <a:latin typeface="Arial"/>
                <a:cs typeface="Arial"/>
              </a:rPr>
              <a:t>, </a:t>
            </a:r>
            <a:r>
              <a:rPr lang="fr-CA" sz="1100" dirty="0" smtClean="0">
                <a:solidFill>
                  <a:srgbClr val="000000"/>
                </a:solidFill>
                <a:latin typeface="Arial"/>
                <a:cs typeface="Arial"/>
              </a:rPr>
              <a:t>l’offre </a:t>
            </a:r>
            <a:r>
              <a:rPr lang="fr-CA" sz="1100" dirty="0">
                <a:solidFill>
                  <a:srgbClr val="000000"/>
                </a:solidFill>
                <a:latin typeface="Arial"/>
                <a:cs typeface="Arial"/>
              </a:rPr>
              <a:t>excédentaire, le chômage, </a:t>
            </a:r>
            <a:r>
              <a:rPr lang="fr-CA" sz="1100" dirty="0" smtClean="0">
                <a:solidFill>
                  <a:srgbClr val="000000"/>
                </a:solidFill>
                <a:latin typeface="Arial"/>
                <a:cs typeface="Arial"/>
              </a:rPr>
              <a:t>l’apprentissage </a:t>
            </a:r>
            <a:r>
              <a:rPr lang="fr-CA" sz="1100" dirty="0">
                <a:solidFill>
                  <a:srgbClr val="000000"/>
                </a:solidFill>
                <a:latin typeface="Arial"/>
                <a:cs typeface="Arial"/>
              </a:rPr>
              <a:t>et la mobilité à </a:t>
            </a:r>
            <a:r>
              <a:rPr lang="fr-CA" sz="1100" dirty="0" smtClean="0">
                <a:solidFill>
                  <a:srgbClr val="000000"/>
                </a:solidFill>
                <a:latin typeface="Arial"/>
                <a:cs typeface="Arial"/>
              </a:rPr>
              <a:t>l’égard d’un </a:t>
            </a:r>
            <a:r>
              <a:rPr lang="fr-CA" sz="1100" dirty="0">
                <a:solidFill>
                  <a:srgbClr val="000000"/>
                </a:solidFill>
                <a:latin typeface="Arial"/>
                <a:cs typeface="Arial"/>
              </a:rPr>
              <a:t>maximum de 33 métiers et professions sélectionnés (les métiers cités par </a:t>
            </a:r>
            <a:r>
              <a:rPr lang="fr-CA" sz="1100" dirty="0" smtClean="0">
                <a:solidFill>
                  <a:srgbClr val="000000"/>
                </a:solidFill>
                <a:latin typeface="Arial"/>
                <a:cs typeface="Arial"/>
              </a:rPr>
              <a:t>ConstruForce représentent </a:t>
            </a:r>
            <a:r>
              <a:rPr lang="fr-CA" sz="1100" dirty="0">
                <a:solidFill>
                  <a:srgbClr val="000000"/>
                </a:solidFill>
                <a:latin typeface="Arial"/>
                <a:cs typeface="Arial"/>
              </a:rPr>
              <a:t>environ 75 % du total des emplois du secteur de la construction). Les prévisions sont fondées sur le Recensement de 2006, les commentaires du secteur ainsi que sur </a:t>
            </a:r>
            <a:r>
              <a:rPr lang="fr-CA" sz="1100" dirty="0" smtClean="0">
                <a:solidFill>
                  <a:srgbClr val="000000"/>
                </a:solidFill>
                <a:latin typeface="Arial"/>
                <a:cs typeface="Arial"/>
              </a:rPr>
              <a:t>l’analyse </a:t>
            </a:r>
            <a:r>
              <a:rPr lang="fr-CA" sz="1100" dirty="0">
                <a:solidFill>
                  <a:srgbClr val="000000"/>
                </a:solidFill>
                <a:latin typeface="Arial"/>
                <a:cs typeface="Arial"/>
              </a:rPr>
              <a:t>des tendances en construction et des besoins en </a:t>
            </a:r>
            <a:r>
              <a:rPr lang="fr-CA" sz="1100" dirty="0" smtClean="0">
                <a:solidFill>
                  <a:srgbClr val="000000"/>
                </a:solidFill>
                <a:latin typeface="Arial"/>
                <a:cs typeface="Arial"/>
              </a:rPr>
              <a:t>main-d’œuvre</a:t>
            </a:r>
            <a:r>
              <a:rPr lang="fr-CA" sz="1100" dirty="0">
                <a:solidFill>
                  <a:srgbClr val="000000"/>
                </a:solidFill>
                <a:latin typeface="Arial"/>
                <a:cs typeface="Arial"/>
              </a:rPr>
              <a:t>. Ces estimations sont parfois limitées par la difficulté à répartir les travailleurs selon leur métier, la faible taille de </a:t>
            </a:r>
            <a:r>
              <a:rPr lang="fr-CA" sz="1100" dirty="0" smtClean="0">
                <a:solidFill>
                  <a:srgbClr val="000000"/>
                </a:solidFill>
                <a:latin typeface="Arial"/>
                <a:cs typeface="Arial"/>
              </a:rPr>
              <a:t>l’effectif </a:t>
            </a:r>
            <a:r>
              <a:rPr lang="fr-CA" sz="1100" dirty="0">
                <a:solidFill>
                  <a:srgbClr val="000000"/>
                </a:solidFill>
                <a:latin typeface="Arial"/>
                <a:cs typeface="Arial"/>
              </a:rPr>
              <a:t>et les risques associés à </a:t>
            </a:r>
            <a:r>
              <a:rPr lang="fr-CA" sz="1100" dirty="0" smtClean="0">
                <a:solidFill>
                  <a:srgbClr val="000000"/>
                </a:solidFill>
                <a:latin typeface="Arial"/>
                <a:cs typeface="Arial"/>
              </a:rPr>
              <a:t>l’évaluation </a:t>
            </a:r>
            <a:r>
              <a:rPr lang="fr-CA" sz="1100" dirty="0">
                <a:solidFill>
                  <a:srgbClr val="000000"/>
                </a:solidFill>
                <a:latin typeface="Arial"/>
                <a:cs typeface="Arial"/>
              </a:rPr>
              <a:t>statistique. Dans certains cas, </a:t>
            </a:r>
            <a:r>
              <a:rPr lang="fr-CA" sz="1100" dirty="0" smtClean="0">
                <a:solidFill>
                  <a:srgbClr val="000000"/>
                </a:solidFill>
                <a:latin typeface="Arial"/>
                <a:cs typeface="Arial"/>
              </a:rPr>
              <a:t>l’information </a:t>
            </a:r>
            <a:r>
              <a:rPr lang="fr-CA" sz="1100" dirty="0">
                <a:solidFill>
                  <a:srgbClr val="000000"/>
                </a:solidFill>
                <a:latin typeface="Arial"/>
                <a:cs typeface="Arial"/>
              </a:rPr>
              <a:t>relative aux métiers et professions comptant un petit nombres de travailleurs est supprimée en raison de sa fiabilité statistique limitée.</a:t>
            </a:r>
          </a:p>
          <a:p>
            <a:pPr>
              <a:spcBef>
                <a:spcPts val="397"/>
              </a:spcBef>
              <a:spcAft>
                <a:spcPts val="0"/>
              </a:spcAft>
            </a:pPr>
            <a:endParaRPr lang="fr-CA" sz="500" dirty="0">
              <a:latin typeface="Arial"/>
              <a:cs typeface="Arial"/>
            </a:endParaRPr>
          </a:p>
          <a:p>
            <a:pPr>
              <a:spcBef>
                <a:spcPts val="397"/>
              </a:spcBef>
              <a:spcAft>
                <a:spcPts val="0"/>
              </a:spcAft>
            </a:pPr>
            <a:r>
              <a:rPr lang="fr-CA" sz="1100" dirty="0">
                <a:solidFill>
                  <a:srgbClr val="000000"/>
                </a:solidFill>
                <a:latin typeface="Arial"/>
                <a:cs typeface="Arial"/>
              </a:rPr>
              <a:t>ConstruForce Canada, de concert avec les comités provinciaux </a:t>
            </a:r>
            <a:r>
              <a:rPr lang="fr-CA" sz="1100" dirty="0" smtClean="0">
                <a:solidFill>
                  <a:srgbClr val="000000"/>
                </a:solidFill>
                <a:latin typeface="Arial"/>
                <a:cs typeface="Arial"/>
              </a:rPr>
              <a:t>d’IMT</a:t>
            </a:r>
            <a:r>
              <a:rPr lang="fr-CA" sz="1100" dirty="0">
                <a:solidFill>
                  <a:srgbClr val="000000"/>
                </a:solidFill>
                <a:latin typeface="Arial"/>
                <a:cs typeface="Arial"/>
              </a:rPr>
              <a:t>, détermine les métiers et professions à supprimer. Dans certains cas, les commentaires du secteur </a:t>
            </a:r>
            <a:r>
              <a:rPr lang="fr-CA" sz="1100" dirty="0" smtClean="0">
                <a:solidFill>
                  <a:srgbClr val="000000"/>
                </a:solidFill>
                <a:latin typeface="Arial"/>
                <a:cs typeface="Arial"/>
              </a:rPr>
              <a:t>d’activité </a:t>
            </a:r>
            <a:r>
              <a:rPr lang="fr-CA" sz="1100" dirty="0">
                <a:solidFill>
                  <a:srgbClr val="000000"/>
                </a:solidFill>
                <a:latin typeface="Arial"/>
                <a:cs typeface="Arial"/>
              </a:rPr>
              <a:t>sur le nombre de travailleurs actifs, au sein de la </a:t>
            </a:r>
            <a:r>
              <a:rPr lang="fr-CA" sz="1100" dirty="0" smtClean="0">
                <a:solidFill>
                  <a:srgbClr val="000000"/>
                </a:solidFill>
                <a:latin typeface="Arial"/>
                <a:cs typeface="Arial"/>
              </a:rPr>
              <a:t>main-d’œuvre</a:t>
            </a:r>
            <a:r>
              <a:rPr lang="fr-CA" sz="1100" dirty="0">
                <a:solidFill>
                  <a:srgbClr val="000000"/>
                </a:solidFill>
                <a:latin typeface="Arial"/>
                <a:cs typeface="Arial"/>
              </a:rPr>
              <a:t>, sont utilisés pour préciser les résultats du Recensement et </a:t>
            </a:r>
            <a:r>
              <a:rPr lang="fr-CA" sz="1100" dirty="0" smtClean="0">
                <a:solidFill>
                  <a:srgbClr val="000000"/>
                </a:solidFill>
                <a:latin typeface="Arial"/>
                <a:cs typeface="Arial"/>
              </a:rPr>
              <a:t>d’autres </a:t>
            </a:r>
            <a:r>
              <a:rPr lang="fr-CA" sz="1100" dirty="0">
                <a:solidFill>
                  <a:srgbClr val="000000"/>
                </a:solidFill>
                <a:latin typeface="Arial"/>
                <a:cs typeface="Arial"/>
              </a:rPr>
              <a:t>sources de Statistique Canada.</a:t>
            </a:r>
          </a:p>
        </p:txBody>
      </p:sp>
      <p:sp>
        <p:nvSpPr>
          <p:cNvPr id="4" name="Slide Number Placeholder 3"/>
          <p:cNvSpPr>
            <a:spLocks noGrp="1"/>
          </p:cNvSpPr>
          <p:nvPr>
            <p:ph type="sldNum" sz="quarter" idx="10"/>
          </p:nvPr>
        </p:nvSpPr>
        <p:spPr/>
        <p:txBody>
          <a:bodyPr/>
          <a:lstStyle/>
          <a:p>
            <a:fld id="{71468578-780D-4247-9C8B-17030B9B23BF}" type="slidenum">
              <a:rPr lang="en-US" smtClean="0"/>
              <a:pPr/>
              <a:t>20</a:t>
            </a:fld>
            <a:endParaRPr lang="en-US" dirty="0"/>
          </a:p>
        </p:txBody>
      </p:sp>
    </p:spTree>
    <p:extLst>
      <p:ext uri="{BB962C8B-B14F-4D97-AF65-F5344CB8AC3E}">
        <p14:creationId xmlns:p14="http://schemas.microsoft.com/office/powerpoint/2010/main" val="286205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contenu du présent examen est lié tant aux rapports </a:t>
            </a:r>
            <a:r>
              <a:rPr lang="fr-FR" i="1" dirty="0">
                <a:solidFill>
                  <a:srgbClr val="000000"/>
                </a:solidFill>
                <a:latin typeface="Arial"/>
                <a:cs typeface="Arial"/>
              </a:rPr>
              <a:t>Regard prospectif – Construction et </a:t>
            </a:r>
            <a:r>
              <a:rPr lang="fr-FR" i="1" dirty="0" smtClean="0">
                <a:solidFill>
                  <a:srgbClr val="000000"/>
                </a:solidFill>
                <a:latin typeface="Arial"/>
                <a:cs typeface="Arial"/>
              </a:rPr>
              <a:t>maintenance </a:t>
            </a:r>
            <a:r>
              <a:rPr lang="fr-CA" dirty="0" smtClean="0">
                <a:solidFill>
                  <a:srgbClr val="000000"/>
                </a:solidFill>
                <a:latin typeface="Arial"/>
                <a:cs typeface="Arial"/>
              </a:rPr>
              <a:t>qu’au </a:t>
            </a:r>
            <a:r>
              <a:rPr lang="fr-CA" dirty="0">
                <a:solidFill>
                  <a:srgbClr val="000000"/>
                </a:solidFill>
                <a:latin typeface="Arial"/>
                <a:cs typeface="Arial"/>
              </a:rPr>
              <a:t>site Web, de sorte que les utilisateurs peuvent accéder aux renseignements détaillés et aux explications sur les concepts utilisés dans le cadre de </a:t>
            </a:r>
            <a:r>
              <a:rPr lang="fr-CA" dirty="0" smtClean="0">
                <a:solidFill>
                  <a:srgbClr val="000000"/>
                </a:solidFill>
                <a:latin typeface="Arial"/>
                <a:cs typeface="Arial"/>
              </a:rPr>
              <a:t>l’analyse </a:t>
            </a:r>
            <a:r>
              <a:rPr lang="fr-CA" dirty="0">
                <a:solidFill>
                  <a:srgbClr val="000000"/>
                </a:solidFill>
                <a:latin typeface="Arial"/>
                <a:cs typeface="Arial"/>
              </a:rPr>
              <a:t>et des commentaires relatifs </a:t>
            </a:r>
            <a:r>
              <a:rPr lang="fr-CA" dirty="0" smtClean="0">
                <a:solidFill>
                  <a:srgbClr val="000000"/>
                </a:solidFill>
                <a:latin typeface="Arial"/>
                <a:cs typeface="Arial"/>
              </a:rPr>
              <a:t>au </a:t>
            </a:r>
            <a:r>
              <a:rPr lang="fr-CA" dirty="0">
                <a:solidFill>
                  <a:srgbClr val="000000"/>
                </a:solidFill>
                <a:latin typeface="Arial"/>
                <a:cs typeface="Arial"/>
              </a:rPr>
              <a:t>marché.</a:t>
            </a:r>
          </a:p>
          <a:p>
            <a:endParaRPr lang="en-GB" dirty="0">
              <a:latin typeface="Arial" pitchFamily="34" charset="0"/>
              <a:cs typeface="Arial" pitchFamily="34" charset="0"/>
            </a:endParaRPr>
          </a:p>
          <a:p>
            <a:pPr>
              <a:spcBef>
                <a:spcPts val="397"/>
              </a:spcBef>
              <a:spcAft>
                <a:spcPts val="0"/>
              </a:spcAft>
            </a:pPr>
            <a:r>
              <a:rPr lang="fr-CA" dirty="0">
                <a:solidFill>
                  <a:srgbClr val="000000"/>
                </a:solidFill>
                <a:latin typeface="Arial"/>
                <a:cs typeface="Arial"/>
              </a:rPr>
              <a:t>La consultation auprès du secteur constitue </a:t>
            </a:r>
            <a:r>
              <a:rPr lang="fr-CA" dirty="0" smtClean="0">
                <a:solidFill>
                  <a:srgbClr val="000000"/>
                </a:solidFill>
                <a:latin typeface="Arial"/>
                <a:cs typeface="Arial"/>
              </a:rPr>
              <a:t>l’un </a:t>
            </a:r>
            <a:r>
              <a:rPr lang="fr-CA" dirty="0">
                <a:solidFill>
                  <a:srgbClr val="000000"/>
                </a:solidFill>
                <a:latin typeface="Arial"/>
                <a:cs typeface="Arial"/>
              </a:rPr>
              <a:t>des principes directeurs du système </a:t>
            </a:r>
            <a:r>
              <a:rPr lang="fr-CA" dirty="0" smtClean="0">
                <a:solidFill>
                  <a:srgbClr val="000000"/>
                </a:solidFill>
                <a:latin typeface="Arial"/>
                <a:cs typeface="Arial"/>
              </a:rPr>
              <a:t>d’IMT </a:t>
            </a:r>
            <a:r>
              <a:rPr lang="fr-CA" dirty="0">
                <a:solidFill>
                  <a:srgbClr val="000000"/>
                </a:solidFill>
                <a:latin typeface="Arial"/>
                <a:cs typeface="Arial"/>
              </a:rPr>
              <a:t>de </a:t>
            </a:r>
            <a:r>
              <a:rPr lang="fr-CA" dirty="0" smtClean="0">
                <a:solidFill>
                  <a:srgbClr val="000000"/>
                </a:solidFill>
                <a:latin typeface="Arial"/>
                <a:cs typeface="Arial"/>
              </a:rPr>
              <a:t>ConstruForce Canada. </a:t>
            </a:r>
            <a:r>
              <a:rPr lang="fr-CA" dirty="0">
                <a:solidFill>
                  <a:srgbClr val="000000"/>
                </a:solidFill>
                <a:latin typeface="Arial"/>
                <a:cs typeface="Arial"/>
              </a:rPr>
              <a:t>Tous les éléments du système font </a:t>
            </a:r>
            <a:r>
              <a:rPr lang="fr-CA" dirty="0" smtClean="0">
                <a:solidFill>
                  <a:srgbClr val="000000"/>
                </a:solidFill>
                <a:latin typeface="Arial"/>
                <a:cs typeface="Arial"/>
              </a:rPr>
              <a:t>l’objet d’un </a:t>
            </a:r>
            <a:r>
              <a:rPr lang="fr-CA" dirty="0">
                <a:solidFill>
                  <a:srgbClr val="000000"/>
                </a:solidFill>
                <a:latin typeface="Arial"/>
                <a:cs typeface="Arial"/>
              </a:rPr>
              <a:t>examen régulier par les intervenants du secteur. Une telle validation permet </a:t>
            </a:r>
            <a:r>
              <a:rPr lang="fr-CA" dirty="0" smtClean="0">
                <a:solidFill>
                  <a:srgbClr val="000000"/>
                </a:solidFill>
                <a:latin typeface="Arial"/>
                <a:cs typeface="Arial"/>
              </a:rPr>
              <a:t>d’assurer </a:t>
            </a:r>
            <a:r>
              <a:rPr lang="fr-CA" dirty="0">
                <a:solidFill>
                  <a:srgbClr val="000000"/>
                </a:solidFill>
                <a:latin typeface="Arial"/>
                <a:cs typeface="Arial"/>
              </a:rPr>
              <a:t>que le contenu est clair et </a:t>
            </a:r>
            <a:r>
              <a:rPr lang="fr-CA" dirty="0" smtClean="0">
                <a:solidFill>
                  <a:srgbClr val="000000"/>
                </a:solidFill>
                <a:latin typeface="Arial"/>
                <a:cs typeface="Arial"/>
              </a:rPr>
              <a:t>qu’il </a:t>
            </a:r>
            <a:r>
              <a:rPr lang="fr-CA" dirty="0">
                <a:solidFill>
                  <a:srgbClr val="000000"/>
                </a:solidFill>
                <a:latin typeface="Arial"/>
                <a:cs typeface="Arial"/>
              </a:rPr>
              <a:t>tient compte de </a:t>
            </a:r>
            <a:r>
              <a:rPr lang="fr-CA" dirty="0" smtClean="0">
                <a:solidFill>
                  <a:srgbClr val="000000"/>
                </a:solidFill>
                <a:latin typeface="Arial"/>
                <a:cs typeface="Arial"/>
              </a:rPr>
              <a:t>l’expérience </a:t>
            </a:r>
            <a:r>
              <a:rPr lang="fr-CA" dirty="0">
                <a:solidFill>
                  <a:srgbClr val="000000"/>
                </a:solidFill>
                <a:latin typeface="Arial"/>
                <a:cs typeface="Arial"/>
              </a:rPr>
              <a:t>des personnes qui évoluent directement dans les marchés du travail de la construction. </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a:t>
            </a:fld>
            <a:endParaRPr lang="en-US" dirty="0"/>
          </a:p>
        </p:txBody>
      </p:sp>
    </p:spTree>
    <p:extLst>
      <p:ext uri="{BB962C8B-B14F-4D97-AF65-F5344CB8AC3E}">
        <p14:creationId xmlns:p14="http://schemas.microsoft.com/office/powerpoint/2010/main" val="23012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Il appartient aux intervenants du secteur de la construction des comités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d’IMT </a:t>
            </a:r>
            <a:r>
              <a:rPr lang="fr-CA" dirty="0">
                <a:solidFill>
                  <a:srgbClr val="000000"/>
                </a:solidFill>
                <a:latin typeface="Arial"/>
                <a:cs typeface="Arial"/>
              </a:rPr>
              <a:t>provinciaux de passer en revue les données macroéconomiques et démographiques et de participer à la gestion des listes des grands projets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de </a:t>
            </a:r>
            <a:r>
              <a:rPr lang="fr-CA" dirty="0">
                <a:solidFill>
                  <a:srgbClr val="000000"/>
                </a:solidFill>
                <a:latin typeface="Arial"/>
                <a:cs typeface="Arial"/>
              </a:rPr>
              <a:t>construction de leur région.</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21</a:t>
            </a:fld>
            <a:endParaRPr lang="en-US" dirty="0"/>
          </a:p>
        </p:txBody>
      </p:sp>
    </p:spTree>
    <p:extLst>
      <p:ext uri="{BB962C8B-B14F-4D97-AF65-F5344CB8AC3E}">
        <p14:creationId xmlns:p14="http://schemas.microsoft.com/office/powerpoint/2010/main" val="203965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système peut être divisé en deux parties : la première détermine les métiers et professions; la deuxième, les paramètres plus généraux qui </a:t>
            </a:r>
            <a:r>
              <a:rPr lang="fr-CA" dirty="0" smtClean="0">
                <a:solidFill>
                  <a:srgbClr val="000000"/>
                </a:solidFill>
                <a:latin typeface="Arial"/>
                <a:cs typeface="Arial"/>
              </a:rPr>
              <a:t>s’appliquent </a:t>
            </a:r>
            <a:r>
              <a:rPr lang="fr-CA" dirty="0">
                <a:solidFill>
                  <a:srgbClr val="000000"/>
                </a:solidFill>
                <a:latin typeface="Arial"/>
                <a:cs typeface="Arial"/>
              </a:rPr>
              <a:t>à la population.</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22</a:t>
            </a:fld>
            <a:endParaRPr lang="en-US" dirty="0"/>
          </a:p>
        </p:txBody>
      </p:sp>
    </p:spTree>
    <p:extLst>
      <p:ext uri="{BB962C8B-B14F-4D97-AF65-F5344CB8AC3E}">
        <p14:creationId xmlns:p14="http://schemas.microsoft.com/office/powerpoint/2010/main" val="567716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sz="1100" dirty="0">
                <a:solidFill>
                  <a:srgbClr val="000000"/>
                </a:solidFill>
                <a:latin typeface="Arial"/>
                <a:cs typeface="Arial"/>
              </a:rPr>
              <a:t>Les ajustements en matière de </a:t>
            </a:r>
            <a:r>
              <a:rPr lang="fr-CA" sz="1100" dirty="0" smtClean="0">
                <a:solidFill>
                  <a:srgbClr val="000000"/>
                </a:solidFill>
                <a:latin typeface="Arial"/>
                <a:cs typeface="Arial"/>
              </a:rPr>
              <a:t>main-d’œuvre </a:t>
            </a:r>
            <a:r>
              <a:rPr lang="fr-CA" sz="1100" dirty="0">
                <a:solidFill>
                  <a:srgbClr val="000000"/>
                </a:solidFill>
                <a:latin typeface="Arial"/>
                <a:cs typeface="Arial"/>
              </a:rPr>
              <a:t>peuvent être divisés en phases,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à </a:t>
            </a:r>
            <a:r>
              <a:rPr lang="fr-CA" sz="1100" dirty="0">
                <a:solidFill>
                  <a:srgbClr val="000000"/>
                </a:solidFill>
                <a:latin typeface="Arial"/>
                <a:cs typeface="Arial"/>
              </a:rPr>
              <a:t>mesure que les travailleurs recherchés trouvent un emploi dans le secteur. La première phase consiste à puiser des travailleurs disponibles au sein des chômeurs. Une fois cette source épuisée, on passe à la deuxième phase dans le cadre de laquelle on se tourne vers les travailleurs débutants et les autres conditions locales qui entraineront des ajustements en matière de </a:t>
            </a:r>
            <a:r>
              <a:rPr lang="fr-CA" sz="1100" dirty="0" smtClean="0">
                <a:solidFill>
                  <a:srgbClr val="000000"/>
                </a:solidFill>
                <a:latin typeface="Arial"/>
                <a:cs typeface="Arial"/>
              </a:rPr>
              <a:t>main-d’œuvre</a:t>
            </a:r>
            <a:r>
              <a:rPr lang="fr-CA" sz="1100" dirty="0">
                <a:solidFill>
                  <a:srgbClr val="000000"/>
                </a:solidFill>
                <a:latin typeface="Arial"/>
                <a:cs typeface="Arial"/>
              </a:rPr>
              <a:t>. Ces ajustements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à l’échelle </a:t>
            </a:r>
            <a:r>
              <a:rPr lang="fr-CA" sz="1100" dirty="0">
                <a:solidFill>
                  <a:srgbClr val="000000"/>
                </a:solidFill>
                <a:latin typeface="Arial"/>
                <a:cs typeface="Arial"/>
              </a:rPr>
              <a:t>locale déterminent la </a:t>
            </a:r>
            <a:r>
              <a:rPr lang="fr-CA" sz="1100" dirty="0" smtClean="0">
                <a:solidFill>
                  <a:srgbClr val="000000"/>
                </a:solidFill>
                <a:latin typeface="Arial"/>
                <a:cs typeface="Arial"/>
              </a:rPr>
              <a:t>main-d’œuvre </a:t>
            </a:r>
            <a:r>
              <a:rPr lang="fr-CA" sz="1100" dirty="0">
                <a:solidFill>
                  <a:srgbClr val="000000"/>
                </a:solidFill>
                <a:latin typeface="Arial"/>
                <a:cs typeface="Arial"/>
              </a:rPr>
              <a:t>disponible et les cotes finales.  </a:t>
            </a:r>
          </a:p>
          <a:p>
            <a:pPr>
              <a:spcBef>
                <a:spcPts val="397"/>
              </a:spcBef>
              <a:spcAft>
                <a:spcPts val="0"/>
              </a:spcAft>
            </a:pPr>
            <a:endParaRPr lang="fr-CA" sz="1100" dirty="0">
              <a:latin typeface="Arial"/>
              <a:cs typeface="Arial"/>
            </a:endParaRPr>
          </a:p>
          <a:p>
            <a:pPr>
              <a:spcBef>
                <a:spcPts val="397"/>
              </a:spcBef>
              <a:spcAft>
                <a:spcPts val="0"/>
              </a:spcAft>
            </a:pPr>
            <a:r>
              <a:rPr lang="fr-CA" sz="1100" dirty="0">
                <a:solidFill>
                  <a:srgbClr val="000000"/>
                </a:solidFill>
                <a:latin typeface="Arial"/>
                <a:cs typeface="Arial"/>
              </a:rPr>
              <a:t>Les deux premières phases au cours desquelles les conditions locales </a:t>
            </a:r>
            <a:r>
              <a:rPr lang="fr-CA" sz="1100" dirty="0" smtClean="0">
                <a:solidFill>
                  <a:srgbClr val="000000"/>
                </a:solidFill>
                <a:latin typeface="Arial"/>
                <a:cs typeface="Arial"/>
              </a:rPr>
              <a:t>s’ajustent </a:t>
            </a:r>
            <a:br>
              <a:rPr lang="fr-CA" sz="1100" dirty="0" smtClean="0">
                <a:solidFill>
                  <a:srgbClr val="000000"/>
                </a:solidFill>
                <a:latin typeface="Arial"/>
                <a:cs typeface="Arial"/>
              </a:rPr>
            </a:br>
            <a:r>
              <a:rPr lang="fr-CA" sz="1100" dirty="0" smtClean="0">
                <a:solidFill>
                  <a:srgbClr val="000000"/>
                </a:solidFill>
                <a:latin typeface="Arial"/>
                <a:cs typeface="Arial"/>
              </a:rPr>
              <a:t>sont </a:t>
            </a:r>
            <a:r>
              <a:rPr lang="fr-CA" sz="1100" dirty="0">
                <a:solidFill>
                  <a:srgbClr val="000000"/>
                </a:solidFill>
                <a:latin typeface="Arial"/>
                <a:cs typeface="Arial"/>
              </a:rPr>
              <a:t>« endogènes » ou prises en compte dans les résultats du modèle.</a:t>
            </a:r>
          </a:p>
          <a:p>
            <a:pPr>
              <a:spcBef>
                <a:spcPts val="397"/>
              </a:spcBef>
              <a:spcAft>
                <a:spcPts val="0"/>
              </a:spcAft>
            </a:pPr>
            <a:endParaRPr lang="fr-CA" sz="1100" dirty="0">
              <a:latin typeface="Arial"/>
              <a:cs typeface="Arial"/>
            </a:endParaRPr>
          </a:p>
          <a:p>
            <a:pPr>
              <a:spcBef>
                <a:spcPts val="397"/>
              </a:spcBef>
              <a:spcAft>
                <a:spcPts val="0"/>
              </a:spcAft>
            </a:pPr>
            <a:r>
              <a:rPr lang="fr-CA" sz="1100" dirty="0">
                <a:solidFill>
                  <a:srgbClr val="000000"/>
                </a:solidFill>
                <a:latin typeface="Arial"/>
                <a:cs typeface="Arial"/>
              </a:rPr>
              <a:t>Lorsque les conditions locales donnent lieu à un déséquilibre du marché, les cotes reflètent cette situation et le modèle signale la présence </a:t>
            </a:r>
            <a:r>
              <a:rPr lang="fr-CA" sz="1100" dirty="0" smtClean="0">
                <a:solidFill>
                  <a:srgbClr val="000000"/>
                </a:solidFill>
                <a:latin typeface="Arial"/>
                <a:cs typeface="Arial"/>
              </a:rPr>
              <a:t>d’un </a:t>
            </a:r>
            <a:r>
              <a:rPr lang="fr-CA" sz="1100" i="1" dirty="0">
                <a:solidFill>
                  <a:srgbClr val="000000"/>
                </a:solidFill>
                <a:latin typeface="Arial"/>
                <a:cs typeface="Arial"/>
              </a:rPr>
              <a:t>potentiel </a:t>
            </a:r>
            <a:r>
              <a:rPr lang="fr-CA" sz="1100" dirty="0">
                <a:solidFill>
                  <a:srgbClr val="000000"/>
                </a:solidFill>
                <a:latin typeface="Arial"/>
                <a:cs typeface="Arial"/>
              </a:rPr>
              <a:t>de mobilité entre le marché local et les autres régions et secteurs. À cette phase-ci, le recrutement exige la mobilité de travailleurs venant de régions plus éloignées.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Les </a:t>
            </a:r>
            <a:r>
              <a:rPr lang="fr-CA" sz="1100" dirty="0">
                <a:solidFill>
                  <a:srgbClr val="000000"/>
                </a:solidFill>
                <a:latin typeface="Arial"/>
                <a:cs typeface="Arial"/>
              </a:rPr>
              <a:t>ajustements en matière de chômage et de </a:t>
            </a:r>
            <a:r>
              <a:rPr lang="fr-CA" sz="1100" dirty="0" smtClean="0">
                <a:solidFill>
                  <a:srgbClr val="000000"/>
                </a:solidFill>
                <a:latin typeface="Arial"/>
                <a:cs typeface="Arial"/>
              </a:rPr>
              <a:t>main-d’œuvre </a:t>
            </a:r>
            <a:r>
              <a:rPr lang="fr-CA" sz="1100" dirty="0">
                <a:solidFill>
                  <a:srgbClr val="000000"/>
                </a:solidFill>
                <a:latin typeface="Arial"/>
                <a:cs typeface="Arial"/>
              </a:rPr>
              <a:t>locale sont décrits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ici</a:t>
            </a:r>
            <a:r>
              <a:rPr lang="fr-CA" sz="1100" dirty="0">
                <a:solidFill>
                  <a:srgbClr val="000000"/>
                </a:solidFill>
                <a:latin typeface="Arial"/>
                <a:cs typeface="Arial"/>
              </a:rPr>
              <a:t>. La mobilité et </a:t>
            </a:r>
            <a:r>
              <a:rPr lang="fr-CA" sz="1100" dirty="0" smtClean="0">
                <a:solidFill>
                  <a:srgbClr val="000000"/>
                </a:solidFill>
                <a:latin typeface="Arial"/>
                <a:cs typeface="Arial"/>
              </a:rPr>
              <a:t>l’incidence </a:t>
            </a:r>
            <a:r>
              <a:rPr lang="fr-CA" sz="1100" dirty="0">
                <a:solidFill>
                  <a:srgbClr val="000000"/>
                </a:solidFill>
                <a:latin typeface="Arial"/>
                <a:cs typeface="Arial"/>
              </a:rPr>
              <a:t>des conditions dans les marchés plus éloignés sont décrites de manière plus détaillée à la dernière section. </a:t>
            </a:r>
          </a:p>
          <a:p>
            <a:pPr>
              <a:spcBef>
                <a:spcPts val="397"/>
              </a:spcBef>
              <a:spcAft>
                <a:spcPts val="0"/>
              </a:spcAft>
            </a:pPr>
            <a:endParaRPr lang="fr-CA" sz="1100" dirty="0">
              <a:latin typeface="Arial"/>
              <a:cs typeface="Arial"/>
            </a:endParaRPr>
          </a:p>
          <a:p>
            <a:pPr>
              <a:spcBef>
                <a:spcPts val="397"/>
              </a:spcBef>
              <a:spcAft>
                <a:spcPts val="0"/>
              </a:spcAft>
            </a:pPr>
            <a:r>
              <a:rPr lang="fr-CA" sz="1100" dirty="0">
                <a:solidFill>
                  <a:srgbClr val="000000"/>
                </a:solidFill>
                <a:latin typeface="Arial"/>
                <a:cs typeface="Arial"/>
              </a:rPr>
              <a:t>La mobilité renvoie aux changements au sein des marchés de la construction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qui </a:t>
            </a:r>
            <a:r>
              <a:rPr lang="fr-CA" sz="1100" dirty="0">
                <a:solidFill>
                  <a:srgbClr val="000000"/>
                </a:solidFill>
                <a:latin typeface="Arial"/>
                <a:cs typeface="Arial"/>
              </a:rPr>
              <a:t>peuvent se produire compte tenu des cotes attribuées aux conditions locales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du </a:t>
            </a:r>
            <a:r>
              <a:rPr lang="fr-CA" sz="1100" dirty="0">
                <a:solidFill>
                  <a:srgbClr val="000000"/>
                </a:solidFill>
                <a:latin typeface="Arial"/>
                <a:cs typeface="Arial"/>
              </a:rPr>
              <a:t>marché.</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23</a:t>
            </a:fld>
            <a:endParaRPr lang="en-US" dirty="0"/>
          </a:p>
        </p:txBody>
      </p:sp>
    </p:spTree>
    <p:extLst>
      <p:ext uri="{BB962C8B-B14F-4D97-AF65-F5344CB8AC3E}">
        <p14:creationId xmlns:p14="http://schemas.microsoft.com/office/powerpoint/2010/main" val="16715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chômage constitue une caractéristique essentielle du marché du travail. Il est problématique </a:t>
            </a:r>
            <a:r>
              <a:rPr lang="fr-CA" dirty="0" smtClean="0">
                <a:solidFill>
                  <a:srgbClr val="000000"/>
                </a:solidFill>
                <a:latin typeface="Arial"/>
                <a:cs typeface="Arial"/>
              </a:rPr>
              <a:t>lorsqu’il </a:t>
            </a:r>
            <a:r>
              <a:rPr lang="fr-CA" dirty="0">
                <a:solidFill>
                  <a:srgbClr val="000000"/>
                </a:solidFill>
                <a:latin typeface="Arial"/>
                <a:cs typeface="Arial"/>
              </a:rPr>
              <a:t>touche de nombreux travailleurs pendant une trop longue période, les privant </a:t>
            </a:r>
            <a:r>
              <a:rPr lang="fr-CA" dirty="0" smtClean="0">
                <a:solidFill>
                  <a:srgbClr val="000000"/>
                </a:solidFill>
                <a:latin typeface="Arial"/>
                <a:cs typeface="Arial"/>
              </a:rPr>
              <a:t>d’un </a:t>
            </a:r>
            <a:r>
              <a:rPr lang="fr-CA" dirty="0">
                <a:solidFill>
                  <a:srgbClr val="000000"/>
                </a:solidFill>
                <a:latin typeface="Arial"/>
                <a:cs typeface="Arial"/>
              </a:rPr>
              <a:t>revenu dont ils ont grand besoin. Cependant, le marché du travail évolue sans cesse – chaque jour, des travailleurs sont à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la </a:t>
            </a:r>
            <a:r>
              <a:rPr lang="fr-CA" dirty="0">
                <a:solidFill>
                  <a:srgbClr val="000000"/>
                </a:solidFill>
                <a:latin typeface="Arial"/>
                <a:cs typeface="Arial"/>
              </a:rPr>
              <a:t>recherche </a:t>
            </a:r>
            <a:r>
              <a:rPr lang="fr-CA" dirty="0" smtClean="0">
                <a:solidFill>
                  <a:srgbClr val="000000"/>
                </a:solidFill>
                <a:latin typeface="Arial"/>
                <a:cs typeface="Arial"/>
              </a:rPr>
              <a:t>d’emploi </a:t>
            </a:r>
            <a:r>
              <a:rPr lang="fr-CA" dirty="0">
                <a:solidFill>
                  <a:srgbClr val="000000"/>
                </a:solidFill>
                <a:latin typeface="Arial"/>
                <a:cs typeface="Arial"/>
              </a:rPr>
              <a:t>et des employeurs font du recrutement. Le chômage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agit </a:t>
            </a:r>
            <a:r>
              <a:rPr lang="fr-CA" dirty="0">
                <a:solidFill>
                  <a:srgbClr val="000000"/>
                </a:solidFill>
                <a:latin typeface="Arial"/>
                <a:cs typeface="Arial"/>
              </a:rPr>
              <a:t>comme un coussin qui absorbe les chocs provoqués par le changement.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Il </a:t>
            </a:r>
            <a:r>
              <a:rPr lang="fr-CA" dirty="0">
                <a:solidFill>
                  <a:srgbClr val="000000"/>
                </a:solidFill>
                <a:latin typeface="Arial"/>
                <a:cs typeface="Arial"/>
              </a:rPr>
              <a:t>permet aux travailleurs de prendre le temps voulu pour trouver </a:t>
            </a:r>
            <a:r>
              <a:rPr lang="fr-CA" dirty="0" smtClean="0">
                <a:solidFill>
                  <a:srgbClr val="000000"/>
                </a:solidFill>
                <a:latin typeface="Arial"/>
                <a:cs typeface="Arial"/>
              </a:rPr>
              <a:t>l’emploi </a:t>
            </a:r>
            <a:r>
              <a:rPr lang="fr-CA" dirty="0">
                <a:solidFill>
                  <a:srgbClr val="000000"/>
                </a:solidFill>
                <a:latin typeface="Arial"/>
                <a:cs typeface="Arial"/>
              </a:rPr>
              <a:t>qui leur convient et donne aux employeurs la chance de passer en revue les qualifications de nouvelles recrues. Dans une certaine mesure, le chômage est bénéfique. Cependant, un taux de chômage trop élevé ou trop faible entraîne des coûts.  </a:t>
            </a:r>
            <a:r>
              <a:rPr lang="fr-CA" dirty="0" smtClean="0">
                <a:solidFill>
                  <a:srgbClr val="000000"/>
                </a:solidFill>
                <a:latin typeface="Arial"/>
                <a:cs typeface="Arial"/>
              </a:rPr>
              <a:t>Quel </a:t>
            </a:r>
            <a:r>
              <a:rPr lang="fr-CA" dirty="0">
                <a:solidFill>
                  <a:srgbClr val="000000"/>
                </a:solidFill>
                <a:latin typeface="Arial"/>
                <a:cs typeface="Arial"/>
              </a:rPr>
              <a:t>taux de chômage permet </a:t>
            </a:r>
            <a:r>
              <a:rPr lang="fr-CA" dirty="0" smtClean="0">
                <a:solidFill>
                  <a:srgbClr val="000000"/>
                </a:solidFill>
                <a:latin typeface="Arial"/>
                <a:cs typeface="Arial"/>
              </a:rPr>
              <a:t>d’atteindre </a:t>
            </a:r>
            <a:r>
              <a:rPr lang="fr-CA" dirty="0">
                <a:solidFill>
                  <a:srgbClr val="000000"/>
                </a:solidFill>
                <a:latin typeface="Arial"/>
                <a:cs typeface="Arial"/>
              </a:rPr>
              <a:t>un équilibre entre les coûts et les avantages?</a:t>
            </a:r>
          </a:p>
          <a:p>
            <a:pPr>
              <a:spcBef>
                <a:spcPts val="397"/>
              </a:spcBef>
              <a:spcAft>
                <a:spcPts val="0"/>
              </a:spcAft>
            </a:pPr>
            <a:endParaRPr lang="fr-CA" dirty="0">
              <a:latin typeface="Arial"/>
              <a:cs typeface="Arial"/>
            </a:endParaRPr>
          </a:p>
          <a:p>
            <a:pPr>
              <a:spcBef>
                <a:spcPts val="397"/>
              </a:spcBef>
              <a:spcAft>
                <a:spcPts val="0"/>
              </a:spcAft>
            </a:pPr>
            <a:r>
              <a:rPr lang="fr-CA" dirty="0">
                <a:solidFill>
                  <a:srgbClr val="000000"/>
                </a:solidFill>
                <a:latin typeface="Arial"/>
                <a:cs typeface="Arial"/>
              </a:rPr>
              <a:t>Le système </a:t>
            </a:r>
            <a:r>
              <a:rPr lang="fr-CA" dirty="0" smtClean="0">
                <a:solidFill>
                  <a:srgbClr val="000000"/>
                </a:solidFill>
                <a:latin typeface="Arial"/>
                <a:cs typeface="Arial"/>
              </a:rPr>
              <a:t>d’IMT </a:t>
            </a:r>
            <a:r>
              <a:rPr lang="fr-CA" dirty="0">
                <a:solidFill>
                  <a:srgbClr val="000000"/>
                </a:solidFill>
                <a:latin typeface="Arial"/>
                <a:cs typeface="Arial"/>
              </a:rPr>
              <a:t>de </a:t>
            </a:r>
            <a:r>
              <a:rPr lang="fr-CA" dirty="0" smtClean="0">
                <a:solidFill>
                  <a:srgbClr val="000000"/>
                </a:solidFill>
                <a:latin typeface="Arial"/>
                <a:cs typeface="Arial"/>
              </a:rPr>
              <a:t>ConstruForce utilise </a:t>
            </a:r>
            <a:r>
              <a:rPr lang="fr-CA" dirty="0">
                <a:solidFill>
                  <a:srgbClr val="000000"/>
                </a:solidFill>
                <a:latin typeface="Arial"/>
                <a:cs typeface="Arial"/>
              </a:rPr>
              <a:t>le concept </a:t>
            </a:r>
            <a:r>
              <a:rPr lang="fr-CA" dirty="0" smtClean="0">
                <a:solidFill>
                  <a:srgbClr val="000000"/>
                </a:solidFill>
                <a:latin typeface="Arial"/>
                <a:cs typeface="Arial"/>
              </a:rPr>
              <a:t>d’offre </a:t>
            </a:r>
            <a:r>
              <a:rPr lang="fr-CA" dirty="0">
                <a:solidFill>
                  <a:srgbClr val="000000"/>
                </a:solidFill>
                <a:latin typeface="Arial"/>
                <a:cs typeface="Arial"/>
              </a:rPr>
              <a:t>excédentaire ainsi que la mesure plus traditionnelle du chômage. </a:t>
            </a:r>
            <a:r>
              <a:rPr lang="fr-CA" dirty="0" smtClean="0">
                <a:solidFill>
                  <a:srgbClr val="000000"/>
                </a:solidFill>
                <a:latin typeface="Arial"/>
                <a:cs typeface="Arial"/>
              </a:rPr>
              <a:t>L’offre </a:t>
            </a:r>
            <a:r>
              <a:rPr lang="fr-CA" dirty="0">
                <a:solidFill>
                  <a:srgbClr val="000000"/>
                </a:solidFill>
                <a:latin typeface="Arial"/>
                <a:cs typeface="Arial"/>
              </a:rPr>
              <a:t>excédentaire mesure </a:t>
            </a:r>
            <a:r>
              <a:rPr lang="fr-CA" dirty="0" smtClean="0">
                <a:solidFill>
                  <a:srgbClr val="000000"/>
                </a:solidFill>
                <a:latin typeface="Arial"/>
                <a:cs typeface="Arial"/>
              </a:rPr>
              <a:t>l’écart </a:t>
            </a:r>
            <a:r>
              <a:rPr lang="fr-CA" dirty="0">
                <a:solidFill>
                  <a:srgbClr val="000000"/>
                </a:solidFill>
                <a:latin typeface="Arial"/>
                <a:cs typeface="Arial"/>
              </a:rPr>
              <a:t>entre la valeur fictive de la </a:t>
            </a:r>
            <a:r>
              <a:rPr lang="fr-CA" dirty="0" smtClean="0">
                <a:solidFill>
                  <a:srgbClr val="000000"/>
                </a:solidFill>
                <a:latin typeface="Arial"/>
                <a:cs typeface="Arial"/>
              </a:rPr>
              <a:t>main-d’œuvre </a:t>
            </a:r>
            <a:r>
              <a:rPr lang="fr-CA" dirty="0">
                <a:solidFill>
                  <a:srgbClr val="000000"/>
                </a:solidFill>
                <a:latin typeface="Arial"/>
                <a:cs typeface="Arial"/>
              </a:rPr>
              <a:t>en construction et </a:t>
            </a:r>
            <a:r>
              <a:rPr lang="fr-CA" dirty="0" smtClean="0">
                <a:solidFill>
                  <a:srgbClr val="000000"/>
                </a:solidFill>
                <a:latin typeface="Arial"/>
                <a:cs typeface="Arial"/>
              </a:rPr>
              <a:t>l’emploi </a:t>
            </a:r>
            <a:r>
              <a:rPr lang="fr-CA" dirty="0">
                <a:solidFill>
                  <a:srgbClr val="000000"/>
                </a:solidFill>
                <a:latin typeface="Arial"/>
                <a:cs typeface="Arial"/>
              </a:rPr>
              <a:t>dans la province. </a:t>
            </a:r>
            <a:r>
              <a:rPr lang="fr-CA" dirty="0" smtClean="0">
                <a:solidFill>
                  <a:srgbClr val="000000"/>
                </a:solidFill>
                <a:latin typeface="Arial"/>
                <a:cs typeface="Arial"/>
              </a:rPr>
              <a:t>L’offre </a:t>
            </a:r>
            <a:r>
              <a:rPr lang="fr-CA" dirty="0">
                <a:solidFill>
                  <a:srgbClr val="000000"/>
                </a:solidFill>
                <a:latin typeface="Arial"/>
                <a:cs typeface="Arial"/>
              </a:rPr>
              <a:t>excédentaire peut être calculée en nombre de travailleurs ou en pourcentage de la </a:t>
            </a:r>
            <a:r>
              <a:rPr lang="fr-CA" dirty="0" smtClean="0">
                <a:solidFill>
                  <a:srgbClr val="000000"/>
                </a:solidFill>
                <a:latin typeface="Arial"/>
                <a:cs typeface="Arial"/>
              </a:rPr>
              <a:t>main-d’œuvre</a:t>
            </a:r>
            <a:r>
              <a:rPr lang="fr-CA" dirty="0">
                <a:solidFill>
                  <a:srgbClr val="000000"/>
                </a:solidFill>
                <a:latin typeface="Arial"/>
                <a:cs typeface="Arial"/>
              </a:rPr>
              <a:t>. </a:t>
            </a:r>
            <a:r>
              <a:rPr lang="fr-CA" dirty="0" smtClean="0">
                <a:solidFill>
                  <a:srgbClr val="000000"/>
                </a:solidFill>
                <a:latin typeface="Arial"/>
                <a:cs typeface="Arial"/>
              </a:rPr>
              <a:t>L’estimation </a:t>
            </a:r>
            <a:r>
              <a:rPr lang="fr-CA" dirty="0">
                <a:solidFill>
                  <a:srgbClr val="000000"/>
                </a:solidFill>
                <a:latin typeface="Arial"/>
                <a:cs typeface="Arial"/>
              </a:rPr>
              <a:t>de la </a:t>
            </a:r>
            <a:r>
              <a:rPr lang="fr-CA" dirty="0" smtClean="0">
                <a:solidFill>
                  <a:srgbClr val="000000"/>
                </a:solidFill>
                <a:latin typeface="Arial"/>
                <a:cs typeface="Arial"/>
              </a:rPr>
              <a:t>main-d’œuvre </a:t>
            </a:r>
            <a:r>
              <a:rPr lang="fr-CA" dirty="0">
                <a:solidFill>
                  <a:srgbClr val="000000"/>
                </a:solidFill>
                <a:latin typeface="Arial"/>
                <a:cs typeface="Arial"/>
              </a:rPr>
              <a:t>fictive tient compte de tous les travailleurs actifs ou à la recherche </a:t>
            </a:r>
            <a:r>
              <a:rPr lang="fr-CA" dirty="0" smtClean="0">
                <a:solidFill>
                  <a:srgbClr val="000000"/>
                </a:solidFill>
                <a:latin typeface="Arial"/>
                <a:cs typeface="Arial"/>
              </a:rPr>
              <a:t>d’un </a:t>
            </a:r>
            <a:r>
              <a:rPr lang="fr-CA" dirty="0">
                <a:solidFill>
                  <a:srgbClr val="000000"/>
                </a:solidFill>
                <a:latin typeface="Arial"/>
                <a:cs typeface="Arial"/>
              </a:rPr>
              <a:t>emploi dans la province, quelle que soit leur province de résidence. La mesure du taux de chômage répartit parfois les travailleurs de la construction en fonction de leur province de résidence, plutôt </a:t>
            </a:r>
            <a:r>
              <a:rPr lang="fr-CA" dirty="0" smtClean="0">
                <a:solidFill>
                  <a:srgbClr val="000000"/>
                </a:solidFill>
                <a:latin typeface="Arial"/>
                <a:cs typeface="Arial"/>
              </a:rPr>
              <a:t>qu’en </a:t>
            </a:r>
            <a:r>
              <a:rPr lang="fr-CA" dirty="0">
                <a:solidFill>
                  <a:srgbClr val="000000"/>
                </a:solidFill>
                <a:latin typeface="Arial"/>
                <a:cs typeface="Arial"/>
              </a:rPr>
              <a:t>fonction de la province où ils travaillent.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24</a:t>
            </a:fld>
            <a:endParaRPr lang="en-US" dirty="0"/>
          </a:p>
        </p:txBody>
      </p:sp>
    </p:spTree>
    <p:extLst>
      <p:ext uri="{BB962C8B-B14F-4D97-AF65-F5344CB8AC3E}">
        <p14:creationId xmlns:p14="http://schemas.microsoft.com/office/powerpoint/2010/main" val="323067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Alors que le nombre de travailleurs actifs passe de 1 000 à 1 200  de </a:t>
            </a:r>
            <a:r>
              <a:rPr lang="fr-CA" dirty="0" smtClean="0">
                <a:solidFill>
                  <a:srgbClr val="000000"/>
                </a:solidFill>
                <a:latin typeface="Arial"/>
                <a:cs typeface="Arial"/>
              </a:rPr>
              <a:t>l’an</a:t>
            </a:r>
            <a:r>
              <a:rPr lang="fr-CA" dirty="0">
                <a:solidFill>
                  <a:srgbClr val="000000"/>
                </a:solidFill>
                <a:latin typeface="Arial"/>
                <a:cs typeface="Arial"/>
              </a:rPr>
              <a:t> 1 à </a:t>
            </a:r>
            <a:r>
              <a:rPr lang="fr-CA" dirty="0" smtClean="0">
                <a:solidFill>
                  <a:srgbClr val="000000"/>
                </a:solidFill>
                <a:latin typeface="Arial"/>
                <a:cs typeface="Arial"/>
              </a:rPr>
              <a:t>l’an</a:t>
            </a:r>
            <a:r>
              <a:rPr lang="fr-CA" dirty="0">
                <a:solidFill>
                  <a:srgbClr val="000000"/>
                </a:solidFill>
                <a:latin typeface="Arial"/>
                <a:cs typeface="Arial"/>
              </a:rPr>
              <a:t> 2, la première série </a:t>
            </a:r>
            <a:r>
              <a:rPr lang="fr-CA" dirty="0" smtClean="0">
                <a:solidFill>
                  <a:srgbClr val="000000"/>
                </a:solidFill>
                <a:latin typeface="Arial"/>
                <a:cs typeface="Arial"/>
              </a:rPr>
              <a:t>d’ajustements </a:t>
            </a:r>
            <a:r>
              <a:rPr lang="fr-CA" dirty="0">
                <a:solidFill>
                  <a:srgbClr val="000000"/>
                </a:solidFill>
                <a:latin typeface="Arial"/>
                <a:cs typeface="Arial"/>
              </a:rPr>
              <a:t>fait état </a:t>
            </a:r>
            <a:r>
              <a:rPr lang="fr-CA" dirty="0" smtClean="0">
                <a:solidFill>
                  <a:srgbClr val="000000"/>
                </a:solidFill>
                <a:latin typeface="Arial"/>
                <a:cs typeface="Arial"/>
              </a:rPr>
              <a:t>d’une </a:t>
            </a:r>
            <a:r>
              <a:rPr lang="fr-CA" dirty="0">
                <a:solidFill>
                  <a:srgbClr val="000000"/>
                </a:solidFill>
                <a:latin typeface="Arial"/>
                <a:cs typeface="Arial"/>
              </a:rPr>
              <a:t>baisse du nombre de chômeurs, de 300 à 100.</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25</a:t>
            </a:fld>
            <a:endParaRPr lang="en-US" dirty="0"/>
          </a:p>
        </p:txBody>
      </p:sp>
    </p:spTree>
    <p:extLst>
      <p:ext uri="{BB962C8B-B14F-4D97-AF65-F5344CB8AC3E}">
        <p14:creationId xmlns:p14="http://schemas.microsoft.com/office/powerpoint/2010/main" val="3351332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chômage tire son origine de différentes sources.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26</a:t>
            </a:fld>
            <a:endParaRPr lang="en-US" dirty="0"/>
          </a:p>
        </p:txBody>
      </p:sp>
    </p:spTree>
    <p:extLst>
      <p:ext uri="{BB962C8B-B14F-4D97-AF65-F5344CB8AC3E}">
        <p14:creationId xmlns:p14="http://schemas.microsoft.com/office/powerpoint/2010/main" val="605399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Les variations saisonnières sont habituellement attribuables aux occasions </a:t>
            </a:r>
            <a:r>
              <a:rPr lang="fr-CA" dirty="0" smtClean="0">
                <a:solidFill>
                  <a:srgbClr val="000000"/>
                </a:solidFill>
                <a:latin typeface="Arial"/>
                <a:cs typeface="Arial"/>
              </a:rPr>
              <a:t>d’emploi </a:t>
            </a:r>
            <a:r>
              <a:rPr lang="fr-CA" dirty="0">
                <a:solidFill>
                  <a:srgbClr val="000000"/>
                </a:solidFill>
                <a:latin typeface="Arial"/>
                <a:cs typeface="Arial"/>
              </a:rPr>
              <a:t>limitées pendant </a:t>
            </a:r>
            <a:r>
              <a:rPr lang="fr-CA" dirty="0" smtClean="0">
                <a:solidFill>
                  <a:srgbClr val="000000"/>
                </a:solidFill>
                <a:latin typeface="Arial"/>
                <a:cs typeface="Arial"/>
              </a:rPr>
              <a:t>l’hiver </a:t>
            </a:r>
            <a:r>
              <a:rPr lang="fr-CA" dirty="0">
                <a:solidFill>
                  <a:srgbClr val="000000"/>
                </a:solidFill>
                <a:latin typeface="Arial"/>
                <a:cs typeface="Arial"/>
              </a:rPr>
              <a:t>et à la volonté de certains travailleurs de recevoir des prestations de chômage en attendant que le travail reprenne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au </a:t>
            </a:r>
            <a:r>
              <a:rPr lang="fr-CA" dirty="0">
                <a:solidFill>
                  <a:srgbClr val="000000"/>
                </a:solidFill>
                <a:latin typeface="Arial"/>
                <a:cs typeface="Arial"/>
              </a:rPr>
              <a:t>printemps. </a:t>
            </a:r>
            <a:r>
              <a:rPr lang="fr-CA" dirty="0" smtClean="0">
                <a:solidFill>
                  <a:srgbClr val="000000"/>
                </a:solidFill>
                <a:latin typeface="Arial"/>
                <a:cs typeface="Arial"/>
              </a:rPr>
              <a:t>D’autres </a:t>
            </a:r>
            <a:r>
              <a:rPr lang="fr-CA" dirty="0">
                <a:solidFill>
                  <a:srgbClr val="000000"/>
                </a:solidFill>
                <a:latin typeface="Arial"/>
                <a:cs typeface="Arial"/>
              </a:rPr>
              <a:t>facteurs saisonniers sont aussi importants.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27</a:t>
            </a:fld>
            <a:endParaRPr lang="en-US" dirty="0"/>
          </a:p>
        </p:txBody>
      </p:sp>
    </p:spTree>
    <p:extLst>
      <p:ext uri="{BB962C8B-B14F-4D97-AF65-F5344CB8AC3E}">
        <p14:creationId xmlns:p14="http://schemas.microsoft.com/office/powerpoint/2010/main" val="85892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spcBef>
                <a:spcPts val="397"/>
              </a:spcBef>
              <a:spcAft>
                <a:spcPts val="0"/>
              </a:spcAft>
            </a:pPr>
            <a:r>
              <a:rPr lang="fr-CA" dirty="0">
                <a:solidFill>
                  <a:srgbClr val="000000"/>
                </a:solidFill>
                <a:latin typeface="Arial"/>
                <a:cs typeface="Arial"/>
              </a:rPr>
              <a:t>Les dynamiques du marché sont essentiellement les mêmes pour chaque métier, mais </a:t>
            </a:r>
            <a:r>
              <a:rPr lang="fr-CA" dirty="0" smtClean="0">
                <a:solidFill>
                  <a:srgbClr val="000000"/>
                </a:solidFill>
                <a:latin typeface="Arial"/>
                <a:cs typeface="Arial"/>
              </a:rPr>
              <a:t>l’étendue </a:t>
            </a:r>
            <a:r>
              <a:rPr lang="fr-CA" dirty="0">
                <a:solidFill>
                  <a:srgbClr val="000000"/>
                </a:solidFill>
                <a:latin typeface="Arial"/>
                <a:cs typeface="Arial"/>
              </a:rPr>
              <a:t>des variations saisonnières et cycliques est distincte. Les métiers participant activement aux travaux de rénovation et </a:t>
            </a:r>
            <a:r>
              <a:rPr lang="fr-CA" dirty="0" smtClean="0">
                <a:solidFill>
                  <a:srgbClr val="000000"/>
                </a:solidFill>
                <a:latin typeface="Arial"/>
                <a:cs typeface="Arial"/>
              </a:rPr>
              <a:t>d’entretien </a:t>
            </a:r>
            <a:r>
              <a:rPr lang="fr-CA" dirty="0">
                <a:solidFill>
                  <a:srgbClr val="000000"/>
                </a:solidFill>
                <a:latin typeface="Arial"/>
                <a:cs typeface="Arial"/>
              </a:rPr>
              <a:t>auront tendance à être moins touchés par les variations saisonnières. </a:t>
            </a:r>
            <a:r>
              <a:rPr lang="fr-CA" dirty="0" smtClean="0">
                <a:solidFill>
                  <a:srgbClr val="000000"/>
                </a:solidFill>
                <a:latin typeface="Arial"/>
                <a:cs typeface="Arial"/>
              </a:rPr>
              <a:t>D’autres </a:t>
            </a:r>
            <a:r>
              <a:rPr lang="fr-CA" dirty="0">
                <a:solidFill>
                  <a:srgbClr val="000000"/>
                </a:solidFill>
                <a:latin typeface="Arial"/>
                <a:cs typeface="Arial"/>
              </a:rPr>
              <a:t>métiers, comme les conducteurs </a:t>
            </a:r>
            <a:r>
              <a:rPr lang="fr-CA" dirty="0" smtClean="0">
                <a:solidFill>
                  <a:srgbClr val="000000"/>
                </a:solidFill>
                <a:latin typeface="Arial"/>
                <a:cs typeface="Arial"/>
              </a:rPr>
              <a:t>d’équipement</a:t>
            </a:r>
            <a:r>
              <a:rPr lang="fr-CA" dirty="0">
                <a:solidFill>
                  <a:srgbClr val="000000"/>
                </a:solidFill>
                <a:latin typeface="Arial"/>
                <a:cs typeface="Arial"/>
              </a:rPr>
              <a:t>, auront tendance à être plus touchés par les variations saisonnières </a:t>
            </a:r>
            <a:r>
              <a:rPr lang="fr-CA" dirty="0" smtClean="0">
                <a:solidFill>
                  <a:srgbClr val="000000"/>
                </a:solidFill>
                <a:latin typeface="Arial"/>
                <a:cs typeface="Arial"/>
              </a:rPr>
              <a:t>puisqu’ils s’effectuent </a:t>
            </a:r>
            <a:r>
              <a:rPr lang="fr-CA" dirty="0">
                <a:solidFill>
                  <a:srgbClr val="000000"/>
                </a:solidFill>
                <a:latin typeface="Arial"/>
                <a:cs typeface="Arial"/>
              </a:rPr>
              <a:t>davantage à </a:t>
            </a:r>
            <a:r>
              <a:rPr lang="fr-CA" dirty="0" smtClean="0">
                <a:solidFill>
                  <a:srgbClr val="000000"/>
                </a:solidFill>
                <a:latin typeface="Arial"/>
                <a:cs typeface="Arial"/>
              </a:rPr>
              <a:t>l’extérieur</a:t>
            </a:r>
            <a:r>
              <a:rPr lang="fr-CA" dirty="0">
                <a:solidFill>
                  <a:srgbClr val="000000"/>
                </a:solidFill>
                <a:latin typeface="Arial"/>
                <a:cs typeface="Arial"/>
              </a:rPr>
              <a: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28</a:t>
            </a:fld>
            <a:endParaRPr lang="en-US" dirty="0"/>
          </a:p>
        </p:txBody>
      </p:sp>
    </p:spTree>
    <p:extLst>
      <p:ext uri="{BB962C8B-B14F-4D97-AF65-F5344CB8AC3E}">
        <p14:creationId xmlns:p14="http://schemas.microsoft.com/office/powerpoint/2010/main" val="2887027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Pour chaque métier et région, le modèle détermine une tendance à long terme du taux de chômage, appelé le « taux normal ». Le taux normal fait état de conditions moyennes ou équilibrées.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29</a:t>
            </a:fld>
            <a:endParaRPr lang="en-US" dirty="0"/>
          </a:p>
        </p:txBody>
      </p:sp>
    </p:spTree>
    <p:extLst>
      <p:ext uri="{BB962C8B-B14F-4D97-AF65-F5344CB8AC3E}">
        <p14:creationId xmlns:p14="http://schemas.microsoft.com/office/powerpoint/2010/main" val="4013621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spcBef>
                <a:spcPts val="397"/>
              </a:spcBef>
              <a:spcAft>
                <a:spcPts val="0"/>
              </a:spcAft>
            </a:pPr>
            <a:r>
              <a:rPr lang="fr-CA" dirty="0">
                <a:solidFill>
                  <a:srgbClr val="000000"/>
                </a:solidFill>
                <a:latin typeface="Arial"/>
                <a:cs typeface="Arial"/>
              </a:rPr>
              <a:t>Prenons </a:t>
            </a:r>
            <a:r>
              <a:rPr lang="fr-CA" dirty="0" smtClean="0">
                <a:solidFill>
                  <a:srgbClr val="000000"/>
                </a:solidFill>
                <a:latin typeface="Arial"/>
                <a:cs typeface="Arial"/>
              </a:rPr>
              <a:t>l’exemple </a:t>
            </a:r>
            <a:r>
              <a:rPr lang="fr-CA" dirty="0">
                <a:solidFill>
                  <a:srgbClr val="000000"/>
                </a:solidFill>
                <a:latin typeface="Arial"/>
                <a:cs typeface="Arial"/>
              </a:rPr>
              <a:t>des conducteurs </a:t>
            </a:r>
            <a:r>
              <a:rPr lang="fr-CA" dirty="0" smtClean="0">
                <a:solidFill>
                  <a:srgbClr val="000000"/>
                </a:solidFill>
                <a:latin typeface="Arial"/>
                <a:cs typeface="Arial"/>
              </a:rPr>
              <a:t>d’équipement </a:t>
            </a:r>
            <a:r>
              <a:rPr lang="fr-CA" dirty="0">
                <a:solidFill>
                  <a:srgbClr val="000000"/>
                </a:solidFill>
                <a:latin typeface="Arial"/>
                <a:cs typeface="Arial"/>
              </a:rPr>
              <a:t>lourd en Saskatchewan.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La </a:t>
            </a:r>
            <a:r>
              <a:rPr lang="fr-CA" dirty="0">
                <a:solidFill>
                  <a:srgbClr val="000000"/>
                </a:solidFill>
                <a:latin typeface="Arial"/>
                <a:cs typeface="Arial"/>
              </a:rPr>
              <a:t>figure ci-dessus présente la valeur annuelle et le taux naturel (12,5 %) correspondant aux conducteurs </a:t>
            </a:r>
            <a:r>
              <a:rPr lang="fr-CA" dirty="0" smtClean="0">
                <a:solidFill>
                  <a:srgbClr val="000000"/>
                </a:solidFill>
                <a:latin typeface="Arial"/>
                <a:cs typeface="Arial"/>
              </a:rPr>
              <a:t>d’équipement </a:t>
            </a:r>
            <a:r>
              <a:rPr lang="fr-CA" dirty="0">
                <a:solidFill>
                  <a:srgbClr val="000000"/>
                </a:solidFill>
                <a:latin typeface="Arial"/>
                <a:cs typeface="Arial"/>
              </a:rPr>
              <a:t>lourd en Saskatchewan. Le taux réel a chuté sous le taux normal au cours des dernières années. Cela signifie que le marché est serré</a:t>
            </a:r>
            <a:r>
              <a:rPr lang="fr-CA" dirty="0">
                <a:solidFill>
                  <a:srgbClr val="FF0000"/>
                </a:solidFill>
                <a:latin typeface="Arial"/>
                <a:cs typeface="Arial"/>
              </a:rPr>
              <a: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30</a:t>
            </a:fld>
            <a:endParaRPr lang="en-US" dirty="0"/>
          </a:p>
        </p:txBody>
      </p:sp>
    </p:spTree>
    <p:extLst>
      <p:ext uri="{BB962C8B-B14F-4D97-AF65-F5344CB8AC3E}">
        <p14:creationId xmlns:p14="http://schemas.microsoft.com/office/powerpoint/2010/main" val="356747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système </a:t>
            </a:r>
            <a:r>
              <a:rPr lang="fr-CA" dirty="0" smtClean="0">
                <a:solidFill>
                  <a:srgbClr val="000000"/>
                </a:solidFill>
                <a:latin typeface="Arial"/>
                <a:cs typeface="Arial"/>
              </a:rPr>
              <a:t>d’IMT </a:t>
            </a:r>
            <a:r>
              <a:rPr lang="fr-CA" dirty="0">
                <a:solidFill>
                  <a:srgbClr val="000000"/>
                </a:solidFill>
                <a:latin typeface="Arial"/>
                <a:cs typeface="Arial"/>
              </a:rPr>
              <a:t>de ConstruForce </a:t>
            </a:r>
            <a:r>
              <a:rPr lang="fr-CA" dirty="0" smtClean="0">
                <a:solidFill>
                  <a:srgbClr val="000000"/>
                </a:solidFill>
                <a:latin typeface="Arial"/>
                <a:cs typeface="Arial"/>
              </a:rPr>
              <a:t>Canada est </a:t>
            </a:r>
            <a:r>
              <a:rPr lang="fr-CA" dirty="0">
                <a:solidFill>
                  <a:srgbClr val="000000"/>
                </a:solidFill>
                <a:latin typeface="Arial"/>
                <a:cs typeface="Arial"/>
              </a:rPr>
              <a:t>un outil informatisé qui </a:t>
            </a:r>
            <a:r>
              <a:rPr lang="fr-CA" dirty="0" smtClean="0">
                <a:solidFill>
                  <a:srgbClr val="000000"/>
                </a:solidFill>
                <a:latin typeface="Arial"/>
                <a:cs typeface="Arial"/>
              </a:rPr>
              <a:t>relie </a:t>
            </a:r>
            <a:r>
              <a:rPr lang="fr-CA" dirty="0">
                <a:solidFill>
                  <a:srgbClr val="000000"/>
                </a:solidFill>
                <a:latin typeface="Arial"/>
                <a:cs typeface="Arial"/>
              </a:rPr>
              <a:t>les paramètres décrits ici. Les conclusions et les évaluations du marché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sont </a:t>
            </a:r>
            <a:r>
              <a:rPr lang="fr-CA" dirty="0">
                <a:solidFill>
                  <a:srgbClr val="000000"/>
                </a:solidFill>
                <a:latin typeface="Arial"/>
                <a:cs typeface="Arial"/>
              </a:rPr>
              <a:t>constituées au moyen </a:t>
            </a:r>
            <a:r>
              <a:rPr lang="fr-CA" dirty="0" smtClean="0">
                <a:solidFill>
                  <a:srgbClr val="000000"/>
                </a:solidFill>
                <a:latin typeface="Arial"/>
                <a:cs typeface="Arial"/>
              </a:rPr>
              <a:t>d’étapes</a:t>
            </a:r>
            <a:r>
              <a:rPr lang="fr-CA" dirty="0">
                <a:solidFill>
                  <a:srgbClr val="000000"/>
                </a:solidFill>
                <a:latin typeface="Arial"/>
                <a:cs typeface="Arial"/>
              </a:rPr>
              <a:t>, au départ </a:t>
            </a:r>
            <a:r>
              <a:rPr lang="fr-CA" dirty="0" smtClean="0">
                <a:solidFill>
                  <a:srgbClr val="000000"/>
                </a:solidFill>
                <a:latin typeface="Arial"/>
                <a:cs typeface="Arial"/>
              </a:rPr>
              <a:t>d’analyse </a:t>
            </a:r>
            <a:r>
              <a:rPr lang="fr-CA" dirty="0">
                <a:solidFill>
                  <a:srgbClr val="000000"/>
                </a:solidFill>
                <a:latin typeface="Arial"/>
                <a:cs typeface="Arial"/>
              </a:rPr>
              <a:t>de scénarios macroéconomiques et démographiques, puis à la toute fin, </a:t>
            </a:r>
            <a:r>
              <a:rPr lang="fr-CA" dirty="0" smtClean="0">
                <a:solidFill>
                  <a:srgbClr val="000000"/>
                </a:solidFill>
                <a:latin typeface="Arial"/>
                <a:cs typeface="Arial"/>
              </a:rPr>
              <a:t>d’établissement </a:t>
            </a:r>
            <a:br>
              <a:rPr lang="fr-CA" dirty="0" smtClean="0">
                <a:solidFill>
                  <a:srgbClr val="000000"/>
                </a:solidFill>
                <a:latin typeface="Arial"/>
                <a:cs typeface="Arial"/>
              </a:rPr>
            </a:br>
            <a:r>
              <a:rPr lang="fr-CA" dirty="0" smtClean="0">
                <a:solidFill>
                  <a:srgbClr val="000000"/>
                </a:solidFill>
                <a:latin typeface="Arial"/>
                <a:cs typeface="Arial"/>
              </a:rPr>
              <a:t>de </a:t>
            </a:r>
            <a:r>
              <a:rPr lang="fr-CA" dirty="0">
                <a:solidFill>
                  <a:srgbClr val="000000"/>
                </a:solidFill>
                <a:latin typeface="Arial"/>
                <a:cs typeface="Arial"/>
              </a:rPr>
              <a:t>séries de cotes </a:t>
            </a:r>
            <a:r>
              <a:rPr lang="fr-CA" dirty="0" smtClean="0">
                <a:solidFill>
                  <a:srgbClr val="000000"/>
                </a:solidFill>
                <a:latin typeface="Arial"/>
                <a:cs typeface="Arial"/>
              </a:rPr>
              <a:t>d’équilibre </a:t>
            </a:r>
            <a:r>
              <a:rPr lang="fr-CA" dirty="0">
                <a:solidFill>
                  <a:srgbClr val="000000"/>
                </a:solidFill>
                <a:latin typeface="Arial"/>
                <a:cs typeface="Arial"/>
              </a:rPr>
              <a:t>sur les marchés. Les intervenants du secteur peuvent utiliser le système pour modifier les hypothèses de base à chacune des étapes et évaluer </a:t>
            </a:r>
            <a:r>
              <a:rPr lang="fr-CA" dirty="0" smtClean="0">
                <a:solidFill>
                  <a:srgbClr val="000000"/>
                </a:solidFill>
                <a:latin typeface="Arial"/>
                <a:cs typeface="Arial"/>
              </a:rPr>
              <a:t>l’incidence </a:t>
            </a:r>
            <a:r>
              <a:rPr lang="fr-CA" dirty="0">
                <a:solidFill>
                  <a:srgbClr val="000000"/>
                </a:solidFill>
                <a:latin typeface="Arial"/>
                <a:cs typeface="Arial"/>
              </a:rPr>
              <a:t>de ces modifications sur les cotes </a:t>
            </a:r>
            <a:r>
              <a:rPr lang="fr-CA" dirty="0" smtClean="0">
                <a:solidFill>
                  <a:srgbClr val="000000"/>
                </a:solidFill>
                <a:latin typeface="Arial"/>
                <a:cs typeface="Arial"/>
              </a:rPr>
              <a:t>d’équilibre </a:t>
            </a:r>
            <a:r>
              <a:rPr lang="fr-CA" dirty="0">
                <a:solidFill>
                  <a:srgbClr val="000000"/>
                </a:solidFill>
                <a:latin typeface="Arial"/>
                <a:cs typeface="Arial"/>
              </a:rPr>
              <a:t>et les autres paramètres.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a:t>
            </a:fld>
            <a:endParaRPr lang="en-US" dirty="0"/>
          </a:p>
        </p:txBody>
      </p:sp>
    </p:spTree>
    <p:extLst>
      <p:ext uri="{BB962C8B-B14F-4D97-AF65-F5344CB8AC3E}">
        <p14:creationId xmlns:p14="http://schemas.microsoft.com/office/powerpoint/2010/main" val="789096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Bien souvent, les ajustements sur le plan du chômage ne sont pas les seuls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à </a:t>
            </a:r>
            <a:r>
              <a:rPr lang="fr-CA" dirty="0">
                <a:solidFill>
                  <a:srgbClr val="000000"/>
                </a:solidFill>
                <a:latin typeface="Arial"/>
                <a:cs typeface="Arial"/>
              </a:rPr>
              <a:t>influer sur les marchés du travail. En présence de marchés solides, la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main-d’œuvre </a:t>
            </a:r>
            <a:r>
              <a:rPr lang="fr-CA" dirty="0">
                <a:solidFill>
                  <a:srgbClr val="000000"/>
                </a:solidFill>
                <a:latin typeface="Arial"/>
                <a:cs typeface="Arial"/>
              </a:rPr>
              <a:t>elle-même </a:t>
            </a:r>
            <a:r>
              <a:rPr lang="fr-CA" dirty="0" smtClean="0">
                <a:solidFill>
                  <a:srgbClr val="000000"/>
                </a:solidFill>
                <a:latin typeface="Arial"/>
                <a:cs typeface="Arial"/>
              </a:rPr>
              <a:t>s’ajustera </a:t>
            </a:r>
            <a:r>
              <a:rPr lang="fr-CA" dirty="0">
                <a:solidFill>
                  <a:srgbClr val="000000"/>
                </a:solidFill>
                <a:latin typeface="Arial"/>
                <a:cs typeface="Arial"/>
              </a:rPr>
              <a:t>en fonction des nouveaux venus en provenance de la population locale et de la migration intérieure.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31</a:t>
            </a:fld>
            <a:endParaRPr lang="en-US" dirty="0"/>
          </a:p>
        </p:txBody>
      </p:sp>
    </p:spTree>
    <p:extLst>
      <p:ext uri="{BB962C8B-B14F-4D97-AF65-F5344CB8AC3E}">
        <p14:creationId xmlns:p14="http://schemas.microsoft.com/office/powerpoint/2010/main" val="1388367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smtClean="0">
                <a:solidFill>
                  <a:srgbClr val="000000"/>
                </a:solidFill>
                <a:latin typeface="Arial"/>
                <a:cs typeface="Arial"/>
              </a:rPr>
              <a:t>Le système d’IMT </a:t>
            </a:r>
            <a:r>
              <a:rPr lang="fr-CA" dirty="0">
                <a:solidFill>
                  <a:srgbClr val="000000"/>
                </a:solidFill>
                <a:latin typeface="Arial"/>
                <a:cs typeface="Arial"/>
              </a:rPr>
              <a:t>de ConstruForce </a:t>
            </a:r>
            <a:r>
              <a:rPr lang="fr-CA" dirty="0" smtClean="0">
                <a:solidFill>
                  <a:srgbClr val="000000"/>
                </a:solidFill>
                <a:latin typeface="Arial"/>
                <a:cs typeface="Arial"/>
              </a:rPr>
              <a:t>Canada fait </a:t>
            </a:r>
            <a:r>
              <a:rPr lang="fr-CA" dirty="0">
                <a:solidFill>
                  <a:srgbClr val="000000"/>
                </a:solidFill>
                <a:latin typeface="Arial"/>
                <a:cs typeface="Arial"/>
              </a:rPr>
              <a:t>le suivi de quatre sources de changements au sein de la </a:t>
            </a:r>
            <a:r>
              <a:rPr lang="fr-CA" dirty="0" smtClean="0">
                <a:solidFill>
                  <a:srgbClr val="000000"/>
                </a:solidFill>
                <a:latin typeface="Arial"/>
                <a:cs typeface="Arial"/>
              </a:rPr>
              <a:t>main-d’œuvre</a:t>
            </a:r>
            <a:r>
              <a:rPr lang="fr-CA" dirty="0">
                <a:solidFill>
                  <a:srgbClr val="000000"/>
                </a:solidFill>
                <a:latin typeface="Arial"/>
                <a:cs typeface="Arial"/>
              </a:rPr>
              <a: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32</a:t>
            </a:fld>
            <a:endParaRPr lang="en-US" dirty="0"/>
          </a:p>
        </p:txBody>
      </p:sp>
    </p:spTree>
    <p:extLst>
      <p:ext uri="{BB962C8B-B14F-4D97-AF65-F5344CB8AC3E}">
        <p14:creationId xmlns:p14="http://schemas.microsoft.com/office/powerpoint/2010/main" val="2217426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fr-CA" dirty="0">
                <a:solidFill>
                  <a:srgbClr val="000000"/>
                </a:solidFill>
                <a:latin typeface="Arial"/>
                <a:ea typeface="Times New Roman"/>
              </a:rPr>
              <a:t>Le système de ConstruForce </a:t>
            </a:r>
            <a:r>
              <a:rPr lang="fr-CA" dirty="0" smtClean="0">
                <a:solidFill>
                  <a:srgbClr val="000000"/>
                </a:solidFill>
                <a:latin typeface="Arial"/>
                <a:ea typeface="Times New Roman"/>
              </a:rPr>
              <a:t>Canada tient </a:t>
            </a:r>
            <a:r>
              <a:rPr lang="fr-CA" dirty="0">
                <a:solidFill>
                  <a:srgbClr val="000000"/>
                </a:solidFill>
                <a:latin typeface="Arial"/>
                <a:ea typeface="Times New Roman"/>
              </a:rPr>
              <a:t>compte de </a:t>
            </a:r>
            <a:r>
              <a:rPr lang="fr-CA" dirty="0" smtClean="0">
                <a:solidFill>
                  <a:srgbClr val="000000"/>
                </a:solidFill>
                <a:latin typeface="Arial"/>
                <a:ea typeface="Times New Roman"/>
              </a:rPr>
              <a:t>l’entrée </a:t>
            </a:r>
            <a:r>
              <a:rPr lang="fr-CA" dirty="0">
                <a:solidFill>
                  <a:srgbClr val="000000"/>
                </a:solidFill>
                <a:latin typeface="Arial"/>
                <a:ea typeface="Times New Roman"/>
              </a:rPr>
              <a:t>pour la première fois sur le marché du travail de jeunes candidats locaux de 30 ans ou moins. Une partie de la population régionale globale est considérée comme une source potentielle de recrues pour le domaine de la construction. Ce groupe est limité par le profil </a:t>
            </a:r>
            <a:r>
              <a:rPr lang="fr-CA" dirty="0" smtClean="0">
                <a:solidFill>
                  <a:srgbClr val="000000"/>
                </a:solidFill>
                <a:latin typeface="Arial"/>
                <a:ea typeface="Times New Roman"/>
              </a:rPr>
              <a:t>d’âge </a:t>
            </a:r>
            <a:r>
              <a:rPr lang="fr-CA" dirty="0">
                <a:solidFill>
                  <a:srgbClr val="000000"/>
                </a:solidFill>
                <a:latin typeface="Arial"/>
                <a:ea typeface="Times New Roman"/>
              </a:rPr>
              <a:t>de la population et la demande </a:t>
            </a:r>
            <a:r>
              <a:rPr lang="fr-CA" dirty="0" smtClean="0">
                <a:solidFill>
                  <a:srgbClr val="000000"/>
                </a:solidFill>
                <a:latin typeface="Arial"/>
                <a:ea typeface="Times New Roman"/>
              </a:rPr>
              <a:t>d’autres </a:t>
            </a:r>
            <a:r>
              <a:rPr lang="fr-CA" dirty="0">
                <a:solidFill>
                  <a:srgbClr val="000000"/>
                </a:solidFill>
                <a:latin typeface="Arial"/>
                <a:ea typeface="Times New Roman"/>
              </a:rPr>
              <a:t>secteurs. Les tableaux de chacun des rapports décrivent la répartition prévue de ce groupe au sein des métiers et professions recensés dans le système de ConstruForce. </a:t>
            </a:r>
          </a:p>
          <a:p>
            <a:pPr>
              <a:spcBef>
                <a:spcPts val="0"/>
              </a:spcBef>
              <a:spcAft>
                <a:spcPts val="0"/>
              </a:spcAft>
            </a:pPr>
            <a:endParaRPr lang="fr-CA" dirty="0">
              <a:latin typeface="Arial"/>
            </a:endParaRPr>
          </a:p>
          <a:p>
            <a:pPr>
              <a:spcBef>
                <a:spcPts val="0"/>
              </a:spcBef>
              <a:spcAft>
                <a:spcPts val="0"/>
              </a:spcAft>
            </a:pPr>
            <a:r>
              <a:rPr lang="fr-CA" dirty="0">
                <a:solidFill>
                  <a:srgbClr val="000000"/>
                </a:solidFill>
                <a:latin typeface="Arial"/>
                <a:ea typeface="Times New Roman"/>
              </a:rPr>
              <a:t>Des facteurs cycliques et des tendances ont une incidence sur ces prévisions. Le contexte démographique limite cette source, puisque le nombre de jeunes Canadiens est en baisse. À long terme, </a:t>
            </a:r>
            <a:r>
              <a:rPr lang="fr-CA" dirty="0" smtClean="0">
                <a:solidFill>
                  <a:srgbClr val="000000"/>
                </a:solidFill>
                <a:latin typeface="Arial"/>
                <a:ea typeface="Times New Roman"/>
              </a:rPr>
              <a:t>l’immigration </a:t>
            </a:r>
            <a:r>
              <a:rPr lang="fr-CA" dirty="0">
                <a:solidFill>
                  <a:srgbClr val="000000"/>
                </a:solidFill>
                <a:latin typeface="Arial"/>
                <a:ea typeface="Times New Roman"/>
              </a:rPr>
              <a:t>permettra de répondre aux besoins en </a:t>
            </a:r>
            <a:r>
              <a:rPr lang="fr-CA" dirty="0" smtClean="0">
                <a:solidFill>
                  <a:srgbClr val="000000"/>
                </a:solidFill>
                <a:latin typeface="Arial"/>
                <a:ea typeface="Times New Roman"/>
              </a:rPr>
              <a:t>main-d’œuvre </a:t>
            </a:r>
            <a:r>
              <a:rPr lang="fr-CA" dirty="0">
                <a:solidFill>
                  <a:srgbClr val="000000"/>
                </a:solidFill>
                <a:latin typeface="Arial"/>
                <a:ea typeface="Times New Roman"/>
              </a:rPr>
              <a:t>de </a:t>
            </a:r>
            <a:r>
              <a:rPr lang="fr-CA" dirty="0" smtClean="0">
                <a:solidFill>
                  <a:srgbClr val="000000"/>
                </a:solidFill>
                <a:latin typeface="Arial"/>
                <a:ea typeface="Times New Roman"/>
              </a:rPr>
              <a:t>l’économie</a:t>
            </a:r>
            <a:r>
              <a:rPr lang="fr-CA" dirty="0">
                <a:solidFill>
                  <a:srgbClr val="000000"/>
                </a:solidFill>
                <a:latin typeface="Arial"/>
                <a:ea typeface="Times New Roman"/>
              </a:rPr>
              <a:t>, grâce à </a:t>
            </a:r>
            <a:r>
              <a:rPr lang="fr-CA" dirty="0" smtClean="0">
                <a:solidFill>
                  <a:srgbClr val="000000"/>
                </a:solidFill>
                <a:latin typeface="Arial"/>
                <a:ea typeface="Times New Roman"/>
              </a:rPr>
              <a:t>l’ajout </a:t>
            </a:r>
            <a:r>
              <a:rPr lang="fr-CA" dirty="0">
                <a:solidFill>
                  <a:srgbClr val="000000"/>
                </a:solidFill>
                <a:latin typeface="Arial"/>
                <a:ea typeface="Times New Roman"/>
              </a:rPr>
              <a:t>de nouveaux travailleurs à la </a:t>
            </a:r>
            <a:r>
              <a:rPr lang="fr-CA" dirty="0" smtClean="0">
                <a:solidFill>
                  <a:srgbClr val="000000"/>
                </a:solidFill>
                <a:latin typeface="Arial"/>
                <a:ea typeface="Times New Roman"/>
              </a:rPr>
              <a:t>main-d’œuvre</a:t>
            </a:r>
            <a:r>
              <a:rPr lang="fr-CA" dirty="0">
                <a:solidFill>
                  <a:srgbClr val="000000"/>
                </a:solidFill>
                <a:latin typeface="Arial"/>
                <a:ea typeface="Times New Roman"/>
              </a:rPr>
              <a:t>, à mesure que la population canadienne diminuera. </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33</a:t>
            </a:fld>
            <a:endParaRPr lang="en-US" dirty="0"/>
          </a:p>
        </p:txBody>
      </p:sp>
    </p:spTree>
    <p:extLst>
      <p:ext uri="{BB962C8B-B14F-4D97-AF65-F5344CB8AC3E}">
        <p14:creationId xmlns:p14="http://schemas.microsoft.com/office/powerpoint/2010/main" val="2430970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Les départs à la retraite et les pertes de vie représentent un deuxième élément de </a:t>
            </a:r>
            <a:r>
              <a:rPr lang="fr-CA" dirty="0" smtClean="0">
                <a:solidFill>
                  <a:srgbClr val="000000"/>
                </a:solidFill>
                <a:latin typeface="Arial"/>
                <a:cs typeface="Arial"/>
              </a:rPr>
              <a:t>l’ensemble </a:t>
            </a:r>
            <a:r>
              <a:rPr lang="fr-CA" dirty="0">
                <a:solidFill>
                  <a:srgbClr val="000000"/>
                </a:solidFill>
                <a:latin typeface="Arial"/>
                <a:cs typeface="Arial"/>
              </a:rPr>
              <a:t>des besoins en </a:t>
            </a:r>
            <a:r>
              <a:rPr lang="fr-CA" dirty="0" smtClean="0">
                <a:solidFill>
                  <a:srgbClr val="000000"/>
                </a:solidFill>
                <a:latin typeface="Arial"/>
                <a:cs typeface="Arial"/>
              </a:rPr>
              <a:t>main-d’œuvre</a:t>
            </a:r>
            <a:r>
              <a:rPr lang="fr-CA" dirty="0">
                <a:solidFill>
                  <a:srgbClr val="000000"/>
                </a:solidFill>
                <a:latin typeface="Arial"/>
                <a:cs typeface="Arial"/>
              </a:rPr>
              <a:t>. Le système </a:t>
            </a:r>
            <a:r>
              <a:rPr lang="fr-CA" dirty="0" smtClean="0">
                <a:solidFill>
                  <a:srgbClr val="000000"/>
                </a:solidFill>
                <a:latin typeface="Arial"/>
                <a:cs typeface="Arial"/>
              </a:rPr>
              <a:t>d’IMT </a:t>
            </a:r>
            <a:r>
              <a:rPr lang="fr-CA" dirty="0">
                <a:solidFill>
                  <a:srgbClr val="000000"/>
                </a:solidFill>
                <a:latin typeface="Arial"/>
                <a:cs typeface="Arial"/>
              </a:rPr>
              <a:t>de ConstruForce </a:t>
            </a:r>
            <a:r>
              <a:rPr lang="fr-CA" dirty="0" smtClean="0">
                <a:solidFill>
                  <a:srgbClr val="000000"/>
                </a:solidFill>
                <a:latin typeface="Arial"/>
                <a:cs typeface="Arial"/>
              </a:rPr>
              <a:t>Canada fait </a:t>
            </a:r>
            <a:r>
              <a:rPr lang="fr-CA" dirty="0">
                <a:solidFill>
                  <a:srgbClr val="000000"/>
                </a:solidFill>
                <a:latin typeface="Arial"/>
                <a:cs typeface="Arial"/>
              </a:rPr>
              <a:t>le suivi du profil </a:t>
            </a:r>
            <a:r>
              <a:rPr lang="fr-CA" dirty="0" smtClean="0">
                <a:solidFill>
                  <a:srgbClr val="000000"/>
                </a:solidFill>
                <a:latin typeface="Arial"/>
                <a:cs typeface="Arial"/>
              </a:rPr>
              <a:t>d’âge </a:t>
            </a:r>
            <a:r>
              <a:rPr lang="fr-CA" dirty="0">
                <a:solidFill>
                  <a:srgbClr val="000000"/>
                </a:solidFill>
                <a:latin typeface="Arial"/>
                <a:cs typeface="Arial"/>
              </a:rPr>
              <a:t>de la </a:t>
            </a:r>
            <a:r>
              <a:rPr lang="fr-CA" dirty="0" smtClean="0">
                <a:solidFill>
                  <a:srgbClr val="000000"/>
                </a:solidFill>
                <a:latin typeface="Arial"/>
                <a:cs typeface="Arial"/>
              </a:rPr>
              <a:t>main-d’œuvre </a:t>
            </a:r>
            <a:r>
              <a:rPr lang="fr-CA" dirty="0">
                <a:solidFill>
                  <a:srgbClr val="000000"/>
                </a:solidFill>
                <a:latin typeface="Arial"/>
                <a:cs typeface="Arial"/>
              </a:rPr>
              <a:t>et établit des tendances pour ce qui est de </a:t>
            </a:r>
            <a:r>
              <a:rPr lang="fr-CA" dirty="0" smtClean="0">
                <a:solidFill>
                  <a:srgbClr val="000000"/>
                </a:solidFill>
                <a:latin typeface="Arial"/>
                <a:cs typeface="Arial"/>
              </a:rPr>
              <a:t>l’arrivée </a:t>
            </a:r>
            <a:r>
              <a:rPr lang="fr-CA" dirty="0">
                <a:solidFill>
                  <a:srgbClr val="000000"/>
                </a:solidFill>
                <a:latin typeface="Arial"/>
                <a:cs typeface="Arial"/>
              </a:rPr>
              <a:t>et du départ des travailleurs, pour chaque métier et profession. Chaque rapport tient compte des travailleurs de 50 ans ou plus et leur tendance de sortie du secteur en raison de départs à la retraite ou de pertes de vie.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34</a:t>
            </a:fld>
            <a:endParaRPr lang="en-US" dirty="0"/>
          </a:p>
        </p:txBody>
      </p:sp>
    </p:spTree>
    <p:extLst>
      <p:ext uri="{BB962C8B-B14F-4D97-AF65-F5344CB8AC3E}">
        <p14:creationId xmlns:p14="http://schemas.microsoft.com/office/powerpoint/2010/main" val="397329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Les tendances en matière de départs à la retraite sont cruciales, à mesure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que </a:t>
            </a:r>
            <a:r>
              <a:rPr lang="fr-CA" dirty="0">
                <a:solidFill>
                  <a:srgbClr val="000000"/>
                </a:solidFill>
                <a:latin typeface="Arial"/>
                <a:cs typeface="Arial"/>
              </a:rPr>
              <a:t>les travailleurs de la génération du baby-boom partent à la retraite. Parallèlement, le nombre de jeunes disponibles diminue, de sorte que la fluctuation naturelle de la </a:t>
            </a:r>
            <a:r>
              <a:rPr lang="fr-CA" dirty="0" smtClean="0">
                <a:solidFill>
                  <a:srgbClr val="000000"/>
                </a:solidFill>
                <a:latin typeface="Arial"/>
                <a:cs typeface="Arial"/>
              </a:rPr>
              <a:t>main-d’œuvre </a:t>
            </a:r>
            <a:r>
              <a:rPr lang="fr-CA" dirty="0">
                <a:solidFill>
                  <a:srgbClr val="000000"/>
                </a:solidFill>
                <a:latin typeface="Arial"/>
                <a:cs typeface="Arial"/>
              </a:rPr>
              <a:t>(les jeunes arrivant sur le marché moins les départs à retraite et les pertes de vie) se trouve sur une pente descendante.</a:t>
            </a:r>
          </a:p>
          <a:p>
            <a:pPr>
              <a:spcBef>
                <a:spcPts val="397"/>
              </a:spcBef>
              <a:spcAft>
                <a:spcPts val="0"/>
              </a:spcAft>
            </a:pPr>
            <a:endParaRPr lang="fr-CA" dirty="0">
              <a:latin typeface="Arial"/>
              <a:cs typeface="Arial"/>
            </a:endParaRPr>
          </a:p>
          <a:p>
            <a:pPr>
              <a:spcBef>
                <a:spcPts val="397"/>
              </a:spcBef>
              <a:spcAft>
                <a:spcPts val="0"/>
              </a:spcAft>
            </a:pPr>
            <a:r>
              <a:rPr lang="fr-CA" dirty="0">
                <a:solidFill>
                  <a:srgbClr val="000000"/>
                </a:solidFill>
                <a:latin typeface="Arial"/>
                <a:cs typeface="Arial"/>
              </a:rPr>
              <a:t>Les tableaux de chacun des rapports font état du nombre de travailleurs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qui </a:t>
            </a:r>
            <a:r>
              <a:rPr lang="fr-CA" dirty="0">
                <a:solidFill>
                  <a:srgbClr val="000000"/>
                </a:solidFill>
                <a:latin typeface="Arial"/>
                <a:cs typeface="Arial"/>
              </a:rPr>
              <a:t>quitteront la </a:t>
            </a:r>
            <a:r>
              <a:rPr lang="fr-CA" dirty="0" smtClean="0">
                <a:solidFill>
                  <a:srgbClr val="000000"/>
                </a:solidFill>
                <a:latin typeface="Arial"/>
                <a:cs typeface="Arial"/>
              </a:rPr>
              <a:t>main-d’œuvre </a:t>
            </a:r>
            <a:r>
              <a:rPr lang="fr-CA" dirty="0">
                <a:solidFill>
                  <a:srgbClr val="000000"/>
                </a:solidFill>
                <a:latin typeface="Arial"/>
                <a:cs typeface="Arial"/>
              </a:rPr>
              <a:t>durant la période de prévision, et de leur âge moyen. Cette évaluation tient compte des départs à la retraite et des pertes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de </a:t>
            </a:r>
            <a:r>
              <a:rPr lang="fr-CA" dirty="0">
                <a:solidFill>
                  <a:srgbClr val="000000"/>
                </a:solidFill>
                <a:latin typeface="Arial"/>
                <a:cs typeface="Arial"/>
              </a:rPr>
              <a:t>vie selon la nouvelle répartition de </a:t>
            </a:r>
            <a:r>
              <a:rPr lang="fr-CA" dirty="0" smtClean="0">
                <a:solidFill>
                  <a:srgbClr val="000000"/>
                </a:solidFill>
                <a:latin typeface="Arial"/>
                <a:cs typeface="Arial"/>
              </a:rPr>
              <a:t>l’âge</a:t>
            </a:r>
            <a:r>
              <a:rPr lang="fr-CA" dirty="0">
                <a:solidFill>
                  <a:srgbClr val="000000"/>
                </a:solidFill>
                <a:latin typeface="Arial"/>
                <a:cs typeface="Arial"/>
              </a:rPr>
              <a:t>, chaque année.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35</a:t>
            </a:fld>
            <a:endParaRPr lang="en-US" dirty="0"/>
          </a:p>
        </p:txBody>
      </p:sp>
    </p:spTree>
    <p:extLst>
      <p:ext uri="{BB962C8B-B14F-4D97-AF65-F5344CB8AC3E}">
        <p14:creationId xmlns:p14="http://schemas.microsoft.com/office/powerpoint/2010/main" val="3535518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modèle évalue le </a:t>
            </a:r>
            <a:r>
              <a:rPr lang="fr-CA" u="sng" dirty="0">
                <a:solidFill>
                  <a:srgbClr val="000000"/>
                </a:solidFill>
                <a:latin typeface="Arial"/>
                <a:cs typeface="Arial"/>
              </a:rPr>
              <a:t>potentiel</a:t>
            </a:r>
            <a:r>
              <a:rPr lang="fr-CA" dirty="0">
                <a:solidFill>
                  <a:srgbClr val="000000"/>
                </a:solidFill>
                <a:latin typeface="Arial"/>
                <a:cs typeface="Arial"/>
              </a:rPr>
              <a:t> de mobilité dans tous les marchés du travail, selon des conditions changeantes. La mobilité comporte deux dimensions – entre les secteurs et entre les régions. </a:t>
            </a:r>
          </a:p>
          <a:p>
            <a:pPr>
              <a:spcBef>
                <a:spcPts val="397"/>
              </a:spcBef>
              <a:spcAft>
                <a:spcPts val="0"/>
              </a:spcAft>
            </a:pPr>
            <a:endParaRPr lang="fr-CA" dirty="0">
              <a:latin typeface="Arial"/>
              <a:cs typeface="Arial"/>
            </a:endParaRPr>
          </a:p>
          <a:p>
            <a:pPr>
              <a:spcBef>
                <a:spcPts val="397"/>
              </a:spcBef>
              <a:spcAft>
                <a:spcPts val="0"/>
              </a:spcAft>
            </a:pPr>
            <a:r>
              <a:rPr lang="fr-CA" dirty="0">
                <a:solidFill>
                  <a:srgbClr val="000000"/>
                </a:solidFill>
                <a:latin typeface="Arial"/>
                <a:cs typeface="Arial"/>
              </a:rPr>
              <a:t>La mobilité vers le marché correspond au recrutement requis par le secteur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de </a:t>
            </a:r>
            <a:r>
              <a:rPr lang="fr-CA" dirty="0">
                <a:solidFill>
                  <a:srgbClr val="000000"/>
                </a:solidFill>
                <a:latin typeface="Arial"/>
                <a:cs typeface="Arial"/>
              </a:rPr>
              <a:t>la construction à </a:t>
            </a:r>
            <a:r>
              <a:rPr lang="fr-CA" dirty="0" smtClean="0">
                <a:solidFill>
                  <a:srgbClr val="000000"/>
                </a:solidFill>
                <a:latin typeface="Arial"/>
                <a:cs typeface="Arial"/>
              </a:rPr>
              <a:t>l’extérieur </a:t>
            </a:r>
            <a:r>
              <a:rPr lang="fr-CA" dirty="0">
                <a:solidFill>
                  <a:srgbClr val="000000"/>
                </a:solidFill>
                <a:latin typeface="Arial"/>
                <a:cs typeface="Arial"/>
              </a:rPr>
              <a:t>du marché local afin de répondre aux besoins en </a:t>
            </a:r>
            <a:r>
              <a:rPr lang="fr-CA" dirty="0" smtClean="0">
                <a:solidFill>
                  <a:srgbClr val="000000"/>
                </a:solidFill>
                <a:latin typeface="Arial"/>
                <a:cs typeface="Arial"/>
              </a:rPr>
              <a:t>main-d’œuvre</a:t>
            </a:r>
            <a:r>
              <a:rPr lang="fr-CA" dirty="0">
                <a:solidFill>
                  <a:srgbClr val="000000"/>
                </a:solidFill>
                <a:latin typeface="Arial"/>
                <a:cs typeface="Arial"/>
              </a:rPr>
              <a:t>. Ce recrutement doit notamment se faire auprès </a:t>
            </a:r>
            <a:r>
              <a:rPr lang="fr-CA" dirty="0" smtClean="0">
                <a:solidFill>
                  <a:srgbClr val="000000"/>
                </a:solidFill>
                <a:latin typeface="Arial"/>
                <a:cs typeface="Arial"/>
              </a:rPr>
              <a:t>d’autres </a:t>
            </a:r>
            <a:r>
              <a:rPr lang="fr-CA" dirty="0">
                <a:solidFill>
                  <a:srgbClr val="000000"/>
                </a:solidFill>
                <a:latin typeface="Arial"/>
                <a:cs typeface="Arial"/>
              </a:rPr>
              <a:t>secteurs, </a:t>
            </a:r>
            <a:r>
              <a:rPr lang="fr-CA" dirty="0" smtClean="0">
                <a:solidFill>
                  <a:srgbClr val="000000"/>
                </a:solidFill>
                <a:latin typeface="Arial"/>
                <a:cs typeface="Arial"/>
              </a:rPr>
              <a:t>d’autres </a:t>
            </a:r>
            <a:r>
              <a:rPr lang="fr-CA" dirty="0">
                <a:solidFill>
                  <a:srgbClr val="000000"/>
                </a:solidFill>
                <a:latin typeface="Arial"/>
                <a:cs typeface="Arial"/>
              </a:rPr>
              <a:t>métiers ou professions ou </a:t>
            </a:r>
            <a:r>
              <a:rPr lang="fr-CA" dirty="0" smtClean="0">
                <a:solidFill>
                  <a:srgbClr val="000000"/>
                </a:solidFill>
                <a:latin typeface="Arial"/>
                <a:cs typeface="Arial"/>
              </a:rPr>
              <a:t>d’autres </a:t>
            </a:r>
            <a:r>
              <a:rPr lang="fr-CA" dirty="0">
                <a:solidFill>
                  <a:srgbClr val="000000"/>
                </a:solidFill>
                <a:latin typeface="Arial"/>
                <a:cs typeface="Arial"/>
              </a:rPr>
              <a:t>provinces ou pays. </a:t>
            </a:r>
          </a:p>
          <a:p>
            <a:pPr>
              <a:spcBef>
                <a:spcPts val="397"/>
              </a:spcBef>
              <a:spcAft>
                <a:spcPts val="0"/>
              </a:spcAft>
            </a:pPr>
            <a:endParaRPr lang="fr-CA" dirty="0">
              <a:latin typeface="Arial"/>
              <a:cs typeface="Arial"/>
            </a:endParaRPr>
          </a:p>
          <a:p>
            <a:pPr>
              <a:spcBef>
                <a:spcPts val="397"/>
              </a:spcBef>
              <a:spcAft>
                <a:spcPts val="0"/>
              </a:spcAft>
            </a:pPr>
            <a:r>
              <a:rPr lang="fr-CA" dirty="0">
                <a:solidFill>
                  <a:srgbClr val="000000"/>
                </a:solidFill>
                <a:latin typeface="Arial"/>
                <a:cs typeface="Arial"/>
              </a:rPr>
              <a:t>Les besoins en </a:t>
            </a:r>
            <a:r>
              <a:rPr lang="fr-CA" dirty="0" smtClean="0">
                <a:solidFill>
                  <a:srgbClr val="000000"/>
                </a:solidFill>
                <a:latin typeface="Arial"/>
                <a:cs typeface="Arial"/>
              </a:rPr>
              <a:t>main-d’œuvre </a:t>
            </a:r>
            <a:r>
              <a:rPr lang="fr-CA" dirty="0">
                <a:solidFill>
                  <a:srgbClr val="000000"/>
                </a:solidFill>
                <a:latin typeface="Arial"/>
                <a:cs typeface="Arial"/>
              </a:rPr>
              <a:t>sont créés par les changements dans </a:t>
            </a:r>
            <a:r>
              <a:rPr lang="fr-CA" dirty="0" smtClean="0">
                <a:solidFill>
                  <a:srgbClr val="000000"/>
                </a:solidFill>
                <a:latin typeface="Arial"/>
                <a:cs typeface="Arial"/>
              </a:rPr>
              <a:t>l’emploi</a:t>
            </a:r>
            <a:r>
              <a:rPr lang="fr-CA" dirty="0">
                <a:solidFill>
                  <a:srgbClr val="000000"/>
                </a:solidFill>
                <a:latin typeface="Arial"/>
                <a:cs typeface="Arial"/>
              </a:rPr>
              <a:t>, auxquels on ajoute la perte de travailleurs en raison des départs à la retraite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et </a:t>
            </a:r>
            <a:r>
              <a:rPr lang="fr-CA" dirty="0">
                <a:solidFill>
                  <a:srgbClr val="000000"/>
                </a:solidFill>
                <a:latin typeface="Arial"/>
                <a:cs typeface="Arial"/>
              </a:rPr>
              <a:t>des pertes de vie, et desquels on soustrait le nombre de nouveaux venus.</a:t>
            </a:r>
          </a:p>
          <a:p>
            <a:pPr>
              <a:spcBef>
                <a:spcPts val="397"/>
              </a:spcBef>
              <a:spcAft>
                <a:spcPts val="0"/>
              </a:spcAft>
            </a:pPr>
            <a:endParaRPr lang="fr-CA" dirty="0">
              <a:latin typeface="Arial"/>
              <a:cs typeface="Arial"/>
            </a:endParaRPr>
          </a:p>
          <a:p>
            <a:pPr>
              <a:spcBef>
                <a:spcPts val="397"/>
              </a:spcBef>
              <a:spcAft>
                <a:spcPts val="0"/>
              </a:spcAft>
            </a:pPr>
            <a:r>
              <a:rPr lang="fr-CA" dirty="0">
                <a:solidFill>
                  <a:srgbClr val="000000"/>
                </a:solidFill>
                <a:latin typeface="Arial"/>
                <a:cs typeface="Arial"/>
              </a:rPr>
              <a:t>La mobilité vers le marché est une source résiduelle de </a:t>
            </a:r>
            <a:r>
              <a:rPr lang="fr-CA" dirty="0" smtClean="0">
                <a:solidFill>
                  <a:srgbClr val="000000"/>
                </a:solidFill>
                <a:latin typeface="Arial"/>
                <a:cs typeface="Arial"/>
              </a:rPr>
              <a:t>main-d’œuvre</a:t>
            </a:r>
            <a:r>
              <a:rPr lang="fr-CA" dirty="0">
                <a:solidFill>
                  <a:srgbClr val="000000"/>
                </a:solidFill>
                <a:latin typeface="Arial"/>
                <a:cs typeface="Arial"/>
              </a:rPr>
              <a:t>,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qui </a:t>
            </a:r>
            <a:r>
              <a:rPr lang="fr-CA" dirty="0">
                <a:solidFill>
                  <a:srgbClr val="000000"/>
                </a:solidFill>
                <a:latin typeface="Arial"/>
                <a:cs typeface="Arial"/>
              </a:rPr>
              <a:t>permet de répondre aux besoins après avoir tenu compte des nouveaux venus. Cela signifie que lorsque </a:t>
            </a:r>
            <a:r>
              <a:rPr lang="fr-CA" dirty="0" smtClean="0">
                <a:solidFill>
                  <a:srgbClr val="000000"/>
                </a:solidFill>
                <a:latin typeface="Arial"/>
                <a:cs typeface="Arial"/>
              </a:rPr>
              <a:t>l’activité </a:t>
            </a:r>
            <a:r>
              <a:rPr lang="fr-CA" dirty="0">
                <a:solidFill>
                  <a:srgbClr val="000000"/>
                </a:solidFill>
                <a:latin typeface="Arial"/>
                <a:cs typeface="Arial"/>
              </a:rPr>
              <a:t>de construction augmente et que le nombre de nouveaux venus </a:t>
            </a:r>
            <a:r>
              <a:rPr lang="fr-CA" dirty="0" smtClean="0">
                <a:solidFill>
                  <a:srgbClr val="000000"/>
                </a:solidFill>
                <a:latin typeface="Arial"/>
                <a:cs typeface="Arial"/>
              </a:rPr>
              <a:t>n’est </a:t>
            </a:r>
            <a:r>
              <a:rPr lang="fr-CA" dirty="0">
                <a:solidFill>
                  <a:srgbClr val="000000"/>
                </a:solidFill>
                <a:latin typeface="Arial"/>
                <a:cs typeface="Arial"/>
              </a:rPr>
              <a:t>pas suffisant pour satisfaire à la demande,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la </a:t>
            </a:r>
            <a:r>
              <a:rPr lang="fr-CA" dirty="0">
                <a:solidFill>
                  <a:srgbClr val="000000"/>
                </a:solidFill>
                <a:latin typeface="Arial"/>
                <a:cs typeface="Arial"/>
              </a:rPr>
              <a:t>mobilité vers le marché permet de mesurer le recrutement nécessaire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en </a:t>
            </a:r>
            <a:r>
              <a:rPr lang="fr-CA" dirty="0">
                <a:solidFill>
                  <a:srgbClr val="000000"/>
                </a:solidFill>
                <a:latin typeface="Arial"/>
                <a:cs typeface="Arial"/>
              </a:rPr>
              <a:t>dehors du secteur ou de la province. À </a:t>
            </a:r>
            <a:r>
              <a:rPr lang="fr-CA" dirty="0" smtClean="0">
                <a:solidFill>
                  <a:srgbClr val="000000"/>
                </a:solidFill>
                <a:latin typeface="Arial"/>
                <a:cs typeface="Arial"/>
              </a:rPr>
              <a:t>l’inverse</a:t>
            </a:r>
            <a:r>
              <a:rPr lang="fr-CA" dirty="0">
                <a:solidFill>
                  <a:srgbClr val="000000"/>
                </a:solidFill>
                <a:latin typeface="Arial"/>
                <a:cs typeface="Arial"/>
              </a:rPr>
              <a:t>, lorsque les marchés faiblissent, la mobilité vers </a:t>
            </a:r>
            <a:r>
              <a:rPr lang="fr-CA" dirty="0" smtClean="0">
                <a:solidFill>
                  <a:srgbClr val="000000"/>
                </a:solidFill>
                <a:latin typeface="Arial"/>
                <a:cs typeface="Arial"/>
              </a:rPr>
              <a:t>l’extérieur </a:t>
            </a:r>
            <a:r>
              <a:rPr lang="fr-CA" dirty="0">
                <a:solidFill>
                  <a:srgbClr val="000000"/>
                </a:solidFill>
                <a:latin typeface="Arial"/>
                <a:cs typeface="Arial"/>
              </a:rPr>
              <a:t>permet de faire le suivi du mouvement potentiel de la </a:t>
            </a:r>
            <a:r>
              <a:rPr lang="fr-CA" dirty="0" smtClean="0">
                <a:solidFill>
                  <a:srgbClr val="000000"/>
                </a:solidFill>
                <a:latin typeface="Arial"/>
                <a:cs typeface="Arial"/>
              </a:rPr>
              <a:t>main-d’œuvre </a:t>
            </a:r>
            <a:r>
              <a:rPr lang="fr-CA" dirty="0">
                <a:solidFill>
                  <a:srgbClr val="000000"/>
                </a:solidFill>
                <a:latin typeface="Arial"/>
                <a:cs typeface="Arial"/>
              </a:rPr>
              <a:t>vers </a:t>
            </a:r>
            <a:r>
              <a:rPr lang="fr-CA" dirty="0" smtClean="0">
                <a:solidFill>
                  <a:srgbClr val="000000"/>
                </a:solidFill>
                <a:latin typeface="Arial"/>
                <a:cs typeface="Arial"/>
              </a:rPr>
              <a:t>d’autres </a:t>
            </a:r>
            <a:r>
              <a:rPr lang="fr-CA" dirty="0">
                <a:solidFill>
                  <a:srgbClr val="000000"/>
                </a:solidFill>
                <a:latin typeface="Arial"/>
                <a:cs typeface="Arial"/>
              </a:rPr>
              <a:t>secteurs ou provinces.</a:t>
            </a:r>
          </a:p>
        </p:txBody>
      </p:sp>
      <p:sp>
        <p:nvSpPr>
          <p:cNvPr id="4" name="Slide Number Placeholder 3"/>
          <p:cNvSpPr>
            <a:spLocks noGrp="1"/>
          </p:cNvSpPr>
          <p:nvPr>
            <p:ph type="sldNum" sz="quarter" idx="10"/>
          </p:nvPr>
        </p:nvSpPr>
        <p:spPr/>
        <p:txBody>
          <a:bodyPr/>
          <a:lstStyle/>
          <a:p>
            <a:fld id="{71468578-780D-4247-9C8B-17030B9B23BF}" type="slidenum">
              <a:rPr lang="en-US" smtClean="0"/>
              <a:pPr/>
              <a:t>36</a:t>
            </a:fld>
            <a:endParaRPr lang="en-US" dirty="0"/>
          </a:p>
        </p:txBody>
      </p:sp>
    </p:spTree>
    <p:extLst>
      <p:ext uri="{BB962C8B-B14F-4D97-AF65-F5344CB8AC3E}">
        <p14:creationId xmlns:p14="http://schemas.microsoft.com/office/powerpoint/2010/main" val="1085394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Ce tableau, tiré </a:t>
            </a:r>
            <a:r>
              <a:rPr lang="fr-CA" dirty="0" smtClean="0">
                <a:solidFill>
                  <a:srgbClr val="000000"/>
                </a:solidFill>
                <a:latin typeface="Arial"/>
                <a:cs typeface="Arial"/>
              </a:rPr>
              <a:t>d’un </a:t>
            </a:r>
            <a:r>
              <a:rPr lang="fr-CA" dirty="0">
                <a:solidFill>
                  <a:srgbClr val="000000"/>
                </a:solidFill>
                <a:latin typeface="Arial"/>
                <a:cs typeface="Arial"/>
              </a:rPr>
              <a:t>récent rapport </a:t>
            </a:r>
            <a:r>
              <a:rPr lang="fr-FR" i="1" dirty="0">
                <a:solidFill>
                  <a:srgbClr val="000000"/>
                </a:solidFill>
                <a:latin typeface="Arial"/>
                <a:cs typeface="Arial"/>
              </a:rPr>
              <a:t>Regard prospectif – Construction </a:t>
            </a:r>
            <a:r>
              <a:rPr lang="fr-FR" i="1" dirty="0" smtClean="0">
                <a:solidFill>
                  <a:srgbClr val="000000"/>
                </a:solidFill>
                <a:latin typeface="Arial"/>
                <a:cs typeface="Arial"/>
              </a:rPr>
              <a:t/>
            </a:r>
            <a:br>
              <a:rPr lang="fr-FR" i="1" dirty="0" smtClean="0">
                <a:solidFill>
                  <a:srgbClr val="000000"/>
                </a:solidFill>
                <a:latin typeface="Arial"/>
                <a:cs typeface="Arial"/>
              </a:rPr>
            </a:br>
            <a:r>
              <a:rPr lang="fr-FR" i="1" dirty="0" smtClean="0">
                <a:solidFill>
                  <a:srgbClr val="000000"/>
                </a:solidFill>
                <a:latin typeface="Arial"/>
                <a:cs typeface="Arial"/>
              </a:rPr>
              <a:t>et maintenance, </a:t>
            </a:r>
            <a:r>
              <a:rPr lang="fr-CA" dirty="0" smtClean="0">
                <a:solidFill>
                  <a:srgbClr val="000000"/>
                </a:solidFill>
                <a:latin typeface="Arial"/>
                <a:cs typeface="Arial"/>
              </a:rPr>
              <a:t>illustre </a:t>
            </a:r>
            <a:r>
              <a:rPr lang="fr-CA" dirty="0">
                <a:solidFill>
                  <a:srgbClr val="000000"/>
                </a:solidFill>
                <a:latin typeface="Arial"/>
                <a:cs typeface="Arial"/>
              </a:rPr>
              <a:t>le regroupement de tous ces éléments pour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la </a:t>
            </a:r>
            <a:r>
              <a:rPr lang="fr-CA" dirty="0">
                <a:solidFill>
                  <a:srgbClr val="000000"/>
                </a:solidFill>
                <a:latin typeface="Arial"/>
                <a:cs typeface="Arial"/>
              </a:rPr>
              <a:t>Saskatchewan</a:t>
            </a:r>
            <a:r>
              <a:rPr lang="fr-CA" i="1" dirty="0">
                <a:solidFill>
                  <a:srgbClr val="000000"/>
                </a:solidFill>
                <a:latin typeface="Arial"/>
                <a:cs typeface="Arial"/>
              </a:rPr>
              <a:t>.</a:t>
            </a:r>
            <a:r>
              <a:rPr lang="fr-CA" dirty="0">
                <a:solidFill>
                  <a:srgbClr val="000000"/>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37</a:t>
            </a:fld>
            <a:endParaRPr lang="en-US" dirty="0"/>
          </a:p>
        </p:txBody>
      </p:sp>
    </p:spTree>
    <p:extLst>
      <p:ext uri="{BB962C8B-B14F-4D97-AF65-F5344CB8AC3E}">
        <p14:creationId xmlns:p14="http://schemas.microsoft.com/office/powerpoint/2010/main" val="3621084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Mesure annuelle des conditions du marché régional pour chaque métier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et </a:t>
            </a:r>
            <a:r>
              <a:rPr lang="fr-CA" dirty="0">
                <a:solidFill>
                  <a:srgbClr val="000000"/>
                </a:solidFill>
                <a:latin typeface="Arial"/>
                <a:cs typeface="Arial"/>
              </a:rPr>
              <a:t>profession, selon des cotes allant de 1 (offre excédentaire) à 5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a:t>
            </a:r>
            <a:r>
              <a:rPr lang="fr-CA" dirty="0">
                <a:solidFill>
                  <a:srgbClr val="000000"/>
                </a:solidFill>
                <a:latin typeface="Arial"/>
                <a:cs typeface="Arial"/>
              </a:rPr>
              <a:t>concurrence intense pour recruter des travailleurs ayant les compétences recherchées).  </a:t>
            </a:r>
            <a:r>
              <a:rPr lang="fr-CA" dirty="0" smtClean="0">
                <a:solidFill>
                  <a:srgbClr val="000000"/>
                </a:solidFill>
                <a:latin typeface="Arial"/>
                <a:cs typeface="Arial"/>
              </a:rPr>
              <a:t>Chacune </a:t>
            </a:r>
            <a:r>
              <a:rPr lang="fr-CA" dirty="0">
                <a:solidFill>
                  <a:srgbClr val="000000"/>
                </a:solidFill>
                <a:latin typeface="Arial"/>
                <a:cs typeface="Arial"/>
              </a:rPr>
              <a:t>de ces mesures reçoit une cote en fonction des conditions du marché.</a:t>
            </a:r>
          </a:p>
          <a:p>
            <a:pPr>
              <a:spcBef>
                <a:spcPts val="397"/>
              </a:spcBef>
              <a:spcAft>
                <a:spcPts val="0"/>
              </a:spcAft>
            </a:pPr>
            <a:r>
              <a:rPr lang="fr-CA" dirty="0">
                <a:solidFill>
                  <a:srgbClr val="000000"/>
                </a:solidFill>
                <a:latin typeface="Arial"/>
                <a:cs typeface="Arial"/>
              </a:rPr>
              <a:t> </a:t>
            </a:r>
          </a:p>
          <a:p>
            <a:pPr>
              <a:spcBef>
                <a:spcPts val="397"/>
              </a:spcBef>
              <a:spcAft>
                <a:spcPts val="0"/>
              </a:spcAft>
            </a:pPr>
            <a:r>
              <a:rPr lang="fr-CA" dirty="0">
                <a:solidFill>
                  <a:srgbClr val="000000"/>
                </a:solidFill>
                <a:latin typeface="Arial"/>
                <a:cs typeface="Arial"/>
              </a:rPr>
              <a:t>Lorsque les conditions du marché se resserrent, on observe rarement directement des pénuries de </a:t>
            </a:r>
            <a:r>
              <a:rPr lang="fr-CA" dirty="0" smtClean="0">
                <a:solidFill>
                  <a:srgbClr val="000000"/>
                </a:solidFill>
                <a:latin typeface="Arial"/>
                <a:cs typeface="Arial"/>
              </a:rPr>
              <a:t>main-d’œuvre</a:t>
            </a:r>
            <a:r>
              <a:rPr lang="fr-CA" dirty="0">
                <a:solidFill>
                  <a:srgbClr val="000000"/>
                </a:solidFill>
                <a:latin typeface="Arial"/>
                <a:cs typeface="Arial"/>
              </a:rPr>
              <a:t>. Toutefois, on constate couramment des symptômes </a:t>
            </a:r>
            <a:r>
              <a:rPr lang="fr-CA" dirty="0" smtClean="0">
                <a:solidFill>
                  <a:srgbClr val="000000"/>
                </a:solidFill>
                <a:latin typeface="Arial"/>
                <a:cs typeface="Arial"/>
              </a:rPr>
              <a:t>d’une </a:t>
            </a:r>
            <a:r>
              <a:rPr lang="fr-CA" dirty="0">
                <a:solidFill>
                  <a:srgbClr val="000000"/>
                </a:solidFill>
                <a:latin typeface="Arial"/>
                <a:cs typeface="Arial"/>
              </a:rPr>
              <a:t>pénurie, notamment des retards dans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le </a:t>
            </a:r>
            <a:r>
              <a:rPr lang="fr-CA" dirty="0">
                <a:solidFill>
                  <a:srgbClr val="000000"/>
                </a:solidFill>
                <a:latin typeface="Arial"/>
                <a:cs typeface="Arial"/>
              </a:rPr>
              <a:t>recrutement, des frais additionnels de déplacement et </a:t>
            </a:r>
            <a:r>
              <a:rPr lang="fr-CA" dirty="0" smtClean="0">
                <a:solidFill>
                  <a:srgbClr val="000000"/>
                </a:solidFill>
                <a:latin typeface="Arial"/>
                <a:cs typeface="Arial"/>
              </a:rPr>
              <a:t>d’hébergement</a:t>
            </a:r>
            <a:r>
              <a:rPr lang="fr-CA" dirty="0">
                <a:solidFill>
                  <a:srgbClr val="000000"/>
                </a:solidFill>
                <a:latin typeface="Arial"/>
                <a:cs typeface="Arial"/>
              </a:rPr>
              <a:t>, un recrutement accru dans </a:t>
            </a:r>
            <a:r>
              <a:rPr lang="fr-CA" dirty="0" smtClean="0">
                <a:solidFill>
                  <a:srgbClr val="000000"/>
                </a:solidFill>
                <a:latin typeface="Arial"/>
                <a:cs typeface="Arial"/>
              </a:rPr>
              <a:t>d’autres </a:t>
            </a:r>
            <a:r>
              <a:rPr lang="fr-CA" dirty="0">
                <a:solidFill>
                  <a:srgbClr val="000000"/>
                </a:solidFill>
                <a:latin typeface="Arial"/>
                <a:cs typeface="Arial"/>
              </a:rPr>
              <a:t>secteurs ou régions, des retards dans les projets, des augmentations dans le paiement </a:t>
            </a:r>
            <a:r>
              <a:rPr lang="fr-CA" dirty="0" smtClean="0">
                <a:solidFill>
                  <a:srgbClr val="000000"/>
                </a:solidFill>
                <a:latin typeface="Arial"/>
                <a:cs typeface="Arial"/>
              </a:rPr>
              <a:t>d’heures </a:t>
            </a:r>
            <a:r>
              <a:rPr lang="fr-CA" dirty="0">
                <a:solidFill>
                  <a:srgbClr val="000000"/>
                </a:solidFill>
                <a:latin typeface="Arial"/>
                <a:cs typeface="Arial"/>
              </a:rPr>
              <a:t>supplémentaires, la modification des conditions de travail et des horaires, ainsi que des préoccupations relatives à la sécurité et à la qualité.</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38</a:t>
            </a:fld>
            <a:endParaRPr lang="en-US" dirty="0"/>
          </a:p>
        </p:txBody>
      </p:sp>
    </p:spTree>
    <p:extLst>
      <p:ext uri="{BB962C8B-B14F-4D97-AF65-F5344CB8AC3E}">
        <p14:creationId xmlns:p14="http://schemas.microsoft.com/office/powerpoint/2010/main" val="1120879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Chaque cote réunit </a:t>
            </a:r>
            <a:r>
              <a:rPr lang="fr-CA" dirty="0" smtClean="0">
                <a:solidFill>
                  <a:srgbClr val="000000"/>
                </a:solidFill>
                <a:latin typeface="Arial"/>
                <a:cs typeface="Arial"/>
              </a:rPr>
              <a:t>l’ensemble </a:t>
            </a:r>
            <a:r>
              <a:rPr lang="fr-CA" dirty="0">
                <a:solidFill>
                  <a:srgbClr val="000000"/>
                </a:solidFill>
                <a:latin typeface="Arial"/>
                <a:cs typeface="Arial"/>
              </a:rPr>
              <a:t>des conditions du système de ConstruForce </a:t>
            </a:r>
            <a:r>
              <a:rPr lang="fr-CA" dirty="0" smtClean="0">
                <a:solidFill>
                  <a:srgbClr val="000000"/>
                </a:solidFill>
                <a:latin typeface="Arial"/>
                <a:cs typeface="Arial"/>
              </a:rPr>
              <a:t>Canada relativement </a:t>
            </a:r>
            <a:r>
              <a:rPr lang="fr-CA" dirty="0">
                <a:solidFill>
                  <a:srgbClr val="000000"/>
                </a:solidFill>
                <a:latin typeface="Arial"/>
                <a:cs typeface="Arial"/>
              </a:rPr>
              <a:t>aux métiers et professions de la province, et chacune </a:t>
            </a:r>
            <a:r>
              <a:rPr lang="fr-CA" dirty="0" smtClean="0">
                <a:solidFill>
                  <a:srgbClr val="000000"/>
                </a:solidFill>
                <a:latin typeface="Arial"/>
                <a:cs typeface="Arial"/>
              </a:rPr>
              <a:t>d’elles </a:t>
            </a:r>
            <a:r>
              <a:rPr lang="fr-CA" dirty="0">
                <a:solidFill>
                  <a:srgbClr val="000000"/>
                </a:solidFill>
                <a:latin typeface="Arial"/>
                <a:cs typeface="Arial"/>
              </a:rPr>
              <a:t>est fondée sur quatre éléments :</a:t>
            </a:r>
          </a:p>
          <a:p>
            <a:pPr marL="174136" indent="-174136">
              <a:spcBef>
                <a:spcPts val="397"/>
              </a:spcBef>
              <a:spcAft>
                <a:spcPts val="0"/>
              </a:spcAft>
              <a:buClr>
                <a:srgbClr val="000000"/>
              </a:buClr>
              <a:buFont typeface="Wingdings"/>
              <a:buChar char="§"/>
            </a:pPr>
            <a:r>
              <a:rPr lang="fr-CA" dirty="0">
                <a:solidFill>
                  <a:srgbClr val="000000"/>
                </a:solidFill>
                <a:latin typeface="Arial"/>
                <a:cs typeface="Arial"/>
              </a:rPr>
              <a:t>le taux </a:t>
            </a:r>
            <a:r>
              <a:rPr lang="fr-CA" dirty="0" smtClean="0">
                <a:solidFill>
                  <a:srgbClr val="000000"/>
                </a:solidFill>
                <a:latin typeface="Arial"/>
                <a:cs typeface="Arial"/>
              </a:rPr>
              <a:t>d’offre </a:t>
            </a:r>
            <a:r>
              <a:rPr lang="fr-CA" dirty="0">
                <a:solidFill>
                  <a:srgbClr val="000000"/>
                </a:solidFill>
                <a:latin typeface="Arial"/>
                <a:cs typeface="Arial"/>
              </a:rPr>
              <a:t>excédentaire (chômage) à la pointe saisonnière </a:t>
            </a:r>
            <a:r>
              <a:rPr lang="fr-CA" dirty="0" smtClean="0">
                <a:solidFill>
                  <a:srgbClr val="000000"/>
                </a:solidFill>
                <a:latin typeface="Arial"/>
                <a:cs typeface="Arial"/>
              </a:rPr>
              <a:t>d’activité</a:t>
            </a:r>
            <a:r>
              <a:rPr lang="fr-CA" dirty="0">
                <a:solidFill>
                  <a:srgbClr val="000000"/>
                </a:solidFill>
                <a:latin typeface="Arial"/>
                <a:cs typeface="Arial"/>
              </a:rPr>
              <a:t>;</a:t>
            </a:r>
          </a:p>
          <a:p>
            <a:pPr marL="174136" indent="-174136">
              <a:spcBef>
                <a:spcPts val="397"/>
              </a:spcBef>
              <a:spcAft>
                <a:spcPts val="0"/>
              </a:spcAft>
              <a:buClr>
                <a:srgbClr val="000000"/>
              </a:buClr>
              <a:buFont typeface="Wingdings"/>
              <a:buChar char="§"/>
            </a:pPr>
            <a:r>
              <a:rPr lang="fr-CA" dirty="0">
                <a:solidFill>
                  <a:srgbClr val="000000"/>
                </a:solidFill>
                <a:latin typeface="Arial"/>
                <a:cs typeface="Arial"/>
              </a:rPr>
              <a:t>le changement annuel dans </a:t>
            </a:r>
            <a:r>
              <a:rPr lang="fr-CA" dirty="0" smtClean="0">
                <a:solidFill>
                  <a:srgbClr val="000000"/>
                </a:solidFill>
                <a:latin typeface="Arial"/>
                <a:cs typeface="Arial"/>
              </a:rPr>
              <a:t>l’emploi</a:t>
            </a:r>
            <a:r>
              <a:rPr lang="fr-CA" dirty="0">
                <a:solidFill>
                  <a:srgbClr val="000000"/>
                </a:solidFill>
                <a:latin typeface="Arial"/>
                <a:cs typeface="Arial"/>
              </a:rPr>
              <a:t>;</a:t>
            </a:r>
          </a:p>
          <a:p>
            <a:pPr marL="174136" indent="-174136">
              <a:spcBef>
                <a:spcPts val="397"/>
              </a:spcBef>
              <a:spcAft>
                <a:spcPts val="0"/>
              </a:spcAft>
              <a:buClr>
                <a:srgbClr val="000000"/>
              </a:buClr>
              <a:buFont typeface="Wingdings"/>
              <a:buChar char="§"/>
            </a:pPr>
            <a:r>
              <a:rPr lang="fr-CA" dirty="0">
                <a:solidFill>
                  <a:srgbClr val="000000"/>
                </a:solidFill>
                <a:latin typeface="Arial"/>
                <a:cs typeface="Arial"/>
              </a:rPr>
              <a:t>la mobilité vers le marché en pourcentage des effectifs;</a:t>
            </a:r>
          </a:p>
          <a:p>
            <a:pPr marL="174136" indent="-174136">
              <a:spcBef>
                <a:spcPts val="397"/>
              </a:spcBef>
              <a:spcAft>
                <a:spcPts val="0"/>
              </a:spcAft>
              <a:buClr>
                <a:srgbClr val="000000"/>
              </a:buClr>
              <a:buFont typeface="Wingdings"/>
              <a:buChar char="§"/>
            </a:pPr>
            <a:r>
              <a:rPr lang="fr-CA" dirty="0">
                <a:solidFill>
                  <a:srgbClr val="000000"/>
                </a:solidFill>
                <a:latin typeface="Arial"/>
                <a:cs typeface="Arial"/>
              </a:rPr>
              <a:t>la consultation auprès du secteur.</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39</a:t>
            </a:fld>
            <a:endParaRPr lang="en-US" dirty="0"/>
          </a:p>
        </p:txBody>
      </p:sp>
    </p:spTree>
    <p:extLst>
      <p:ext uri="{BB962C8B-B14F-4D97-AF65-F5344CB8AC3E}">
        <p14:creationId xmlns:p14="http://schemas.microsoft.com/office/powerpoint/2010/main" val="3220285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La méthode de regroupement des facteurs visant à déterminer les cotes varie en fonction des circonstances.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40</a:t>
            </a:fld>
            <a:endParaRPr lang="en-US" dirty="0"/>
          </a:p>
        </p:txBody>
      </p:sp>
    </p:spTree>
    <p:extLst>
      <p:ext uri="{BB962C8B-B14F-4D97-AF65-F5344CB8AC3E}">
        <p14:creationId xmlns:p14="http://schemas.microsoft.com/office/powerpoint/2010/main" val="279164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477" y="4343399"/>
            <a:ext cx="5768411" cy="4279307"/>
          </a:xfrm>
        </p:spPr>
        <p:txBody>
          <a:bodyPr/>
          <a:lstStyle/>
          <a:p>
            <a:pPr>
              <a:spcBef>
                <a:spcPts val="397"/>
              </a:spcBef>
              <a:spcAft>
                <a:spcPts val="0"/>
              </a:spcAft>
            </a:pPr>
            <a:r>
              <a:rPr lang="fr-FR" sz="1000" i="1" dirty="0">
                <a:solidFill>
                  <a:srgbClr val="000000"/>
                </a:solidFill>
                <a:latin typeface="Arial"/>
                <a:cs typeface="Arial"/>
              </a:rPr>
              <a:t>Regard prospectif – Construction et </a:t>
            </a:r>
            <a:r>
              <a:rPr lang="fr-FR" sz="1000" i="1" dirty="0" smtClean="0">
                <a:solidFill>
                  <a:srgbClr val="000000"/>
                </a:solidFill>
                <a:latin typeface="Arial"/>
                <a:cs typeface="Arial"/>
              </a:rPr>
              <a:t>maintenance </a:t>
            </a:r>
            <a:r>
              <a:rPr lang="fr-CA" sz="1000" dirty="0" smtClean="0">
                <a:solidFill>
                  <a:srgbClr val="000000"/>
                </a:solidFill>
                <a:latin typeface="Arial"/>
                <a:cs typeface="Arial"/>
              </a:rPr>
              <a:t>est </a:t>
            </a:r>
            <a:r>
              <a:rPr lang="fr-CA" sz="1000" dirty="0">
                <a:solidFill>
                  <a:srgbClr val="000000"/>
                </a:solidFill>
                <a:latin typeface="Arial"/>
                <a:cs typeface="Arial"/>
              </a:rPr>
              <a:t>un outil de planification sectoriel. Les constatations présentées constituent une évaluation des conditions du marché du travail liées </a:t>
            </a:r>
            <a:r>
              <a:rPr lang="fr-CA" sz="1000" dirty="0" smtClean="0">
                <a:solidFill>
                  <a:srgbClr val="000000"/>
                </a:solidFill>
                <a:latin typeface="Arial"/>
                <a:cs typeface="Arial"/>
              </a:rPr>
              <a:t/>
            </a:r>
            <a:br>
              <a:rPr lang="fr-CA" sz="1000" dirty="0" smtClean="0">
                <a:solidFill>
                  <a:srgbClr val="000000"/>
                </a:solidFill>
                <a:latin typeface="Arial"/>
                <a:cs typeface="Arial"/>
              </a:rPr>
            </a:br>
            <a:r>
              <a:rPr lang="fr-CA" sz="1000" dirty="0" smtClean="0">
                <a:solidFill>
                  <a:srgbClr val="000000"/>
                </a:solidFill>
                <a:latin typeface="Arial"/>
                <a:cs typeface="Arial"/>
              </a:rPr>
              <a:t>aux </a:t>
            </a:r>
            <a:r>
              <a:rPr lang="fr-CA" sz="1000" dirty="0">
                <a:solidFill>
                  <a:srgbClr val="000000"/>
                </a:solidFill>
                <a:latin typeface="Arial"/>
                <a:cs typeface="Arial"/>
              </a:rPr>
              <a:t>niveaux </a:t>
            </a:r>
            <a:r>
              <a:rPr lang="fr-CA" sz="1000" dirty="0" smtClean="0">
                <a:solidFill>
                  <a:srgbClr val="000000"/>
                </a:solidFill>
                <a:latin typeface="Arial"/>
                <a:cs typeface="Arial"/>
              </a:rPr>
              <a:t>d’activité </a:t>
            </a:r>
            <a:r>
              <a:rPr lang="fr-CA" sz="1000" dirty="0">
                <a:solidFill>
                  <a:srgbClr val="000000"/>
                </a:solidFill>
                <a:latin typeface="Arial"/>
                <a:cs typeface="Arial"/>
              </a:rPr>
              <a:t>prévus dans la construction. Les résultats reposent sur un scénario pour </a:t>
            </a:r>
            <a:r>
              <a:rPr lang="fr-CA" sz="1000" dirty="0" smtClean="0">
                <a:solidFill>
                  <a:srgbClr val="000000"/>
                </a:solidFill>
                <a:latin typeface="Arial"/>
                <a:cs typeface="Arial"/>
              </a:rPr>
              <a:t/>
            </a:r>
            <a:br>
              <a:rPr lang="fr-CA" sz="1000" dirty="0" smtClean="0">
                <a:solidFill>
                  <a:srgbClr val="000000"/>
                </a:solidFill>
                <a:latin typeface="Arial"/>
                <a:cs typeface="Arial"/>
              </a:rPr>
            </a:br>
            <a:r>
              <a:rPr lang="fr-CA" sz="1000" dirty="0" smtClean="0">
                <a:solidFill>
                  <a:srgbClr val="000000"/>
                </a:solidFill>
                <a:latin typeface="Arial"/>
                <a:cs typeface="Arial"/>
              </a:rPr>
              <a:t>les </a:t>
            </a:r>
            <a:r>
              <a:rPr lang="fr-CA" sz="1000" dirty="0">
                <a:solidFill>
                  <a:srgbClr val="000000"/>
                </a:solidFill>
                <a:latin typeface="Arial"/>
                <a:cs typeface="Arial"/>
              </a:rPr>
              <a:t>grands projets et sur </a:t>
            </a:r>
            <a:r>
              <a:rPr lang="fr-CA" sz="1000" dirty="0" smtClean="0">
                <a:solidFill>
                  <a:srgbClr val="000000"/>
                </a:solidFill>
                <a:latin typeface="Arial"/>
                <a:cs typeface="Arial"/>
              </a:rPr>
              <a:t>d’autres </a:t>
            </a:r>
            <a:r>
              <a:rPr lang="fr-CA" sz="1000" dirty="0">
                <a:solidFill>
                  <a:srgbClr val="000000"/>
                </a:solidFill>
                <a:latin typeface="Arial"/>
                <a:cs typeface="Arial"/>
              </a:rPr>
              <a:t>conditions économiques. Les rédacteurs et les intervenants </a:t>
            </a:r>
            <a:r>
              <a:rPr lang="fr-CA" sz="1000" dirty="0" smtClean="0">
                <a:solidFill>
                  <a:srgbClr val="000000"/>
                </a:solidFill>
                <a:latin typeface="Arial"/>
                <a:cs typeface="Arial"/>
              </a:rPr>
              <a:t/>
            </a:r>
            <a:br>
              <a:rPr lang="fr-CA" sz="1000" dirty="0" smtClean="0">
                <a:solidFill>
                  <a:srgbClr val="000000"/>
                </a:solidFill>
                <a:latin typeface="Arial"/>
                <a:cs typeface="Arial"/>
              </a:rPr>
            </a:br>
            <a:r>
              <a:rPr lang="fr-CA" sz="1000" dirty="0" smtClean="0">
                <a:solidFill>
                  <a:srgbClr val="000000"/>
                </a:solidFill>
                <a:latin typeface="Arial"/>
                <a:cs typeface="Arial"/>
              </a:rPr>
              <a:t>du </a:t>
            </a:r>
            <a:r>
              <a:rPr lang="fr-CA" sz="1000" dirty="0">
                <a:solidFill>
                  <a:srgbClr val="000000"/>
                </a:solidFill>
                <a:latin typeface="Arial"/>
                <a:cs typeface="Arial"/>
              </a:rPr>
              <a:t>secteur comprennent que les plans de projets peuvent être modifiés et que les conditions du marché du travail évoluent en fonction des événements. De même, les initiatives sectorielles et gouvernementales pourraient être adaptées aux conditions futures prévues. </a:t>
            </a:r>
            <a:r>
              <a:rPr lang="fr-CA" sz="1000" dirty="0" smtClean="0">
                <a:solidFill>
                  <a:srgbClr val="000000"/>
                </a:solidFill>
                <a:latin typeface="Arial"/>
                <a:cs typeface="Arial"/>
              </a:rPr>
              <a:t>L’incidence </a:t>
            </a:r>
            <a:r>
              <a:rPr lang="fr-CA" sz="1000" dirty="0">
                <a:solidFill>
                  <a:srgbClr val="000000"/>
                </a:solidFill>
                <a:latin typeface="Arial"/>
                <a:cs typeface="Arial"/>
              </a:rPr>
              <a:t>des risques associés à ces modifications est prise en compte dans le rapport.</a:t>
            </a:r>
          </a:p>
          <a:p>
            <a:pPr>
              <a:spcBef>
                <a:spcPts val="397"/>
              </a:spcBef>
              <a:spcAft>
                <a:spcPts val="0"/>
              </a:spcAft>
            </a:pPr>
            <a:endParaRPr lang="fr-CA" sz="500" dirty="0">
              <a:latin typeface="Arial"/>
              <a:cs typeface="Arial"/>
            </a:endParaRPr>
          </a:p>
          <a:p>
            <a:pPr>
              <a:spcBef>
                <a:spcPts val="397"/>
              </a:spcBef>
              <a:spcAft>
                <a:spcPts val="0"/>
              </a:spcAft>
            </a:pPr>
            <a:r>
              <a:rPr lang="fr-CA" sz="1000" dirty="0">
                <a:solidFill>
                  <a:srgbClr val="000000"/>
                </a:solidFill>
                <a:latin typeface="Arial"/>
                <a:cs typeface="Arial"/>
              </a:rPr>
              <a:t>Afin </a:t>
            </a:r>
            <a:r>
              <a:rPr lang="fr-CA" sz="1000" dirty="0" smtClean="0">
                <a:solidFill>
                  <a:srgbClr val="000000"/>
                </a:solidFill>
                <a:latin typeface="Arial"/>
                <a:cs typeface="Arial"/>
              </a:rPr>
              <a:t>d’évaluer </a:t>
            </a:r>
            <a:r>
              <a:rPr lang="fr-CA" sz="1000" dirty="0">
                <a:solidFill>
                  <a:srgbClr val="000000"/>
                </a:solidFill>
                <a:latin typeface="Arial"/>
                <a:cs typeface="Arial"/>
              </a:rPr>
              <a:t>les conditions futures du marché de </a:t>
            </a:r>
            <a:r>
              <a:rPr lang="fr-CA" sz="1000" dirty="0" smtClean="0">
                <a:solidFill>
                  <a:srgbClr val="000000"/>
                </a:solidFill>
                <a:latin typeface="Arial"/>
                <a:cs typeface="Arial"/>
              </a:rPr>
              <a:t>l’emploi</a:t>
            </a:r>
            <a:r>
              <a:rPr lang="fr-CA" sz="1000" dirty="0">
                <a:solidFill>
                  <a:srgbClr val="000000"/>
                </a:solidFill>
                <a:latin typeface="Arial"/>
                <a:cs typeface="Arial"/>
              </a:rPr>
              <a:t>, ConstruForce </a:t>
            </a:r>
            <a:r>
              <a:rPr lang="fr-CA" sz="1000" dirty="0" smtClean="0">
                <a:solidFill>
                  <a:srgbClr val="000000"/>
                </a:solidFill>
                <a:latin typeface="Arial"/>
                <a:cs typeface="Arial"/>
              </a:rPr>
              <a:t>Canada utilise </a:t>
            </a:r>
            <a:r>
              <a:rPr lang="fr-CA" sz="1000" dirty="0">
                <a:solidFill>
                  <a:srgbClr val="000000"/>
                </a:solidFill>
                <a:latin typeface="Arial"/>
                <a:cs typeface="Arial"/>
              </a:rPr>
              <a:t>un </a:t>
            </a:r>
            <a:r>
              <a:rPr lang="fr-CA" sz="1000" dirty="0" smtClean="0">
                <a:solidFill>
                  <a:srgbClr val="000000"/>
                </a:solidFill>
                <a:latin typeface="Arial"/>
                <a:cs typeface="Arial"/>
              </a:rPr>
              <a:t/>
            </a:r>
            <a:br>
              <a:rPr lang="fr-CA" sz="1000" dirty="0" smtClean="0">
                <a:solidFill>
                  <a:srgbClr val="000000"/>
                </a:solidFill>
                <a:latin typeface="Arial"/>
                <a:cs typeface="Arial"/>
              </a:rPr>
            </a:br>
            <a:r>
              <a:rPr lang="fr-CA" sz="1000" dirty="0" smtClean="0">
                <a:solidFill>
                  <a:srgbClr val="000000"/>
                </a:solidFill>
                <a:latin typeface="Arial"/>
                <a:cs typeface="Arial"/>
              </a:rPr>
              <a:t>modèle </a:t>
            </a:r>
            <a:r>
              <a:rPr lang="fr-CA" sz="1000" dirty="0">
                <a:solidFill>
                  <a:srgbClr val="000000"/>
                </a:solidFill>
                <a:latin typeface="Arial"/>
                <a:cs typeface="Arial"/>
              </a:rPr>
              <a:t>prévisionnel fondé sur des scénarios, qui constitue le modèle industriel le plus détaillé et perfectionné au Canada. Il </a:t>
            </a:r>
            <a:r>
              <a:rPr lang="fr-CA" sz="1000" dirty="0" smtClean="0">
                <a:solidFill>
                  <a:srgbClr val="000000"/>
                </a:solidFill>
                <a:latin typeface="Arial"/>
                <a:cs typeface="Arial"/>
              </a:rPr>
              <a:t>s’inspire </a:t>
            </a:r>
            <a:r>
              <a:rPr lang="fr-CA" sz="1000" dirty="0">
                <a:solidFill>
                  <a:srgbClr val="000000"/>
                </a:solidFill>
                <a:latin typeface="Arial"/>
                <a:cs typeface="Arial"/>
              </a:rPr>
              <a:t>de méthodes de prévision établies par la Construction Owners Association of Alberta et la Commission de la construction du Québec. Ces modèles ont été adaptés et élargis par ConstruForce </a:t>
            </a:r>
            <a:r>
              <a:rPr lang="fr-CA" sz="1000" dirty="0" smtClean="0">
                <a:solidFill>
                  <a:srgbClr val="000000"/>
                </a:solidFill>
                <a:latin typeface="Arial"/>
                <a:cs typeface="Arial"/>
              </a:rPr>
              <a:t>avec l’aide d’acteurs </a:t>
            </a:r>
            <a:r>
              <a:rPr lang="fr-CA" sz="1000" dirty="0">
                <a:solidFill>
                  <a:srgbClr val="000000"/>
                </a:solidFill>
                <a:latin typeface="Arial"/>
                <a:cs typeface="Arial"/>
              </a:rPr>
              <a:t>clés de tous les secteurs de </a:t>
            </a:r>
            <a:r>
              <a:rPr lang="fr-CA" sz="1000" dirty="0" smtClean="0">
                <a:solidFill>
                  <a:srgbClr val="000000"/>
                </a:solidFill>
                <a:latin typeface="Arial"/>
                <a:cs typeface="Arial"/>
              </a:rPr>
              <a:t>l’industrie</a:t>
            </a:r>
            <a:r>
              <a:rPr lang="fr-CA" sz="1000" dirty="0">
                <a:solidFill>
                  <a:srgbClr val="000000"/>
                </a:solidFill>
                <a:latin typeface="Arial"/>
                <a:cs typeface="Arial"/>
              </a:rPr>
              <a:t>. Ces organisations – membres des comités </a:t>
            </a:r>
            <a:r>
              <a:rPr lang="fr-CA" sz="1000" dirty="0" smtClean="0">
                <a:solidFill>
                  <a:srgbClr val="000000"/>
                </a:solidFill>
                <a:latin typeface="Arial"/>
                <a:cs typeface="Arial"/>
              </a:rPr>
              <a:t>d’Information </a:t>
            </a:r>
            <a:r>
              <a:rPr lang="fr-CA" sz="1000" dirty="0">
                <a:solidFill>
                  <a:srgbClr val="000000"/>
                </a:solidFill>
                <a:latin typeface="Arial"/>
                <a:cs typeface="Arial"/>
              </a:rPr>
              <a:t>sur le marché du travail provinciaux – </a:t>
            </a:r>
            <a:r>
              <a:rPr lang="fr-CA" sz="1000" dirty="0" smtClean="0">
                <a:solidFill>
                  <a:srgbClr val="000000"/>
                </a:solidFill>
                <a:latin typeface="Arial"/>
                <a:cs typeface="Arial"/>
              </a:rPr>
              <a:t/>
            </a:r>
            <a:br>
              <a:rPr lang="fr-CA" sz="1000" dirty="0" smtClean="0">
                <a:solidFill>
                  <a:srgbClr val="000000"/>
                </a:solidFill>
                <a:latin typeface="Arial"/>
                <a:cs typeface="Arial"/>
              </a:rPr>
            </a:br>
            <a:r>
              <a:rPr lang="fr-CA" sz="1000" dirty="0" smtClean="0">
                <a:solidFill>
                  <a:srgbClr val="000000"/>
                </a:solidFill>
                <a:latin typeface="Arial"/>
                <a:cs typeface="Arial"/>
              </a:rPr>
              <a:t>sont </a:t>
            </a:r>
            <a:r>
              <a:rPr lang="fr-CA" sz="1000" dirty="0">
                <a:solidFill>
                  <a:srgbClr val="000000"/>
                </a:solidFill>
                <a:latin typeface="Arial"/>
                <a:cs typeface="Arial"/>
              </a:rPr>
              <a:t>nommées à la fin de chacune des présentations PowerPoint des provinces.</a:t>
            </a:r>
          </a:p>
          <a:p>
            <a:pPr>
              <a:spcBef>
                <a:spcPts val="397"/>
              </a:spcBef>
              <a:spcAft>
                <a:spcPts val="0"/>
              </a:spcAft>
            </a:pPr>
            <a:endParaRPr lang="fr-CA" sz="500" dirty="0">
              <a:latin typeface="Arial"/>
              <a:cs typeface="Arial"/>
            </a:endParaRPr>
          </a:p>
          <a:p>
            <a:pPr>
              <a:spcBef>
                <a:spcPts val="397"/>
              </a:spcBef>
              <a:spcAft>
                <a:spcPts val="0"/>
              </a:spcAft>
            </a:pPr>
            <a:r>
              <a:rPr lang="fr-CA" sz="1000" dirty="0">
                <a:solidFill>
                  <a:srgbClr val="000000"/>
                </a:solidFill>
                <a:latin typeface="Arial"/>
                <a:cs typeface="Arial"/>
              </a:rPr>
              <a:t>ConstruForce Canada consulte les intervenants du secteur, notamment les groupes syndicaux, </a:t>
            </a:r>
            <a:r>
              <a:rPr lang="fr-CA" sz="1000" dirty="0" smtClean="0">
                <a:solidFill>
                  <a:srgbClr val="000000"/>
                </a:solidFill>
                <a:latin typeface="Arial"/>
                <a:cs typeface="Arial"/>
              </a:rPr>
              <a:t/>
            </a:r>
            <a:br>
              <a:rPr lang="fr-CA" sz="1000" dirty="0" smtClean="0">
                <a:solidFill>
                  <a:srgbClr val="000000"/>
                </a:solidFill>
                <a:latin typeface="Arial"/>
                <a:cs typeface="Arial"/>
              </a:rPr>
            </a:br>
            <a:r>
              <a:rPr lang="fr-CA" sz="1000" dirty="0" smtClean="0">
                <a:solidFill>
                  <a:srgbClr val="000000"/>
                </a:solidFill>
                <a:latin typeface="Arial"/>
                <a:cs typeface="Arial"/>
              </a:rPr>
              <a:t>les </a:t>
            </a:r>
            <a:r>
              <a:rPr lang="fr-CA" sz="1000" dirty="0">
                <a:solidFill>
                  <a:srgbClr val="000000"/>
                </a:solidFill>
                <a:latin typeface="Arial"/>
                <a:cs typeface="Arial"/>
              </a:rPr>
              <a:t>entrepreneurs et les propriétaires, pour valider les hypothèses utilisées dans le cadre des scénarios, et il tente </a:t>
            </a:r>
            <a:r>
              <a:rPr lang="fr-CA" sz="1000" dirty="0" smtClean="0">
                <a:solidFill>
                  <a:srgbClr val="000000"/>
                </a:solidFill>
                <a:latin typeface="Arial"/>
                <a:cs typeface="Arial"/>
              </a:rPr>
              <a:t>d’obtenir </a:t>
            </a:r>
            <a:r>
              <a:rPr lang="fr-CA" sz="1000" dirty="0">
                <a:solidFill>
                  <a:srgbClr val="000000"/>
                </a:solidFill>
                <a:latin typeface="Arial"/>
                <a:cs typeface="Arial"/>
              </a:rPr>
              <a:t>des données auprès des gouvernements sur des analyses connexes et des listes de projets de construction. Cette méthode offre un accès efficace à </a:t>
            </a:r>
            <a:r>
              <a:rPr lang="fr-CA" sz="1000" dirty="0" smtClean="0">
                <a:solidFill>
                  <a:srgbClr val="000000"/>
                </a:solidFill>
                <a:latin typeface="Arial"/>
                <a:cs typeface="Arial"/>
              </a:rPr>
              <a:t>l’information </a:t>
            </a:r>
            <a:r>
              <a:rPr lang="fr-CA" sz="1000" dirty="0">
                <a:solidFill>
                  <a:srgbClr val="000000"/>
                </a:solidFill>
                <a:latin typeface="Arial"/>
                <a:cs typeface="Arial"/>
              </a:rPr>
              <a:t>relative aux projets et permet </a:t>
            </a:r>
            <a:r>
              <a:rPr lang="fr-CA" sz="1000" dirty="0" smtClean="0">
                <a:solidFill>
                  <a:srgbClr val="000000"/>
                </a:solidFill>
                <a:latin typeface="Arial"/>
                <a:cs typeface="Arial"/>
              </a:rPr>
              <a:t>d’obtenir </a:t>
            </a:r>
            <a:r>
              <a:rPr lang="fr-CA" sz="1000" dirty="0">
                <a:solidFill>
                  <a:srgbClr val="000000"/>
                </a:solidFill>
                <a:latin typeface="Arial"/>
                <a:cs typeface="Arial"/>
              </a:rPr>
              <a:t>directement des évaluations détaillées sur </a:t>
            </a:r>
            <a:r>
              <a:rPr lang="fr-CA" sz="1000" dirty="0" smtClean="0">
                <a:solidFill>
                  <a:srgbClr val="000000"/>
                </a:solidFill>
                <a:latin typeface="Arial"/>
                <a:cs typeface="Arial"/>
              </a:rPr>
              <a:t>l’offre </a:t>
            </a:r>
            <a:r>
              <a:rPr lang="fr-CA" sz="1000" dirty="0">
                <a:solidFill>
                  <a:srgbClr val="000000"/>
                </a:solidFill>
                <a:latin typeface="Arial"/>
                <a:cs typeface="Arial"/>
              </a:rPr>
              <a:t>et la demande de </a:t>
            </a:r>
            <a:r>
              <a:rPr lang="fr-CA" sz="1000" dirty="0" smtClean="0">
                <a:solidFill>
                  <a:srgbClr val="000000"/>
                </a:solidFill>
                <a:latin typeface="Arial"/>
                <a:cs typeface="Arial"/>
              </a:rPr>
              <a:t>main-d’œuvre </a:t>
            </a:r>
            <a:r>
              <a:rPr lang="fr-CA" sz="1000" dirty="0">
                <a:solidFill>
                  <a:srgbClr val="000000"/>
                </a:solidFill>
                <a:latin typeface="Arial"/>
                <a:cs typeface="Arial"/>
              </a:rPr>
              <a:t>pour les métiers et professions du secteur de la construction. </a:t>
            </a:r>
          </a:p>
          <a:p>
            <a:pPr>
              <a:spcBef>
                <a:spcPts val="397"/>
              </a:spcBef>
              <a:spcAft>
                <a:spcPts val="0"/>
              </a:spcAft>
            </a:pPr>
            <a:endParaRPr lang="fr-CA" sz="500" dirty="0">
              <a:latin typeface="Arial"/>
              <a:cs typeface="Arial"/>
            </a:endParaRPr>
          </a:p>
          <a:p>
            <a:pPr>
              <a:spcBef>
                <a:spcPts val="397"/>
              </a:spcBef>
              <a:spcAft>
                <a:spcPts val="0"/>
              </a:spcAft>
            </a:pPr>
            <a:r>
              <a:rPr lang="fr-CA" sz="1000" dirty="0">
                <a:solidFill>
                  <a:srgbClr val="000000"/>
                </a:solidFill>
                <a:latin typeface="Arial"/>
                <a:cs typeface="Arial"/>
              </a:rPr>
              <a:t>Chaque année, le système </a:t>
            </a:r>
            <a:r>
              <a:rPr lang="fr-CA" sz="1000" dirty="0" smtClean="0">
                <a:solidFill>
                  <a:srgbClr val="000000"/>
                </a:solidFill>
                <a:latin typeface="Arial"/>
                <a:cs typeface="Arial"/>
              </a:rPr>
              <a:t>d’IMT </a:t>
            </a:r>
            <a:r>
              <a:rPr lang="fr-CA" sz="1000" dirty="0">
                <a:solidFill>
                  <a:srgbClr val="000000"/>
                </a:solidFill>
                <a:latin typeface="Arial"/>
                <a:cs typeface="Arial"/>
              </a:rPr>
              <a:t>de ConstruForce est passé en revue, et des améliorations y sont apportées à la suite de suggestions provenant du secteur et en fonction </a:t>
            </a:r>
            <a:r>
              <a:rPr lang="fr-CA" sz="1000" dirty="0" smtClean="0">
                <a:solidFill>
                  <a:srgbClr val="000000"/>
                </a:solidFill>
                <a:latin typeface="Arial"/>
                <a:cs typeface="Arial"/>
              </a:rPr>
              <a:t>d’autres </a:t>
            </a:r>
            <a:r>
              <a:rPr lang="fr-CA" sz="1000" dirty="0">
                <a:solidFill>
                  <a:srgbClr val="000000"/>
                </a:solidFill>
                <a:latin typeface="Arial"/>
                <a:cs typeface="Arial"/>
              </a:rPr>
              <a:t>occasions qui se présentent. </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5</a:t>
            </a:fld>
            <a:endParaRPr lang="en-US" dirty="0"/>
          </a:p>
        </p:txBody>
      </p:sp>
    </p:spTree>
    <p:extLst>
      <p:ext uri="{BB962C8B-B14F-4D97-AF65-F5344CB8AC3E}">
        <p14:creationId xmlns:p14="http://schemas.microsoft.com/office/powerpoint/2010/main" val="352650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41</a:t>
            </a:fld>
            <a:endParaRPr lang="en-US" dirty="0"/>
          </a:p>
        </p:txBody>
      </p:sp>
    </p:spTree>
    <p:extLst>
      <p:ext uri="{BB962C8B-B14F-4D97-AF65-F5344CB8AC3E}">
        <p14:creationId xmlns:p14="http://schemas.microsoft.com/office/powerpoint/2010/main" val="2010467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42</a:t>
            </a:fld>
            <a:endParaRPr lang="en-US" dirty="0"/>
          </a:p>
        </p:txBody>
      </p:sp>
    </p:spTree>
    <p:extLst>
      <p:ext uri="{BB962C8B-B14F-4D97-AF65-F5344CB8AC3E}">
        <p14:creationId xmlns:p14="http://schemas.microsoft.com/office/powerpoint/2010/main" val="2870497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sz="1100" dirty="0">
                <a:solidFill>
                  <a:srgbClr val="000000"/>
                </a:solidFill>
                <a:latin typeface="Arial"/>
                <a:cs typeface="Arial"/>
              </a:rPr>
              <a:t>Le système </a:t>
            </a:r>
            <a:r>
              <a:rPr lang="fr-CA" sz="1100" dirty="0" smtClean="0">
                <a:solidFill>
                  <a:srgbClr val="000000"/>
                </a:solidFill>
                <a:latin typeface="Arial"/>
                <a:cs typeface="Arial"/>
              </a:rPr>
              <a:t>d’IMT </a:t>
            </a:r>
            <a:r>
              <a:rPr lang="fr-CA" sz="1100" dirty="0">
                <a:solidFill>
                  <a:srgbClr val="000000"/>
                </a:solidFill>
                <a:latin typeface="Arial"/>
                <a:cs typeface="Arial"/>
              </a:rPr>
              <a:t>de ConstruForce </a:t>
            </a:r>
            <a:r>
              <a:rPr lang="fr-CA" sz="1100" dirty="0" smtClean="0">
                <a:solidFill>
                  <a:srgbClr val="000000"/>
                </a:solidFill>
                <a:latin typeface="Arial"/>
                <a:cs typeface="Arial"/>
              </a:rPr>
              <a:t>Canada effectue </a:t>
            </a:r>
            <a:r>
              <a:rPr lang="fr-CA" sz="1100" dirty="0">
                <a:solidFill>
                  <a:srgbClr val="000000"/>
                </a:solidFill>
                <a:latin typeface="Arial"/>
                <a:cs typeface="Arial"/>
              </a:rPr>
              <a:t>le suivi de plusieurs mesures </a:t>
            </a:r>
            <a:r>
              <a:rPr lang="fr-CA" sz="1100" dirty="0" smtClean="0">
                <a:solidFill>
                  <a:srgbClr val="000000"/>
                </a:solidFill>
                <a:latin typeface="Arial"/>
                <a:cs typeface="Arial"/>
              </a:rPr>
              <a:t>d’adaptation </a:t>
            </a:r>
            <a:r>
              <a:rPr lang="fr-CA" sz="1100" dirty="0">
                <a:solidFill>
                  <a:srgbClr val="000000"/>
                </a:solidFill>
                <a:latin typeface="Arial"/>
                <a:cs typeface="Arial"/>
              </a:rPr>
              <a:t>du marché du travail, dont la mobilité des travailleurs qui quittent les marchés faibles pour trouver de </a:t>
            </a:r>
            <a:r>
              <a:rPr lang="fr-CA" sz="1100" dirty="0" smtClean="0">
                <a:solidFill>
                  <a:srgbClr val="000000"/>
                </a:solidFill>
                <a:latin typeface="Arial"/>
                <a:cs typeface="Arial"/>
              </a:rPr>
              <a:t>l’emploi </a:t>
            </a:r>
            <a:r>
              <a:rPr lang="fr-CA" sz="1100" dirty="0">
                <a:solidFill>
                  <a:srgbClr val="000000"/>
                </a:solidFill>
                <a:latin typeface="Arial"/>
                <a:cs typeface="Arial"/>
              </a:rPr>
              <a:t>au sein des marchés forts. Par exemple,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le </a:t>
            </a:r>
            <a:r>
              <a:rPr lang="fr-CA" sz="1100" dirty="0">
                <a:solidFill>
                  <a:srgbClr val="000000"/>
                </a:solidFill>
                <a:latin typeface="Arial"/>
                <a:cs typeface="Arial"/>
              </a:rPr>
              <a:t>modèle fait le suivi du besoin de recruter de la </a:t>
            </a:r>
            <a:r>
              <a:rPr lang="fr-CA" sz="1100" dirty="0" smtClean="0">
                <a:solidFill>
                  <a:srgbClr val="000000"/>
                </a:solidFill>
                <a:latin typeface="Arial"/>
                <a:cs typeface="Arial"/>
              </a:rPr>
              <a:t>main-d’œuvre </a:t>
            </a:r>
            <a:r>
              <a:rPr lang="fr-CA" sz="1100" dirty="0">
                <a:solidFill>
                  <a:srgbClr val="000000"/>
                </a:solidFill>
                <a:latin typeface="Arial"/>
                <a:cs typeface="Arial"/>
              </a:rPr>
              <a:t>à </a:t>
            </a:r>
            <a:r>
              <a:rPr lang="fr-CA" sz="1100" dirty="0" smtClean="0">
                <a:solidFill>
                  <a:srgbClr val="000000"/>
                </a:solidFill>
                <a:latin typeface="Arial"/>
                <a:cs typeface="Arial"/>
              </a:rPr>
              <a:t>l’extérieur </a:t>
            </a:r>
            <a:r>
              <a:rPr lang="fr-CA" sz="1100" dirty="0">
                <a:solidFill>
                  <a:srgbClr val="000000"/>
                </a:solidFill>
                <a:latin typeface="Arial"/>
                <a:cs typeface="Arial"/>
              </a:rPr>
              <a:t>du secteur et de la possibilité de perdre des travailleurs qui iront chercher du travail ailleurs. Le système est aussi en mesure de définir le potentiel de mobilité entre les régions et les secteurs </a:t>
            </a:r>
            <a:r>
              <a:rPr lang="fr-CA" sz="1100" dirty="0" smtClean="0">
                <a:solidFill>
                  <a:srgbClr val="000000"/>
                </a:solidFill>
                <a:latin typeface="Arial"/>
                <a:cs typeface="Arial"/>
              </a:rPr>
              <a:t>d’activité </a:t>
            </a:r>
            <a:r>
              <a:rPr lang="fr-CA" sz="1100" dirty="0">
                <a:solidFill>
                  <a:srgbClr val="000000"/>
                </a:solidFill>
                <a:latin typeface="Arial"/>
                <a:cs typeface="Arial"/>
              </a:rPr>
              <a:t>en fonction </a:t>
            </a:r>
            <a:r>
              <a:rPr lang="fr-CA" sz="1100" dirty="0" smtClean="0">
                <a:solidFill>
                  <a:srgbClr val="000000"/>
                </a:solidFill>
                <a:latin typeface="Arial"/>
                <a:cs typeface="Arial"/>
              </a:rPr>
              <a:t>des </a:t>
            </a:r>
            <a:r>
              <a:rPr lang="fr-CA" sz="1100" dirty="0">
                <a:solidFill>
                  <a:srgbClr val="000000"/>
                </a:solidFill>
                <a:latin typeface="Arial"/>
                <a:cs typeface="Arial"/>
              </a:rPr>
              <a:t>évaluations des marchés présentées dans les rapports </a:t>
            </a:r>
            <a:r>
              <a:rPr lang="fr-FR" sz="1100" i="1" dirty="0">
                <a:solidFill>
                  <a:srgbClr val="000000"/>
                </a:solidFill>
                <a:latin typeface="Arial"/>
                <a:cs typeface="Arial"/>
              </a:rPr>
              <a:t>Regard prospectif – Construction et maintenance</a:t>
            </a:r>
            <a:r>
              <a:rPr lang="fr-CA" sz="1100" dirty="0" smtClean="0">
                <a:solidFill>
                  <a:srgbClr val="000000"/>
                </a:solidFill>
                <a:latin typeface="Arial"/>
                <a:cs typeface="Arial"/>
              </a:rPr>
              <a:t>. </a:t>
            </a:r>
            <a:r>
              <a:rPr lang="fr-CA" sz="1100" dirty="0">
                <a:solidFill>
                  <a:srgbClr val="000000"/>
                </a:solidFill>
                <a:latin typeface="Arial"/>
                <a:cs typeface="Arial"/>
              </a:rPr>
              <a:t>Les cotes </a:t>
            </a:r>
            <a:r>
              <a:rPr lang="fr-CA" sz="1100" dirty="0" smtClean="0">
                <a:solidFill>
                  <a:srgbClr val="000000"/>
                </a:solidFill>
                <a:latin typeface="Arial"/>
                <a:cs typeface="Arial"/>
              </a:rPr>
              <a:t>d’équilibre </a:t>
            </a:r>
            <a:r>
              <a:rPr lang="fr-CA" sz="1100" dirty="0">
                <a:solidFill>
                  <a:srgbClr val="000000"/>
                </a:solidFill>
                <a:latin typeface="Arial"/>
                <a:cs typeface="Arial"/>
              </a:rPr>
              <a:t>ne tiennent pas compte de ces mesures </a:t>
            </a:r>
            <a:r>
              <a:rPr lang="fr-CA" sz="1100" dirty="0" smtClean="0">
                <a:solidFill>
                  <a:srgbClr val="000000"/>
                </a:solidFill>
                <a:latin typeface="Arial"/>
                <a:cs typeface="Arial"/>
              </a:rPr>
              <a:t>d’adaptation </a:t>
            </a:r>
            <a:r>
              <a:rPr lang="fr-CA" sz="1100" dirty="0">
                <a:solidFill>
                  <a:srgbClr val="000000"/>
                </a:solidFill>
                <a:latin typeface="Arial"/>
                <a:cs typeface="Arial"/>
              </a:rPr>
              <a:t>éventuelles.</a:t>
            </a:r>
          </a:p>
          <a:p>
            <a:pPr>
              <a:spcBef>
                <a:spcPts val="397"/>
              </a:spcBef>
              <a:spcAft>
                <a:spcPts val="0"/>
              </a:spcAft>
            </a:pPr>
            <a:endParaRPr lang="fr-CA" sz="1100" dirty="0">
              <a:latin typeface="Arial"/>
              <a:cs typeface="Arial"/>
            </a:endParaRPr>
          </a:p>
          <a:p>
            <a:pPr>
              <a:spcBef>
                <a:spcPts val="397"/>
              </a:spcBef>
              <a:spcAft>
                <a:spcPts val="0"/>
              </a:spcAft>
            </a:pPr>
            <a:r>
              <a:rPr lang="fr-CA" sz="1100" dirty="0">
                <a:solidFill>
                  <a:srgbClr val="000000"/>
                </a:solidFill>
                <a:latin typeface="Arial"/>
                <a:cs typeface="Arial"/>
              </a:rPr>
              <a:t>On peut évaluer des situations précises. Premièrement, les marchés du travail pour les corps de métier sont évalués dans des secteurs </a:t>
            </a:r>
            <a:r>
              <a:rPr lang="fr-CA" sz="1100" dirty="0" smtClean="0">
                <a:solidFill>
                  <a:srgbClr val="000000"/>
                </a:solidFill>
                <a:latin typeface="Arial"/>
                <a:cs typeface="Arial"/>
              </a:rPr>
              <a:t>d’activité </a:t>
            </a:r>
            <a:r>
              <a:rPr lang="fr-CA" sz="1100" dirty="0">
                <a:solidFill>
                  <a:srgbClr val="000000"/>
                </a:solidFill>
                <a:latin typeface="Arial"/>
                <a:cs typeface="Arial"/>
              </a:rPr>
              <a:t>de la </a:t>
            </a:r>
            <a:r>
              <a:rPr lang="fr-CA" sz="1100" dirty="0" smtClean="0">
                <a:solidFill>
                  <a:srgbClr val="000000"/>
                </a:solidFill>
                <a:latin typeface="Arial"/>
                <a:cs typeface="Arial"/>
              </a:rPr>
              <a:t>province </a:t>
            </a:r>
            <a:r>
              <a:rPr lang="fr-CA" sz="1100" dirty="0">
                <a:solidFill>
                  <a:srgbClr val="000000"/>
                </a:solidFill>
                <a:latin typeface="Arial"/>
                <a:cs typeface="Arial"/>
              </a:rPr>
              <a:t>extérieurs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à </a:t>
            </a:r>
            <a:r>
              <a:rPr lang="fr-CA" sz="1100" dirty="0">
                <a:solidFill>
                  <a:srgbClr val="000000"/>
                </a:solidFill>
                <a:latin typeface="Arial"/>
                <a:cs typeface="Arial"/>
              </a:rPr>
              <a:t>la construction. Deuxièmement, les cotes </a:t>
            </a:r>
            <a:r>
              <a:rPr lang="fr-CA" sz="1100" dirty="0" smtClean="0">
                <a:solidFill>
                  <a:srgbClr val="000000"/>
                </a:solidFill>
                <a:latin typeface="Arial"/>
                <a:cs typeface="Arial"/>
              </a:rPr>
              <a:t>d’équilibre </a:t>
            </a:r>
            <a:r>
              <a:rPr lang="fr-CA" sz="1100" dirty="0">
                <a:solidFill>
                  <a:srgbClr val="000000"/>
                </a:solidFill>
                <a:latin typeface="Arial"/>
                <a:cs typeface="Arial"/>
              </a:rPr>
              <a:t>pour chaque métier sont calculées dans </a:t>
            </a:r>
            <a:r>
              <a:rPr lang="fr-CA" sz="1100" dirty="0" smtClean="0">
                <a:solidFill>
                  <a:srgbClr val="000000"/>
                </a:solidFill>
                <a:latin typeface="Arial"/>
                <a:cs typeface="Arial"/>
              </a:rPr>
              <a:t>d’autres </a:t>
            </a:r>
            <a:r>
              <a:rPr lang="fr-CA" sz="1100" dirty="0">
                <a:solidFill>
                  <a:srgbClr val="000000"/>
                </a:solidFill>
                <a:latin typeface="Arial"/>
                <a:cs typeface="Arial"/>
              </a:rPr>
              <a:t>provinces. Dans certains cas et certaines conditions du marché, le système </a:t>
            </a:r>
            <a:r>
              <a:rPr lang="fr-CA" sz="1100" dirty="0" smtClean="0">
                <a:solidFill>
                  <a:srgbClr val="000000"/>
                </a:solidFill>
                <a:latin typeface="Arial"/>
                <a:cs typeface="Arial"/>
              </a:rPr>
              <a:t>d’IMT de ConstruForce détermine </a:t>
            </a:r>
            <a:r>
              <a:rPr lang="fr-CA" sz="1100" dirty="0">
                <a:solidFill>
                  <a:srgbClr val="000000"/>
                </a:solidFill>
                <a:latin typeface="Arial"/>
                <a:cs typeface="Arial"/>
              </a:rPr>
              <a:t>le potentiel de mobilité. Les cas où il est probable que cette mobilité potentielle équilibrera vraiment les marchés (les travailleurs se déplaçant réellement) </a:t>
            </a:r>
            <a:r>
              <a:rPr lang="fr-CA" sz="1100" dirty="0" smtClean="0">
                <a:solidFill>
                  <a:srgbClr val="000000"/>
                </a:solidFill>
                <a:latin typeface="Arial"/>
                <a:cs typeface="Arial"/>
              </a:rPr>
              <a:t/>
            </a:r>
            <a:br>
              <a:rPr lang="fr-CA" sz="1100" dirty="0" smtClean="0">
                <a:solidFill>
                  <a:srgbClr val="000000"/>
                </a:solidFill>
                <a:latin typeface="Arial"/>
                <a:cs typeface="Arial"/>
              </a:rPr>
            </a:br>
            <a:r>
              <a:rPr lang="fr-CA" sz="1100" dirty="0" smtClean="0">
                <a:solidFill>
                  <a:srgbClr val="000000"/>
                </a:solidFill>
                <a:latin typeface="Arial"/>
                <a:cs typeface="Arial"/>
              </a:rPr>
              <a:t>sont </a:t>
            </a:r>
            <a:r>
              <a:rPr lang="fr-CA" sz="1100" dirty="0">
                <a:solidFill>
                  <a:srgbClr val="000000"/>
                </a:solidFill>
                <a:latin typeface="Arial"/>
                <a:cs typeface="Arial"/>
              </a:rPr>
              <a:t>décrits dans les rapports.</a:t>
            </a:r>
          </a:p>
          <a:p>
            <a:pPr>
              <a:spcBef>
                <a:spcPts val="397"/>
              </a:spcBef>
              <a:spcAft>
                <a:spcPts val="0"/>
              </a:spcAft>
            </a:pPr>
            <a:endParaRPr lang="fr-CA" sz="1100" dirty="0">
              <a:latin typeface="Arial"/>
              <a:cs typeface="Arial"/>
            </a:endParaRPr>
          </a:p>
          <a:p>
            <a:pPr>
              <a:spcBef>
                <a:spcPts val="397"/>
              </a:spcBef>
              <a:spcAft>
                <a:spcPts val="0"/>
              </a:spcAft>
            </a:pPr>
            <a:r>
              <a:rPr lang="fr-CA" sz="1100" dirty="0">
                <a:solidFill>
                  <a:srgbClr val="000000"/>
                </a:solidFill>
                <a:latin typeface="Arial"/>
                <a:cs typeface="Arial"/>
              </a:rPr>
              <a:t>Il existe bien des situations où la mobilité potentielle </a:t>
            </a:r>
            <a:r>
              <a:rPr lang="fr-CA" sz="1100" dirty="0" smtClean="0">
                <a:solidFill>
                  <a:srgbClr val="000000"/>
                </a:solidFill>
                <a:latin typeface="Arial"/>
                <a:cs typeface="Arial"/>
              </a:rPr>
              <a:t>n’entraîne </a:t>
            </a:r>
            <a:r>
              <a:rPr lang="fr-CA" sz="1100" dirty="0">
                <a:solidFill>
                  <a:srgbClr val="000000"/>
                </a:solidFill>
                <a:latin typeface="Arial"/>
                <a:cs typeface="Arial"/>
              </a:rPr>
              <a:t>pas de réels changements pour le marché. Par exemple, si le nombre de travailleurs disponibles est restreint, cela diminue les probabilités de mobilité. Dans </a:t>
            </a:r>
            <a:r>
              <a:rPr lang="fr-CA" sz="1100" dirty="0" smtClean="0">
                <a:solidFill>
                  <a:srgbClr val="000000"/>
                </a:solidFill>
                <a:latin typeface="Arial"/>
                <a:cs typeface="Arial"/>
              </a:rPr>
              <a:t>d’autres </a:t>
            </a:r>
            <a:r>
              <a:rPr lang="fr-CA" sz="1100" dirty="0">
                <a:solidFill>
                  <a:srgbClr val="000000"/>
                </a:solidFill>
                <a:latin typeface="Arial"/>
                <a:cs typeface="Arial"/>
              </a:rPr>
              <a:t>cas, les travailleurs peuvent ne pas avoir </a:t>
            </a:r>
            <a:r>
              <a:rPr lang="fr-CA" sz="1100" dirty="0" smtClean="0">
                <a:solidFill>
                  <a:srgbClr val="000000"/>
                </a:solidFill>
                <a:latin typeface="Arial"/>
                <a:cs typeface="Arial"/>
              </a:rPr>
              <a:t>l’expérience </a:t>
            </a:r>
            <a:r>
              <a:rPr lang="fr-CA" sz="1100" dirty="0">
                <a:solidFill>
                  <a:srgbClr val="000000"/>
                </a:solidFill>
                <a:latin typeface="Arial"/>
                <a:cs typeface="Arial"/>
              </a:rPr>
              <a:t>ou les compétences nécessaires.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43</a:t>
            </a:fld>
            <a:endParaRPr lang="en-US" dirty="0"/>
          </a:p>
        </p:txBody>
      </p:sp>
    </p:spTree>
    <p:extLst>
      <p:ext uri="{BB962C8B-B14F-4D97-AF65-F5344CB8AC3E}">
        <p14:creationId xmlns:p14="http://schemas.microsoft.com/office/powerpoint/2010/main" val="298285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smtClean="0">
                <a:solidFill>
                  <a:srgbClr val="000000"/>
                </a:solidFill>
                <a:latin typeface="Arial"/>
                <a:cs typeface="Arial"/>
              </a:rPr>
              <a:t>L’exemple </a:t>
            </a:r>
            <a:r>
              <a:rPr lang="fr-CA" dirty="0">
                <a:solidFill>
                  <a:srgbClr val="000000"/>
                </a:solidFill>
                <a:latin typeface="Arial"/>
                <a:cs typeface="Arial"/>
              </a:rPr>
              <a:t>le plus simple du </a:t>
            </a:r>
            <a:r>
              <a:rPr lang="fr-CA" u="sng" dirty="0">
                <a:solidFill>
                  <a:srgbClr val="000000"/>
                </a:solidFill>
                <a:latin typeface="Arial"/>
                <a:cs typeface="Arial"/>
              </a:rPr>
              <a:t>potentiel</a:t>
            </a:r>
            <a:r>
              <a:rPr lang="fr-CA" dirty="0">
                <a:solidFill>
                  <a:srgbClr val="000000"/>
                </a:solidFill>
                <a:latin typeface="Arial"/>
                <a:cs typeface="Arial"/>
              </a:rPr>
              <a:t> de mobilité se trouve entre les marchés voisins.</a:t>
            </a:r>
          </a:p>
        </p:txBody>
      </p:sp>
      <p:sp>
        <p:nvSpPr>
          <p:cNvPr id="4" name="Slide Number Placeholder 3"/>
          <p:cNvSpPr>
            <a:spLocks noGrp="1"/>
          </p:cNvSpPr>
          <p:nvPr>
            <p:ph type="sldNum" sz="quarter" idx="10"/>
          </p:nvPr>
        </p:nvSpPr>
        <p:spPr/>
        <p:txBody>
          <a:bodyPr/>
          <a:lstStyle/>
          <a:p>
            <a:fld id="{71468578-780D-4247-9C8B-17030B9B23BF}" type="slidenum">
              <a:rPr lang="en-US" smtClean="0"/>
              <a:pPr/>
              <a:t>44</a:t>
            </a:fld>
            <a:endParaRPr lang="en-US" dirty="0"/>
          </a:p>
        </p:txBody>
      </p:sp>
    </p:spTree>
    <p:extLst>
      <p:ext uri="{BB962C8B-B14F-4D97-AF65-F5344CB8AC3E}">
        <p14:creationId xmlns:p14="http://schemas.microsoft.com/office/powerpoint/2010/main" val="2551062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7"/>
              </a:spcBef>
              <a:spcAft>
                <a:spcPts val="0"/>
              </a:spcAft>
            </a:pPr>
            <a:r>
              <a:rPr lang="fr-CA" dirty="0">
                <a:solidFill>
                  <a:srgbClr val="000000"/>
                </a:solidFill>
                <a:latin typeface="Arial"/>
                <a:cs typeface="Arial"/>
              </a:rPr>
              <a:t>Le taux de chômage des marchés respectifs constitue le principal facteur du modèle, qui détermine le potentiel de mobilité. Ce tableau illustre </a:t>
            </a:r>
            <a:r>
              <a:rPr lang="fr-CA" dirty="0" smtClean="0">
                <a:solidFill>
                  <a:srgbClr val="000000"/>
                </a:solidFill>
                <a:latin typeface="Arial"/>
                <a:cs typeface="Arial"/>
              </a:rPr>
              <a:t>l’idée </a:t>
            </a:r>
            <a:r>
              <a:rPr lang="fr-CA" dirty="0">
                <a:solidFill>
                  <a:srgbClr val="000000"/>
                </a:solidFill>
                <a:latin typeface="Arial"/>
                <a:cs typeface="Arial"/>
              </a:rPr>
              <a:t>de base – lorsque les taux de chômage chutent en deçà de seuils précis, les travailleurs sont plus enclins à se déplacer.</a:t>
            </a:r>
            <a:endParaRPr lang="fr-CA" dirty="0">
              <a:solidFill>
                <a:srgbClr val="FF0000"/>
              </a:solidFill>
              <a:latin typeface="Arial"/>
              <a:cs typeface="Arial"/>
            </a:endParaRPr>
          </a:p>
          <a:p>
            <a:pPr>
              <a:spcBef>
                <a:spcPts val="397"/>
              </a:spcBef>
              <a:spcAft>
                <a:spcPts val="0"/>
              </a:spcAft>
            </a:pPr>
            <a:r>
              <a:rPr lang="fr-CA" dirty="0">
                <a:solidFill>
                  <a:srgbClr val="000000"/>
                </a:solidFill>
                <a:latin typeface="Arial"/>
                <a:cs typeface="Arial"/>
              </a:rPr>
              <a:t> </a:t>
            </a:r>
          </a:p>
          <a:p>
            <a:pPr>
              <a:spcBef>
                <a:spcPts val="397"/>
              </a:spcBef>
              <a:spcAft>
                <a:spcPts val="0"/>
              </a:spcAft>
            </a:pPr>
            <a:r>
              <a:rPr lang="fr-CA" dirty="0">
                <a:solidFill>
                  <a:srgbClr val="000000"/>
                </a:solidFill>
                <a:latin typeface="Arial"/>
                <a:cs typeface="Arial"/>
              </a:rPr>
              <a:t>Des seuils sont établis pour chaque marché afin de démontrer les barrières </a:t>
            </a:r>
            <a:r>
              <a:rPr lang="fr-CA" dirty="0" smtClean="0">
                <a:solidFill>
                  <a:srgbClr val="000000"/>
                </a:solidFill>
                <a:latin typeface="Arial"/>
                <a:cs typeface="Arial"/>
              </a:rPr>
              <a:t/>
            </a:r>
            <a:br>
              <a:rPr lang="fr-CA" dirty="0" smtClean="0">
                <a:solidFill>
                  <a:srgbClr val="000000"/>
                </a:solidFill>
                <a:latin typeface="Arial"/>
                <a:cs typeface="Arial"/>
              </a:rPr>
            </a:br>
            <a:r>
              <a:rPr lang="fr-CA" dirty="0" smtClean="0">
                <a:solidFill>
                  <a:srgbClr val="000000"/>
                </a:solidFill>
                <a:latin typeface="Arial"/>
                <a:cs typeface="Arial"/>
              </a:rPr>
              <a:t>qui </a:t>
            </a:r>
            <a:r>
              <a:rPr lang="fr-CA" dirty="0">
                <a:solidFill>
                  <a:srgbClr val="000000"/>
                </a:solidFill>
                <a:latin typeface="Arial"/>
                <a:cs typeface="Arial"/>
              </a:rPr>
              <a:t>isolent les marchés. Ces seuils tiennent notamment compte du taux de chômage par rapport aux taux maximal et normal.</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45</a:t>
            </a:fld>
            <a:endParaRPr lang="en-US" dirty="0"/>
          </a:p>
        </p:txBody>
      </p:sp>
    </p:spTree>
    <p:extLst>
      <p:ext uri="{BB962C8B-B14F-4D97-AF65-F5344CB8AC3E}">
        <p14:creationId xmlns:p14="http://schemas.microsoft.com/office/powerpoint/2010/main" val="732696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46</a:t>
            </a:fld>
            <a:endParaRPr lang="en-US" dirty="0"/>
          </a:p>
        </p:txBody>
      </p:sp>
    </p:spTree>
    <p:extLst>
      <p:ext uri="{BB962C8B-B14F-4D97-AF65-F5344CB8AC3E}">
        <p14:creationId xmlns:p14="http://schemas.microsoft.com/office/powerpoint/2010/main" val="1349341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47</a:t>
            </a:fld>
            <a:endParaRPr lang="en-US" dirty="0"/>
          </a:p>
        </p:txBody>
      </p:sp>
    </p:spTree>
    <p:extLst>
      <p:ext uri="{BB962C8B-B14F-4D97-AF65-F5344CB8AC3E}">
        <p14:creationId xmlns:p14="http://schemas.microsoft.com/office/powerpoint/2010/main" val="5743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6</a:t>
            </a:fld>
            <a:endParaRPr lang="en-US" dirty="0"/>
          </a:p>
        </p:txBody>
      </p:sp>
    </p:spTree>
    <p:extLst>
      <p:ext uri="{BB962C8B-B14F-4D97-AF65-F5344CB8AC3E}">
        <p14:creationId xmlns:p14="http://schemas.microsoft.com/office/powerpoint/2010/main" val="334622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Arial" pitchFamily="34" charset="0"/>
                <a:cs typeface="Arial" pitchFamily="34" charset="0"/>
              </a:rPr>
              <a:t>Le matériel décrivant le système </a:t>
            </a:r>
            <a:r>
              <a:rPr lang="fr-FR" dirty="0" smtClean="0">
                <a:latin typeface="Arial" pitchFamily="34" charset="0"/>
                <a:cs typeface="Arial" pitchFamily="34" charset="0"/>
              </a:rPr>
              <a:t>d’IMT </a:t>
            </a:r>
            <a:r>
              <a:rPr lang="fr-FR" dirty="0">
                <a:latin typeface="Arial" pitchFamily="34" charset="0"/>
                <a:cs typeface="Arial" pitchFamily="34" charset="0"/>
              </a:rPr>
              <a:t>de ConstruForce </a:t>
            </a:r>
            <a:r>
              <a:rPr lang="fr-FR" dirty="0" smtClean="0">
                <a:latin typeface="Arial" pitchFamily="34" charset="0"/>
                <a:cs typeface="Arial" pitchFamily="34" charset="0"/>
              </a:rPr>
              <a:t>Canada est </a:t>
            </a:r>
            <a:r>
              <a:rPr lang="fr-FR" dirty="0">
                <a:latin typeface="Arial" pitchFamily="34" charset="0"/>
                <a:cs typeface="Arial" pitchFamily="34" charset="0"/>
              </a:rPr>
              <a:t>présenté en cinq parties :</a:t>
            </a:r>
          </a:p>
          <a:p>
            <a:pPr marL="171450" indent="-171450">
              <a:buFont typeface="Arial" pitchFamily="34" charset="0"/>
              <a:buChar char="•"/>
            </a:pPr>
            <a:r>
              <a:rPr lang="fr-FR" dirty="0">
                <a:latin typeface="Arial" pitchFamily="34" charset="0"/>
                <a:cs typeface="Arial" pitchFamily="34" charset="0"/>
              </a:rPr>
              <a:t>Concepts de base</a:t>
            </a:r>
          </a:p>
          <a:p>
            <a:pPr marL="171450" indent="-171450">
              <a:buFont typeface="Arial" pitchFamily="34" charset="0"/>
              <a:buChar char="•"/>
            </a:pPr>
            <a:r>
              <a:rPr lang="fr-FR" dirty="0">
                <a:latin typeface="Arial" pitchFamily="34" charset="0"/>
                <a:cs typeface="Arial" pitchFamily="34" charset="0"/>
              </a:rPr>
              <a:t>Structure du modèle</a:t>
            </a:r>
          </a:p>
          <a:p>
            <a:pPr marL="171450" indent="-171450">
              <a:buFont typeface="Arial" pitchFamily="34" charset="0"/>
              <a:buChar char="•"/>
            </a:pPr>
            <a:r>
              <a:rPr lang="fr-FR" dirty="0">
                <a:latin typeface="Arial" pitchFamily="34" charset="0"/>
                <a:cs typeface="Arial" pitchFamily="34" charset="0"/>
              </a:rPr>
              <a:t>Mesures </a:t>
            </a:r>
            <a:r>
              <a:rPr lang="fr-FR" dirty="0" smtClean="0">
                <a:latin typeface="Arial" pitchFamily="34" charset="0"/>
                <a:cs typeface="Arial" pitchFamily="34" charset="0"/>
              </a:rPr>
              <a:t>d’adaptation </a:t>
            </a:r>
            <a:r>
              <a:rPr lang="fr-FR" dirty="0">
                <a:latin typeface="Arial" pitchFamily="34" charset="0"/>
                <a:cs typeface="Arial" pitchFamily="34" charset="0"/>
              </a:rPr>
              <a:t>du marché</a:t>
            </a:r>
          </a:p>
          <a:p>
            <a:pPr marL="171450" indent="-171450">
              <a:buFont typeface="Arial" pitchFamily="34" charset="0"/>
              <a:buChar char="•"/>
            </a:pPr>
            <a:r>
              <a:rPr lang="fr-FR" dirty="0">
                <a:latin typeface="Arial" pitchFamily="34" charset="0"/>
                <a:cs typeface="Arial" pitchFamily="34" charset="0"/>
              </a:rPr>
              <a:t>Cotes </a:t>
            </a:r>
            <a:r>
              <a:rPr lang="fr-FR" dirty="0" smtClean="0">
                <a:latin typeface="Arial" pitchFamily="34" charset="0"/>
                <a:cs typeface="Arial" pitchFamily="34" charset="0"/>
              </a:rPr>
              <a:t>d’équilibre </a:t>
            </a:r>
            <a:r>
              <a:rPr lang="fr-FR" dirty="0">
                <a:latin typeface="Arial" pitchFamily="34" charset="0"/>
                <a:cs typeface="Arial" pitchFamily="34" charset="0"/>
              </a:rPr>
              <a:t>et mobilité</a:t>
            </a:r>
          </a:p>
          <a:p>
            <a:pPr marL="171450" indent="-171450">
              <a:buFont typeface="Arial" pitchFamily="34" charset="0"/>
              <a:buChar char="•"/>
            </a:pPr>
            <a:r>
              <a:rPr lang="fr-FR" dirty="0">
                <a:latin typeface="Arial" pitchFamily="34" charset="0"/>
                <a:cs typeface="Arial" pitchFamily="34" charset="0"/>
              </a:rPr>
              <a:t>Foire aux questions</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7</a:t>
            </a:fld>
            <a:endParaRPr lang="en-US" dirty="0"/>
          </a:p>
        </p:txBody>
      </p:sp>
    </p:spTree>
    <p:extLst>
      <p:ext uri="{BB962C8B-B14F-4D97-AF65-F5344CB8AC3E}">
        <p14:creationId xmlns:p14="http://schemas.microsoft.com/office/powerpoint/2010/main" val="148870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latin typeface="Arial" pitchFamily="34" charset="0"/>
                <a:cs typeface="Arial" pitchFamily="34" charset="0"/>
              </a:rPr>
              <a:t>Les </a:t>
            </a:r>
            <a:r>
              <a:rPr lang="fr-FR" dirty="0">
                <a:latin typeface="Arial" pitchFamily="34" charset="0"/>
                <a:cs typeface="Arial" pitchFamily="34" charset="0"/>
              </a:rPr>
              <a:t>paramètres les plus utilisés pour faire le suivi des marchés du travail sont reliés par les formules de base.</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8</a:t>
            </a:fld>
            <a:endParaRPr lang="en-US" dirty="0"/>
          </a:p>
        </p:txBody>
      </p:sp>
    </p:spTree>
    <p:extLst>
      <p:ext uri="{BB962C8B-B14F-4D97-AF65-F5344CB8AC3E}">
        <p14:creationId xmlns:p14="http://schemas.microsoft.com/office/powerpoint/2010/main" val="137657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Arial" pitchFamily="34" charset="0"/>
                <a:cs typeface="Arial" pitchFamily="34" charset="0"/>
              </a:rPr>
              <a:t>Certains paramètres représentent un inventaire, </a:t>
            </a:r>
            <a:r>
              <a:rPr lang="fr-FR" dirty="0" smtClean="0">
                <a:latin typeface="Arial" pitchFamily="34" charset="0"/>
                <a:cs typeface="Arial" pitchFamily="34" charset="0"/>
              </a:rPr>
              <a:t>c’est-à-dire </a:t>
            </a:r>
            <a:r>
              <a:rPr lang="fr-FR" dirty="0">
                <a:latin typeface="Arial" pitchFamily="34" charset="0"/>
                <a:cs typeface="Arial" pitchFamily="34" charset="0"/>
              </a:rPr>
              <a:t>une quantité mesurée à un moment donné.</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1468578-780D-4247-9C8B-17030B9B23BF}" type="slidenum">
              <a:rPr lang="en-US" smtClean="0"/>
              <a:pPr/>
              <a:t>9</a:t>
            </a:fld>
            <a:endParaRPr lang="en-US" dirty="0"/>
          </a:p>
        </p:txBody>
      </p:sp>
    </p:spTree>
    <p:extLst>
      <p:ext uri="{BB962C8B-B14F-4D97-AF65-F5344CB8AC3E}">
        <p14:creationId xmlns:p14="http://schemas.microsoft.com/office/powerpoint/2010/main" val="16764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latin typeface="Arial" pitchFamily="34" charset="0"/>
                <a:cs typeface="Arial" pitchFamily="34" charset="0"/>
              </a:rPr>
              <a:t>D’autres </a:t>
            </a:r>
            <a:r>
              <a:rPr lang="fr-FR" dirty="0">
                <a:latin typeface="Arial" pitchFamily="34" charset="0"/>
                <a:cs typeface="Arial" pitchFamily="34" charset="0"/>
              </a:rPr>
              <a:t>paramètres clés font le suivi </a:t>
            </a:r>
            <a:r>
              <a:rPr lang="fr-FR" dirty="0" smtClean="0">
                <a:latin typeface="Arial" pitchFamily="34" charset="0"/>
                <a:cs typeface="Arial" pitchFamily="34" charset="0"/>
              </a:rPr>
              <a:t>d’un </a:t>
            </a:r>
            <a:r>
              <a:rPr lang="fr-FR" dirty="0">
                <a:latin typeface="Arial" pitchFamily="34" charset="0"/>
                <a:cs typeface="Arial" pitchFamily="34" charset="0"/>
              </a:rPr>
              <a:t>flux ou </a:t>
            </a:r>
            <a:r>
              <a:rPr lang="fr-FR" dirty="0" smtClean="0">
                <a:latin typeface="Arial" pitchFamily="34" charset="0"/>
                <a:cs typeface="Arial" pitchFamily="34" charset="0"/>
              </a:rPr>
              <a:t>d’une </a:t>
            </a:r>
            <a:r>
              <a:rPr lang="fr-FR" dirty="0">
                <a:latin typeface="Arial" pitchFamily="34" charset="0"/>
                <a:cs typeface="Arial" pitchFamily="34" charset="0"/>
              </a:rPr>
              <a:t>variation </a:t>
            </a:r>
            <a:r>
              <a:rPr lang="fr-FR" dirty="0" smtClean="0">
                <a:latin typeface="Arial" pitchFamily="34" charset="0"/>
                <a:cs typeface="Arial" pitchFamily="34" charset="0"/>
              </a:rPr>
              <a:t>d’inventaire </a:t>
            </a:r>
            <a:r>
              <a:rPr lang="fr-FR" dirty="0">
                <a:latin typeface="Arial" pitchFamily="34" charset="0"/>
                <a:cs typeface="Arial" pitchFamily="34" charset="0"/>
              </a:rPr>
              <a:t>au cours </a:t>
            </a:r>
            <a:r>
              <a:rPr lang="fr-FR" dirty="0" smtClean="0">
                <a:latin typeface="Arial" pitchFamily="34" charset="0"/>
                <a:cs typeface="Arial" pitchFamily="34" charset="0"/>
              </a:rPr>
              <a:t>d’une </a:t>
            </a:r>
            <a:r>
              <a:rPr lang="fr-FR" dirty="0">
                <a:latin typeface="Arial" pitchFamily="34" charset="0"/>
                <a:cs typeface="Arial" pitchFamily="34" charset="0"/>
              </a:rPr>
              <a:t>période donnée.</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pPr/>
              <a:t>10</a:t>
            </a:fld>
            <a:endParaRPr lang="en-US" dirty="0"/>
          </a:p>
        </p:txBody>
      </p:sp>
    </p:spTree>
    <p:extLst>
      <p:ext uri="{BB962C8B-B14F-4D97-AF65-F5344CB8AC3E}">
        <p14:creationId xmlns:p14="http://schemas.microsoft.com/office/powerpoint/2010/main" val="2857318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info@buildforce.ca"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0" y="2520000"/>
            <a:ext cx="5040000" cy="896400"/>
          </a:xfrm>
        </p:spPr>
        <p:txBody>
          <a:bodyPr anchor="b" anchorCtr="0"/>
          <a:lstStyle>
            <a:lvl1pPr>
              <a:lnSpc>
                <a:spcPts val="3200"/>
              </a:lnSpc>
              <a:defRPr cap="all">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0000" y="3492000"/>
            <a:ext cx="5040000" cy="107090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904" y="514767"/>
            <a:ext cx="3268785" cy="624247"/>
          </a:xfrm>
          <a:prstGeom prst="rect">
            <a:avLst/>
          </a:prstGeom>
        </p:spPr>
      </p:pic>
    </p:spTree>
    <p:extLst>
      <p:ext uri="{BB962C8B-B14F-4D97-AF65-F5344CB8AC3E}">
        <p14:creationId xmlns:p14="http://schemas.microsoft.com/office/powerpoint/2010/main" val="12114500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Lorem ipsum dolor sit amet</a:t>
            </a:r>
            <a:endParaRPr lang="en-US" dirty="0"/>
          </a:p>
        </p:txBody>
      </p:sp>
      <p:sp>
        <p:nvSpPr>
          <p:cNvPr id="4" name="Slide Number Placeholder 3"/>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182692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00" y="800100"/>
            <a:ext cx="3008313" cy="698500"/>
          </a:xfrm>
        </p:spPr>
        <p:txBody>
          <a:bodyPr anchor="t"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00100"/>
            <a:ext cx="5111750" cy="53260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000" y="14986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92559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00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92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6467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184005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0" y="2520000"/>
            <a:ext cx="5040000" cy="896400"/>
          </a:xfrm>
        </p:spPr>
        <p:txBody>
          <a:bodyPr anchor="b" anchorCtr="0"/>
          <a:lstStyle>
            <a:lvl1pPr>
              <a:lnSpc>
                <a:spcPts val="3200"/>
              </a:lnSpc>
              <a:defRPr cap="all">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0000" y="3492000"/>
            <a:ext cx="5040000" cy="107090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BuildForce_eng_white_72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6720" y="597334"/>
            <a:ext cx="2691160" cy="551200"/>
          </a:xfrm>
          <a:prstGeom prst="rect">
            <a:avLst/>
          </a:prstGeom>
        </p:spPr>
      </p:pic>
    </p:spTree>
    <p:extLst>
      <p:ext uri="{BB962C8B-B14F-4D97-AF65-F5344CB8AC3E}">
        <p14:creationId xmlns:p14="http://schemas.microsoft.com/office/powerpoint/2010/main" val="221424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Lorem ipsum dolor sit amet</a:t>
            </a:r>
            <a:endParaRPr lang="en-US" dirty="0"/>
          </a:p>
        </p:txBody>
      </p:sp>
      <p:sp>
        <p:nvSpPr>
          <p:cNvPr id="6" name="Slide Number Placeholder 5"/>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19597871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100" y="3187200"/>
            <a:ext cx="7405900" cy="1362075"/>
          </a:xfrm>
        </p:spPr>
        <p:txBody>
          <a:bodyPr anchor="t">
            <a:normAutofit/>
          </a:bodyPr>
          <a:lstStyle>
            <a:lvl1pPr algn="l">
              <a:lnSpc>
                <a:spcPts val="3200"/>
              </a:lnSpc>
              <a:defRPr sz="32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54100" y="2215200"/>
            <a:ext cx="7405900" cy="896400"/>
          </a:xfrm>
        </p:spPr>
        <p:txBody>
          <a:bodyPr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Lorem ipsum dolor sit amet</a:t>
            </a:r>
            <a:endParaRPr lang="en-US" dirty="0"/>
          </a:p>
        </p:txBody>
      </p:sp>
      <p:sp>
        <p:nvSpPr>
          <p:cNvPr id="6" name="Slide Number Placeholder 5"/>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35482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0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709310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000" y="1853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2000" y="2493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53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93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Lorem ipsum dolor sit amet</a:t>
            </a:r>
            <a:endParaRPr lang="en-US" dirty="0"/>
          </a:p>
        </p:txBody>
      </p:sp>
      <p:sp>
        <p:nvSpPr>
          <p:cNvPr id="9" name="Slide Number Placeholder 8"/>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428411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Lorem ipsum dolor sit amet</a:t>
            </a:r>
            <a:endParaRPr lang="en-US" dirty="0"/>
          </a:p>
        </p:txBody>
      </p:sp>
      <p:sp>
        <p:nvSpPr>
          <p:cNvPr id="5" name="Slide Number Placeholder 4"/>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9195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Lorem ipsum dolor sit amet</a:t>
            </a:r>
            <a:endParaRPr lang="en-US" dirty="0"/>
          </a:p>
        </p:txBody>
      </p:sp>
      <p:sp>
        <p:nvSpPr>
          <p:cNvPr id="4" name="Slide Number Placeholder 3"/>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162168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0802" y="2520000"/>
            <a:ext cx="4075113" cy="485847"/>
          </a:xfrm>
        </p:spPr>
        <p:txBody>
          <a:bodyPr anchor="b" anchorCtr="0">
            <a:noAutofit/>
          </a:bodyPr>
          <a:lstStyle>
            <a:lvl1pPr>
              <a:lnSpc>
                <a:spcPts val="3200"/>
              </a:lnSpc>
              <a:defRPr sz="2400" b="1" cap="none" baseline="0">
                <a:solidFill>
                  <a:schemeClr val="accent1"/>
                </a:solidFill>
              </a:defRPr>
            </a:lvl1pPr>
          </a:lstStyle>
          <a:p>
            <a:r>
              <a:rPr lang="en-US" dirty="0" smtClean="0"/>
              <a:t>BuildForce Canada</a:t>
            </a:r>
            <a:endParaRPr lang="en-US" dirty="0"/>
          </a:p>
        </p:txBody>
      </p:sp>
      <p:sp>
        <p:nvSpPr>
          <p:cNvPr id="3" name="Subtitle 2"/>
          <p:cNvSpPr>
            <a:spLocks noGrp="1"/>
          </p:cNvSpPr>
          <p:nvPr>
            <p:ph type="subTitle" idx="1" hasCustomPrompt="1"/>
          </p:nvPr>
        </p:nvSpPr>
        <p:spPr>
          <a:xfrm>
            <a:off x="4640802" y="3093396"/>
            <a:ext cx="4075113" cy="106031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b="0" kern="1200" dirty="0" smtClean="0">
                <a:solidFill>
                  <a:schemeClr val="tx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Tel: 613-569-5552</a:t>
            </a:r>
          </a:p>
          <a:p>
            <a:r>
              <a:rPr lang="en-US" dirty="0" smtClean="0">
                <a:hlinkClick r:id="rId3"/>
              </a:rPr>
              <a:t>info@buildforce.ca</a:t>
            </a:r>
            <a:endParaRPr lang="en-US" dirty="0" smtClean="0"/>
          </a:p>
          <a:p>
            <a:r>
              <a:rPr lang="en-US" dirty="0" smtClean="0"/>
              <a:t>www.buildforce.ca</a:t>
            </a:r>
          </a:p>
          <a:p>
            <a:endParaRPr lang="en-US" dirty="0"/>
          </a:p>
        </p:txBody>
      </p:sp>
      <p:sp>
        <p:nvSpPr>
          <p:cNvPr id="5" name="Content Placeholder 4"/>
          <p:cNvSpPr>
            <a:spLocks noGrp="1"/>
          </p:cNvSpPr>
          <p:nvPr>
            <p:ph sz="quarter" idx="10" hasCustomPrompt="1"/>
          </p:nvPr>
        </p:nvSpPr>
        <p:spPr>
          <a:xfrm>
            <a:off x="4640803" y="1546867"/>
            <a:ext cx="4075112" cy="895350"/>
          </a:xfrm>
        </p:spPr>
        <p:txBody>
          <a:bodyPr/>
          <a:lstStyle>
            <a:lvl1pPr marL="0" indent="0">
              <a:buNone/>
              <a:defRPr baseline="0"/>
            </a:lvl1pPr>
          </a:lstStyle>
          <a:p>
            <a:pPr lvl="0"/>
            <a:r>
              <a:rPr lang="en-US" dirty="0" smtClean="0"/>
              <a:t>For further information, contact:</a:t>
            </a:r>
            <a:endParaRPr lang="en-US" dirty="0"/>
          </a:p>
        </p:txBody>
      </p:sp>
      <p:sp>
        <p:nvSpPr>
          <p:cNvPr id="8" name="Content Placeholder 7"/>
          <p:cNvSpPr>
            <a:spLocks noGrp="1"/>
          </p:cNvSpPr>
          <p:nvPr>
            <p:ph sz="quarter" idx="11" hasCustomPrompt="1"/>
          </p:nvPr>
        </p:nvSpPr>
        <p:spPr>
          <a:xfrm>
            <a:off x="4640803" y="4294187"/>
            <a:ext cx="2184400" cy="263525"/>
          </a:xfrm>
        </p:spPr>
        <p:txBody>
          <a:bodyPr>
            <a:noAutofit/>
          </a:bodyPr>
          <a:lstStyle>
            <a:lvl1pPr marL="0" indent="0">
              <a:buNone/>
              <a:defRPr sz="1200" i="1" baseline="0"/>
            </a:lvl1pPr>
          </a:lstStyle>
          <a:p>
            <a:pPr lvl="0"/>
            <a:r>
              <a:rPr lang="en-US" sz="1200" dirty="0" smtClean="0"/>
              <a:t>Add in publishing date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9904" y="543949"/>
            <a:ext cx="3268785" cy="624247"/>
          </a:xfrm>
          <a:prstGeom prst="rect">
            <a:avLst/>
          </a:prstGeom>
        </p:spPr>
      </p:pic>
    </p:spTree>
    <p:extLst>
      <p:ext uri="{BB962C8B-B14F-4D97-AF65-F5344CB8AC3E}">
        <p14:creationId xmlns:p14="http://schemas.microsoft.com/office/powerpoint/2010/main" val="3361760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00" y="800100"/>
            <a:ext cx="3008313" cy="698500"/>
          </a:xfrm>
        </p:spPr>
        <p:txBody>
          <a:bodyPr anchor="t" anchorCtr="0"/>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00100"/>
            <a:ext cx="5111750" cy="53260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000" y="14986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142139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00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92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467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427186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59425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mtClean="0"/>
              <a:t>Click to edit Master text styles</a:t>
            </a:r>
          </a:p>
        </p:txBody>
      </p:sp>
    </p:spTree>
    <p:extLst>
      <p:ext uri="{BB962C8B-B14F-4D97-AF65-F5344CB8AC3E}">
        <p14:creationId xmlns:p14="http://schemas.microsoft.com/office/powerpoint/2010/main" val="3311353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a:normAutofit/>
          </a:bodyPr>
          <a:lstStyle>
            <a:lvl1pPr marL="457200" indent="-457200">
              <a:buFont typeface="+mj-lt"/>
              <a:buAutoNum type="arabicPeriod"/>
              <a:defRPr sz="14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mtClean="0"/>
              <a:t>Click to edit Master text styles</a:t>
            </a:r>
          </a:p>
        </p:txBody>
      </p:sp>
    </p:spTree>
    <p:extLst>
      <p:ext uri="{BB962C8B-B14F-4D97-AF65-F5344CB8AC3E}">
        <p14:creationId xmlns:p14="http://schemas.microsoft.com/office/powerpoint/2010/main" val="2261518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100" y="3187200"/>
            <a:ext cx="7405900" cy="1362075"/>
          </a:xfrm>
        </p:spPr>
        <p:txBody>
          <a:bodyPr anchor="t">
            <a:normAutofit/>
          </a:bodyPr>
          <a:lstStyle>
            <a:lvl1pPr algn="l">
              <a:lnSpc>
                <a:spcPts val="3200"/>
              </a:lnSpc>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54100" y="2215200"/>
            <a:ext cx="7405900" cy="896400"/>
          </a:xfrm>
        </p:spPr>
        <p:txBody>
          <a:bodyPr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Lorem ipsum dolor sit amet</a:t>
            </a:r>
            <a:endParaRPr lang="en-US" dirty="0"/>
          </a:p>
        </p:txBody>
      </p:sp>
      <p:sp>
        <p:nvSpPr>
          <p:cNvPr id="6" name="Slide Number Placeholder 5"/>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27559306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0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7949318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000" y="1853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00" y="2493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53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3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Lorem ipsum dolor sit amet</a:t>
            </a:r>
            <a:endParaRPr lang="en-US" dirty="0"/>
          </a:p>
        </p:txBody>
      </p:sp>
      <p:sp>
        <p:nvSpPr>
          <p:cNvPr id="9" name="Slide Number Placeholder 8"/>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595012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Lorem ipsum dolor sit amet</a:t>
            </a:r>
            <a:endParaRPr lang="en-US" dirty="0"/>
          </a:p>
        </p:txBody>
      </p:sp>
      <p:sp>
        <p:nvSpPr>
          <p:cNvPr id="5" name="Slide Number Placeholder 4"/>
          <p:cNvSpPr>
            <a:spLocks noGrp="1"/>
          </p:cNvSpPr>
          <p:nvPr>
            <p:ph type="sldNum" sz="quarter" idx="12"/>
          </p:nvPr>
        </p:nvSpPr>
        <p:spPr/>
        <p:txBody>
          <a:body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2184407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572400"/>
            <a:ext cx="8229600" cy="1144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000" y="1713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42000" y="6534000"/>
            <a:ext cx="6516000" cy="365125"/>
          </a:xfrm>
          <a:prstGeom prst="rect">
            <a:avLst/>
          </a:prstGeom>
        </p:spPr>
        <p:txBody>
          <a:bodyPr vert="horz" lIns="91440" tIns="45720" rIns="91440" bIns="45720" rtlCol="0" anchor="t" anchorCtr="0"/>
          <a:lstStyle>
            <a:lvl1pPr algn="l">
              <a:defRPr sz="1000">
                <a:solidFill>
                  <a:srgbClr val="626262"/>
                </a:solidFill>
                <a:latin typeface="Arial"/>
                <a:cs typeface="Arial"/>
              </a:defRPr>
            </a:lvl1pPr>
          </a:lstStyle>
          <a:p>
            <a:r>
              <a:rPr lang="en-US" dirty="0" smtClean="0"/>
              <a:t>Lorem ipsum dolor sit amet</a:t>
            </a:r>
            <a:endParaRPr lang="en-US" dirty="0"/>
          </a:p>
        </p:txBody>
      </p:sp>
      <p:sp>
        <p:nvSpPr>
          <p:cNvPr id="6" name="Slide Number Placeholder 5"/>
          <p:cNvSpPr>
            <a:spLocks noGrp="1"/>
          </p:cNvSpPr>
          <p:nvPr>
            <p:ph type="sldNum" sz="quarter" idx="4"/>
          </p:nvPr>
        </p:nvSpPr>
        <p:spPr>
          <a:xfrm>
            <a:off x="7671600" y="6534000"/>
            <a:ext cx="1296000" cy="365125"/>
          </a:xfrm>
          <a:prstGeom prst="rect">
            <a:avLst/>
          </a:prstGeom>
        </p:spPr>
        <p:txBody>
          <a:bodyPr vert="horz" lIns="91440" tIns="45720" rIns="91440" bIns="45720" rtlCol="0" anchor="t" anchorCtr="0"/>
          <a:lstStyle>
            <a:lvl1pPr algn="r">
              <a:defRPr sz="1000">
                <a:solidFill>
                  <a:schemeClr val="tx1"/>
                </a:solidFill>
                <a:latin typeface="Arial"/>
                <a:cs typeface="Arial"/>
              </a:defRPr>
            </a:lvl1p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032312705"/>
      </p:ext>
    </p:extLst>
  </p:cSld>
  <p:clrMap bg1="lt1" tx1="dk1" bg2="lt2" tx2="dk2" accent1="accent1" accent2="accent2" accent3="accent3" accent4="accent4" accent5="accent5" accent6="accent6" hlink="hlink" folHlink="folHlink"/>
  <p:sldLayoutIdLst>
    <p:sldLayoutId id="2147483679" r:id="rId1"/>
    <p:sldLayoutId id="2147483700" r:id="rId2"/>
    <p:sldLayoutId id="2147483680" r:id="rId3"/>
    <p:sldLayoutId id="2147483698" r:id="rId4"/>
    <p:sldLayoutId id="2147483699"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dt="0"/>
  <p:txStyles>
    <p:titleStyle>
      <a:lvl1pPr algn="l" defTabSz="457200" rtl="0" eaLnBrk="1" latinLnBrk="0" hangingPunct="1">
        <a:spcBef>
          <a:spcPct val="0"/>
        </a:spcBef>
        <a:buNone/>
        <a:defRPr sz="3200" b="1" i="0" kern="1200">
          <a:solidFill>
            <a:schemeClr val="accent2"/>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572400"/>
            <a:ext cx="8229600" cy="1144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000" y="17136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Footer Placeholder 4"/>
          <p:cNvSpPr>
            <a:spLocks noGrp="1"/>
          </p:cNvSpPr>
          <p:nvPr>
            <p:ph type="ftr" sz="quarter" idx="3"/>
          </p:nvPr>
        </p:nvSpPr>
        <p:spPr>
          <a:xfrm>
            <a:off x="342000" y="6534000"/>
            <a:ext cx="6516000" cy="365125"/>
          </a:xfrm>
          <a:prstGeom prst="rect">
            <a:avLst/>
          </a:prstGeom>
        </p:spPr>
        <p:txBody>
          <a:bodyPr vert="horz" lIns="91440" tIns="45720" rIns="91440" bIns="45720" rtlCol="0" anchor="t" anchorCtr="0"/>
          <a:lstStyle>
            <a:lvl1pPr algn="l">
              <a:defRPr sz="1000">
                <a:solidFill>
                  <a:srgbClr val="626262"/>
                </a:solidFill>
                <a:latin typeface="Arial"/>
                <a:cs typeface="Arial"/>
              </a:defRPr>
            </a:lvl1pPr>
          </a:lstStyle>
          <a:p>
            <a:r>
              <a:rPr lang="en-US" dirty="0" smtClean="0"/>
              <a:t>Lorem ipsum dolor sit amet</a:t>
            </a:r>
            <a:endParaRPr lang="en-US" dirty="0"/>
          </a:p>
        </p:txBody>
      </p:sp>
      <p:sp>
        <p:nvSpPr>
          <p:cNvPr id="6" name="Slide Number Placeholder 5"/>
          <p:cNvSpPr>
            <a:spLocks noGrp="1"/>
          </p:cNvSpPr>
          <p:nvPr>
            <p:ph type="sldNum" sz="quarter" idx="4"/>
          </p:nvPr>
        </p:nvSpPr>
        <p:spPr>
          <a:xfrm>
            <a:off x="7671600" y="6534000"/>
            <a:ext cx="1296000" cy="365125"/>
          </a:xfrm>
          <a:prstGeom prst="rect">
            <a:avLst/>
          </a:prstGeom>
        </p:spPr>
        <p:txBody>
          <a:bodyPr vert="horz" lIns="91440" tIns="45720" rIns="91440" bIns="45720" rtlCol="0" anchor="t" anchorCtr="0"/>
          <a:lstStyle>
            <a:lvl1pPr algn="r">
              <a:defRPr sz="1000">
                <a:solidFill>
                  <a:schemeClr val="tx1"/>
                </a:solidFill>
                <a:latin typeface="Arial"/>
                <a:cs typeface="Arial"/>
              </a:defRPr>
            </a:lvl1p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6662796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hf hdr="0" dt="0"/>
  <p:txStyles>
    <p:titleStyle>
      <a:lvl1pPr algn="l" defTabSz="457200" rtl="0" eaLnBrk="1" latinLnBrk="0" hangingPunct="1">
        <a:spcBef>
          <a:spcPct val="0"/>
        </a:spcBef>
        <a:buNone/>
        <a:defRPr sz="3200" b="1" i="0" kern="1200">
          <a:solidFill>
            <a:schemeClr val="accent2"/>
          </a:solidFill>
          <a:latin typeface="Arial"/>
          <a:ea typeface="+mj-ea"/>
          <a:cs typeface="+mj-cs"/>
        </a:defRPr>
      </a:lvl1pPr>
    </p:titleStyle>
    <p:bodyStyle>
      <a:lvl1pPr marL="457200" indent="-457200" algn="l" defTabSz="457200" rtl="0" eaLnBrk="1" latinLnBrk="0" hangingPunct="1">
        <a:spcBef>
          <a:spcPct val="20000"/>
        </a:spcBef>
        <a:buFont typeface="+mj-lt"/>
        <a:buAutoNum type="arabicPeriod"/>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previsionsconstruction.ca/"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www.constructionmapapp.c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info@construforce.c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0000" y="2520000"/>
            <a:ext cx="5040000" cy="896400"/>
          </a:xfrm>
        </p:spPr>
        <p:txBody>
          <a:bodyPr>
            <a:noAutofit/>
          </a:bodyPr>
          <a:lstStyle/>
          <a:p>
            <a:r>
              <a:rPr lang="fr-CA" noProof="0" dirty="0" smtClean="0"/>
              <a:t>Information sur le marché du travail</a:t>
            </a:r>
            <a:endParaRPr lang="fr-CA" noProof="0" dirty="0"/>
          </a:p>
        </p:txBody>
      </p:sp>
      <p:sp>
        <p:nvSpPr>
          <p:cNvPr id="3" name="Subtitle 2"/>
          <p:cNvSpPr>
            <a:spLocks noGrp="1"/>
          </p:cNvSpPr>
          <p:nvPr>
            <p:ph type="subTitle" idx="1"/>
          </p:nvPr>
        </p:nvSpPr>
        <p:spPr>
          <a:xfrm>
            <a:off x="3420000" y="3488400"/>
            <a:ext cx="5040000" cy="1070900"/>
          </a:xfrm>
        </p:spPr>
        <p:txBody>
          <a:bodyPr/>
          <a:lstStyle/>
          <a:p>
            <a:r>
              <a:rPr lang="fr-CA" noProof="0" dirty="0" smtClean="0"/>
              <a:t>Examen du modèle de marché du travail de ConstruForce Canada et contexte de préparation </a:t>
            </a:r>
            <a:br>
              <a:rPr lang="fr-CA" noProof="0" dirty="0" smtClean="0"/>
            </a:br>
            <a:r>
              <a:rPr lang="fr-CA" noProof="0" dirty="0" smtClean="0"/>
              <a:t>des rapports </a:t>
            </a:r>
            <a:r>
              <a:rPr lang="fr-CA" i="1" noProof="0" dirty="0" smtClean="0"/>
              <a:t>Regard prospectif – Construction </a:t>
            </a:r>
            <a:br>
              <a:rPr lang="fr-CA" i="1" noProof="0" dirty="0" smtClean="0"/>
            </a:br>
            <a:r>
              <a:rPr lang="fr-CA" i="1" noProof="0" dirty="0" smtClean="0"/>
              <a:t>et maintenance</a:t>
            </a:r>
            <a:endParaRPr lang="fr-CA" i="1" noProof="0" dirty="0"/>
          </a:p>
        </p:txBody>
      </p:sp>
    </p:spTree>
    <p:extLst>
      <p:ext uri="{BB962C8B-B14F-4D97-AF65-F5344CB8AC3E}">
        <p14:creationId xmlns:p14="http://schemas.microsoft.com/office/powerpoint/2010/main" val="220908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Concepts de base</a:t>
            </a:r>
            <a:endParaRPr lang="fr-CA" noProof="0" dirty="0"/>
          </a:p>
        </p:txBody>
      </p:sp>
      <p:sp>
        <p:nvSpPr>
          <p:cNvPr id="3" name="Content Placeholder 2"/>
          <p:cNvSpPr>
            <a:spLocks noGrp="1"/>
          </p:cNvSpPr>
          <p:nvPr>
            <p:ph idx="1"/>
          </p:nvPr>
        </p:nvSpPr>
        <p:spPr/>
        <p:txBody>
          <a:bodyPr/>
          <a:lstStyle/>
          <a:p>
            <a:r>
              <a:rPr lang="fr-CA" noProof="0" dirty="0" smtClean="0"/>
              <a:t>Mesures de Statistique Canada</a:t>
            </a:r>
          </a:p>
          <a:p>
            <a:pPr lvl="1"/>
            <a:r>
              <a:rPr lang="fr-CA" noProof="0" dirty="0" smtClean="0"/>
              <a:t>La fiabilité des données statistiques sur le marché du travail </a:t>
            </a:r>
            <a:br>
              <a:rPr lang="fr-CA" noProof="0" dirty="0" smtClean="0"/>
            </a:br>
            <a:r>
              <a:rPr lang="fr-CA" noProof="0" dirty="0" smtClean="0"/>
              <a:t>est limitée en raison :</a:t>
            </a:r>
          </a:p>
          <a:p>
            <a:pPr lvl="2"/>
            <a:r>
              <a:rPr lang="fr-CA" noProof="0" dirty="0" smtClean="0"/>
              <a:t>des marchés de plus petite taille et des échantillons restreints;</a:t>
            </a:r>
          </a:p>
          <a:p>
            <a:pPr lvl="2"/>
            <a:r>
              <a:rPr lang="fr-CA" noProof="0" dirty="0" smtClean="0"/>
              <a:t>des répondants qui indiquent spontanément leur profession et leur secteur;</a:t>
            </a:r>
          </a:p>
          <a:p>
            <a:pPr lvl="2"/>
            <a:r>
              <a:rPr lang="fr-CA" noProof="0" dirty="0" smtClean="0"/>
              <a:t>de la détermination du lieu d’emploi selon le lieu </a:t>
            </a:r>
            <a:br>
              <a:rPr lang="fr-CA" noProof="0" dirty="0" smtClean="0"/>
            </a:br>
            <a:r>
              <a:rPr lang="fr-CA" noProof="0" dirty="0" smtClean="0"/>
              <a:t>de résidence.</a:t>
            </a:r>
          </a:p>
          <a:p>
            <a:r>
              <a:rPr lang="fr-CA" noProof="0" dirty="0" smtClean="0"/>
              <a:t>La recherche menée par ConstruForce Canada </a:t>
            </a:r>
            <a:br>
              <a:rPr lang="fr-CA" noProof="0" dirty="0" smtClean="0"/>
            </a:br>
            <a:r>
              <a:rPr lang="fr-CA" noProof="0" dirty="0" smtClean="0"/>
              <a:t>et les comités d’IMT améliore la fiabilité.</a:t>
            </a:r>
            <a:endParaRPr lang="fr-CA" noProof="0" dirty="0"/>
          </a:p>
        </p:txBody>
      </p:sp>
    </p:spTree>
    <p:extLst>
      <p:ext uri="{BB962C8B-B14F-4D97-AF65-F5344CB8AC3E}">
        <p14:creationId xmlns:p14="http://schemas.microsoft.com/office/powerpoint/2010/main" val="3484073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noProof="0" dirty="0" smtClean="0"/>
              <a:t>Structure du modèle</a:t>
            </a:r>
            <a:endParaRPr lang="fr-CA" noProof="0" dirty="0"/>
          </a:p>
        </p:txBody>
      </p:sp>
      <p:sp>
        <p:nvSpPr>
          <p:cNvPr id="8" name="Content Placeholder 7"/>
          <p:cNvSpPr>
            <a:spLocks noGrp="1"/>
          </p:cNvSpPr>
          <p:nvPr>
            <p:ph idx="1"/>
          </p:nvPr>
        </p:nvSpPr>
        <p:spPr/>
        <p:txBody>
          <a:bodyPr/>
          <a:lstStyle/>
          <a:p>
            <a:r>
              <a:rPr lang="fr-CA" noProof="0" dirty="0" smtClean="0">
                <a:latin typeface="Arial" pitchFamily="34" charset="0"/>
                <a:cs typeface="Arial" pitchFamily="34" charset="0"/>
              </a:rPr>
              <a:t>Marchés du travail au sein d’une économie plus large</a:t>
            </a:r>
          </a:p>
          <a:p>
            <a:endParaRPr lang="fr-CA" noProof="0" dirty="0">
              <a:latin typeface="Arial" pitchFamily="34" charset="0"/>
              <a:cs typeface="Arial" pitchFamily="34" charset="0"/>
            </a:endParaRPr>
          </a:p>
        </p:txBody>
      </p:sp>
      <p:sp>
        <p:nvSpPr>
          <p:cNvPr id="9" name="Rectangle 3"/>
          <p:cNvSpPr txBox="1">
            <a:spLocks noChangeArrowheads="1"/>
          </p:cNvSpPr>
          <p:nvPr/>
        </p:nvSpPr>
        <p:spPr>
          <a:xfrm>
            <a:off x="1313234" y="2280866"/>
            <a:ext cx="6517532" cy="1012020"/>
          </a:xfrm>
          <a:prstGeom prst="rect">
            <a:avLst/>
          </a:prstGeom>
          <a:solidFill>
            <a:schemeClr val="bg1"/>
          </a:solidFill>
          <a:ln w="57150">
            <a:solidFill>
              <a:srgbClr val="00778B"/>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80000"/>
              </a:lnSpc>
              <a:spcAft>
                <a:spcPts val="0"/>
              </a:spcAft>
              <a:buFont typeface="Wingdings" pitchFamily="2" charset="2"/>
              <a:buNone/>
            </a:pPr>
            <a:r>
              <a:rPr lang="fr-FR" sz="2000" b="1" dirty="0" smtClean="0">
                <a:latin typeface="Arial" pitchFamily="34" charset="0"/>
                <a:cs typeface="Arial" pitchFamily="34" charset="0"/>
              </a:rPr>
              <a:t>Demande</a:t>
            </a:r>
            <a:endParaRPr lang="fr-FR" sz="2000" b="1" dirty="0">
              <a:latin typeface="Arial" pitchFamily="34" charset="0"/>
              <a:cs typeface="Arial" pitchFamily="34" charset="0"/>
            </a:endParaRPr>
          </a:p>
          <a:p>
            <a:pPr algn="ctr" fontAlgn="auto">
              <a:lnSpc>
                <a:spcPct val="80000"/>
              </a:lnSpc>
              <a:spcAft>
                <a:spcPts val="0"/>
              </a:spcAft>
              <a:buFont typeface="Wingdings" pitchFamily="2" charset="2"/>
              <a:buNone/>
            </a:pPr>
            <a:r>
              <a:rPr lang="fr-FR" sz="1700" dirty="0">
                <a:latin typeface="Arial" pitchFamily="34" charset="0"/>
                <a:cs typeface="Arial" pitchFamily="34" charset="0"/>
              </a:rPr>
              <a:t>Investissements dans la construction de nouveaux immeubles et structures, travaux de rénovation et de réparation, activités dans les autres secteurs</a:t>
            </a:r>
            <a:endParaRPr lang="en-US" sz="1700" dirty="0" smtClean="0">
              <a:latin typeface="Arial" pitchFamily="34" charset="0"/>
              <a:cs typeface="Arial" pitchFamily="34" charset="0"/>
            </a:endParaRPr>
          </a:p>
        </p:txBody>
      </p:sp>
      <p:sp>
        <p:nvSpPr>
          <p:cNvPr id="11" name="Striped Right Arrow 10"/>
          <p:cNvSpPr/>
          <p:nvPr/>
        </p:nvSpPr>
        <p:spPr bwMode="auto">
          <a:xfrm rot="5400000">
            <a:off x="4322295" y="3435754"/>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2" name="Rectangle 5"/>
          <p:cNvSpPr>
            <a:spLocks noChangeArrowheads="1"/>
          </p:cNvSpPr>
          <p:nvPr/>
        </p:nvSpPr>
        <p:spPr bwMode="auto">
          <a:xfrm>
            <a:off x="1313235" y="3887744"/>
            <a:ext cx="6517531" cy="749300"/>
          </a:xfrm>
          <a:prstGeom prst="rect">
            <a:avLst/>
          </a:prstGeom>
          <a:solidFill>
            <a:schemeClr val="bg1"/>
          </a:solidFill>
          <a:ln w="57150">
            <a:solidFill>
              <a:srgbClr val="C1A01E"/>
            </a:solidFill>
            <a:miter lim="800000"/>
            <a:headEnd/>
            <a:tailEnd/>
          </a:ln>
        </p:spPr>
        <p:txBody>
          <a:bodyPr/>
          <a:lstStyle/>
          <a:p>
            <a:pPr marL="342900" indent="-342900" eaLnBrk="1" hangingPunct="1">
              <a:lnSpc>
                <a:spcPct val="80000"/>
              </a:lnSpc>
              <a:spcBef>
                <a:spcPct val="20000"/>
              </a:spcBef>
              <a:buClr>
                <a:schemeClr val="tx1"/>
              </a:buClr>
              <a:buSzPct val="135000"/>
              <a:buFont typeface="Wingdings" pitchFamily="2" charset="2"/>
              <a:buNone/>
            </a:pPr>
            <a:endParaRPr lang="fr-FR" sz="1800" b="1" dirty="0">
              <a:solidFill>
                <a:srgbClr val="5D6E30"/>
              </a:solidFill>
            </a:endParaRPr>
          </a:p>
          <a:p>
            <a:pPr marL="342900" indent="-342900" algn="ctr" eaLnBrk="1" hangingPunct="1">
              <a:lnSpc>
                <a:spcPct val="80000"/>
              </a:lnSpc>
              <a:spcBef>
                <a:spcPct val="20000"/>
              </a:spcBef>
              <a:buClr>
                <a:schemeClr val="tx1"/>
              </a:buClr>
              <a:buSzPct val="135000"/>
              <a:buFont typeface="Wingdings" pitchFamily="2" charset="2"/>
              <a:buNone/>
            </a:pPr>
            <a:r>
              <a:rPr lang="fr-FR" sz="2000" b="1" dirty="0">
                <a:latin typeface="Arial" pitchFamily="34" charset="0"/>
                <a:cs typeface="Arial" pitchFamily="34" charset="0"/>
              </a:rPr>
              <a:t>Marché du travail de la construction</a:t>
            </a:r>
          </a:p>
        </p:txBody>
      </p:sp>
      <p:sp>
        <p:nvSpPr>
          <p:cNvPr id="13" name="Striped Right Arrow 12"/>
          <p:cNvSpPr/>
          <p:nvPr/>
        </p:nvSpPr>
        <p:spPr bwMode="auto">
          <a:xfrm rot="16200000">
            <a:off x="4324454" y="4854749"/>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4" name="Rectangle 6"/>
          <p:cNvSpPr>
            <a:spLocks noChangeArrowheads="1"/>
          </p:cNvSpPr>
          <p:nvPr/>
        </p:nvSpPr>
        <p:spPr bwMode="auto">
          <a:xfrm>
            <a:off x="1313235" y="5294237"/>
            <a:ext cx="6517532" cy="1118358"/>
          </a:xfrm>
          <a:prstGeom prst="rect">
            <a:avLst/>
          </a:prstGeom>
          <a:solidFill>
            <a:schemeClr val="bg1"/>
          </a:solidFill>
          <a:ln w="57150">
            <a:solidFill>
              <a:srgbClr val="00778B"/>
            </a:solidFill>
            <a:miter lim="800000"/>
            <a:headEnd/>
            <a:tailEnd/>
          </a:ln>
        </p:spPr>
        <p:txBody>
          <a:bodyPr anchor="ctr"/>
          <a:lstStyle/>
          <a:p>
            <a:pPr marL="342900" indent="-342900" algn="ctr" eaLnBrk="1" hangingPunct="1">
              <a:lnSpc>
                <a:spcPct val="80000"/>
              </a:lnSpc>
              <a:spcBef>
                <a:spcPct val="20000"/>
              </a:spcBef>
              <a:buClr>
                <a:schemeClr val="tx1"/>
              </a:buClr>
              <a:buSzPct val="135000"/>
              <a:buFont typeface="Wingdings" pitchFamily="2" charset="2"/>
              <a:buNone/>
            </a:pPr>
            <a:r>
              <a:rPr lang="fr-FR" sz="2000" b="1" dirty="0">
                <a:latin typeface="Arial" pitchFamily="34" charset="0"/>
                <a:cs typeface="Arial" pitchFamily="34" charset="0"/>
              </a:rPr>
              <a:t>Offre</a:t>
            </a:r>
          </a:p>
          <a:p>
            <a:pPr marL="342900" indent="-342900" algn="ctr" eaLnBrk="1" hangingPunct="1">
              <a:lnSpc>
                <a:spcPct val="80000"/>
              </a:lnSpc>
              <a:spcBef>
                <a:spcPct val="20000"/>
              </a:spcBef>
              <a:buClr>
                <a:schemeClr val="tx1"/>
              </a:buClr>
              <a:buSzPct val="135000"/>
              <a:buFont typeface="Wingdings" pitchFamily="2" charset="2"/>
              <a:buNone/>
            </a:pPr>
            <a:r>
              <a:rPr lang="fr-FR" sz="1600" dirty="0">
                <a:latin typeface="Arial" pitchFamily="34" charset="0"/>
                <a:cs typeface="Arial" pitchFamily="34" charset="0"/>
              </a:rPr>
              <a:t>Population en fonction de </a:t>
            </a:r>
            <a:r>
              <a:rPr lang="fr-FR" sz="1600" dirty="0" smtClean="0">
                <a:latin typeface="Arial" pitchFamily="34" charset="0"/>
                <a:cs typeface="Arial" pitchFamily="34" charset="0"/>
              </a:rPr>
              <a:t>l’âge</a:t>
            </a:r>
            <a:r>
              <a:rPr lang="fr-FR" sz="1600" dirty="0">
                <a:latin typeface="Arial" pitchFamily="34" charset="0"/>
                <a:cs typeface="Arial" pitchFamily="34" charset="0"/>
              </a:rPr>
              <a:t>, du sexe, des études, </a:t>
            </a:r>
            <a:r>
              <a:rPr lang="fr-FR" sz="1600" dirty="0" smtClean="0">
                <a:latin typeface="Arial" pitchFamily="34" charset="0"/>
                <a:cs typeface="Arial" pitchFamily="34" charset="0"/>
              </a:rPr>
              <a:t/>
            </a:r>
            <a:br>
              <a:rPr lang="fr-FR" sz="1600" dirty="0" smtClean="0">
                <a:latin typeface="Arial" pitchFamily="34" charset="0"/>
                <a:cs typeface="Arial" pitchFamily="34" charset="0"/>
              </a:rPr>
            </a:br>
            <a:r>
              <a:rPr lang="fr-FR" sz="1600" dirty="0" smtClean="0">
                <a:latin typeface="Arial" pitchFamily="34" charset="0"/>
                <a:cs typeface="Arial" pitchFamily="34" charset="0"/>
              </a:rPr>
              <a:t>des </a:t>
            </a:r>
            <a:r>
              <a:rPr lang="fr-FR" sz="1600" dirty="0">
                <a:latin typeface="Arial" pitchFamily="34" charset="0"/>
                <a:cs typeface="Arial" pitchFamily="34" charset="0"/>
              </a:rPr>
              <a:t>compétences, de la source (augmentation naturelle </a:t>
            </a:r>
            <a:r>
              <a:rPr lang="fr-FR" sz="1600" dirty="0" smtClean="0">
                <a:latin typeface="Arial" pitchFamily="34" charset="0"/>
                <a:cs typeface="Arial" pitchFamily="34" charset="0"/>
              </a:rPr>
              <a:t/>
            </a:r>
            <a:br>
              <a:rPr lang="fr-FR" sz="1600" dirty="0" smtClean="0">
                <a:latin typeface="Arial" pitchFamily="34" charset="0"/>
                <a:cs typeface="Arial" pitchFamily="34" charset="0"/>
              </a:rPr>
            </a:br>
            <a:r>
              <a:rPr lang="fr-FR" sz="1600" dirty="0" smtClean="0">
                <a:latin typeface="Arial" pitchFamily="34" charset="0"/>
                <a:cs typeface="Arial" pitchFamily="34" charset="0"/>
              </a:rPr>
              <a:t>ou </a:t>
            </a:r>
            <a:r>
              <a:rPr lang="fr-FR" sz="1600" dirty="0">
                <a:latin typeface="Arial" pitchFamily="34" charset="0"/>
                <a:cs typeface="Arial" pitchFamily="34" charset="0"/>
              </a:rPr>
              <a:t>immigration), de </a:t>
            </a:r>
            <a:r>
              <a:rPr lang="fr-FR" sz="1600" dirty="0" smtClean="0">
                <a:latin typeface="Arial" pitchFamily="34" charset="0"/>
                <a:cs typeface="Arial" pitchFamily="34" charset="0"/>
              </a:rPr>
              <a:t>l’ethnicité </a:t>
            </a:r>
            <a:r>
              <a:rPr lang="fr-FR" sz="1600" dirty="0">
                <a:latin typeface="Arial" pitchFamily="34" charset="0"/>
                <a:cs typeface="Arial" pitchFamily="34" charset="0"/>
              </a:rPr>
              <a:t>et de la participation</a:t>
            </a:r>
            <a:endParaRPr lang="en-CA" sz="1600" dirty="0">
              <a:latin typeface="Arial" pitchFamily="34" charset="0"/>
              <a:cs typeface="Arial" pitchFamily="34" charset="0"/>
            </a:endParaRPr>
          </a:p>
        </p:txBody>
      </p:sp>
    </p:spTree>
    <p:extLst>
      <p:ext uri="{BB962C8B-B14F-4D97-AF65-F5344CB8AC3E}">
        <p14:creationId xmlns:p14="http://schemas.microsoft.com/office/powerpoint/2010/main" val="365890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Structure du modèle</a:t>
            </a:r>
            <a:endParaRPr lang="fr-CA" dirty="0"/>
          </a:p>
        </p:txBody>
      </p:sp>
      <p:sp>
        <p:nvSpPr>
          <p:cNvPr id="5" name="Content Placeholder 4"/>
          <p:cNvSpPr>
            <a:spLocks noGrp="1"/>
          </p:cNvSpPr>
          <p:nvPr>
            <p:ph idx="1"/>
          </p:nvPr>
        </p:nvSpPr>
        <p:spPr/>
        <p:txBody>
          <a:bodyPr/>
          <a:lstStyle/>
          <a:p>
            <a:r>
              <a:rPr lang="fr-CA" dirty="0" smtClean="0"/>
              <a:t>Marchés du travail au sein d’une économie plus large</a:t>
            </a:r>
            <a:endParaRPr lang="fr-CA" dirty="0"/>
          </a:p>
        </p:txBody>
      </p:sp>
      <p:sp>
        <p:nvSpPr>
          <p:cNvPr id="7" name="Striped Right Arrow 6"/>
          <p:cNvSpPr/>
          <p:nvPr/>
        </p:nvSpPr>
        <p:spPr bwMode="auto">
          <a:xfrm>
            <a:off x="3884872" y="2783364"/>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0" name="Striped Right Arrow 9"/>
          <p:cNvSpPr/>
          <p:nvPr/>
        </p:nvSpPr>
        <p:spPr bwMode="auto">
          <a:xfrm>
            <a:off x="3884872" y="414695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924128" y="2716024"/>
            <a:ext cx="2714017" cy="707886"/>
          </a:xfrm>
          <a:prstGeom prst="rect">
            <a:avLst/>
          </a:prstGeom>
          <a:noFill/>
          <a:ln w="57150">
            <a:solidFill>
              <a:srgbClr val="00778B"/>
            </a:solidFill>
          </a:ln>
        </p:spPr>
        <p:txBody>
          <a:bodyPr wrap="square" rtlCol="0">
            <a:spAutoFit/>
          </a:bodyPr>
          <a:lstStyle/>
          <a:p>
            <a:pPr algn="ctr"/>
            <a:r>
              <a:rPr lang="fr-CA" sz="2000" dirty="0" smtClean="0">
                <a:latin typeface="Arial" pitchFamily="34" charset="0"/>
                <a:cs typeface="Arial" pitchFamily="34" charset="0"/>
              </a:rPr>
              <a:t>Données macroéconomiques</a:t>
            </a:r>
            <a:endParaRPr lang="fr-CA" sz="2000" dirty="0">
              <a:latin typeface="Arial" pitchFamily="34" charset="0"/>
              <a:cs typeface="Arial" pitchFamily="34" charset="0"/>
            </a:endParaRPr>
          </a:p>
        </p:txBody>
      </p:sp>
      <p:sp>
        <p:nvSpPr>
          <p:cNvPr id="15" name="TextBox 14"/>
          <p:cNvSpPr txBox="1"/>
          <p:nvPr/>
        </p:nvSpPr>
        <p:spPr>
          <a:xfrm>
            <a:off x="924128" y="4063383"/>
            <a:ext cx="2714017" cy="707886"/>
          </a:xfrm>
          <a:prstGeom prst="rect">
            <a:avLst/>
          </a:prstGeom>
          <a:noFill/>
          <a:ln w="57150">
            <a:solidFill>
              <a:srgbClr val="00778B"/>
            </a:solidFill>
          </a:ln>
        </p:spPr>
        <p:txBody>
          <a:bodyPr wrap="square" rtlCol="0">
            <a:spAutoFit/>
          </a:bodyPr>
          <a:lstStyle/>
          <a:p>
            <a:pPr algn="ctr"/>
            <a:r>
              <a:rPr lang="fr-CA" sz="2000" dirty="0" smtClean="0">
                <a:latin typeface="Arial" pitchFamily="34" charset="0"/>
                <a:cs typeface="Arial" pitchFamily="34" charset="0"/>
              </a:rPr>
              <a:t>Données démographiques</a:t>
            </a:r>
            <a:endParaRPr lang="fr-CA" sz="2000" dirty="0">
              <a:latin typeface="Arial" pitchFamily="34" charset="0"/>
              <a:cs typeface="Arial" pitchFamily="34" charset="0"/>
            </a:endParaRPr>
          </a:p>
        </p:txBody>
      </p:sp>
      <p:sp>
        <p:nvSpPr>
          <p:cNvPr id="16" name="TextBox 15"/>
          <p:cNvSpPr txBox="1"/>
          <p:nvPr/>
        </p:nvSpPr>
        <p:spPr>
          <a:xfrm>
            <a:off x="4552911" y="2716024"/>
            <a:ext cx="2781744" cy="1015663"/>
          </a:xfrm>
          <a:prstGeom prst="rect">
            <a:avLst/>
          </a:prstGeom>
          <a:noFill/>
          <a:ln w="57150">
            <a:solidFill>
              <a:srgbClr val="C1A01E"/>
            </a:solidFill>
          </a:ln>
        </p:spPr>
        <p:txBody>
          <a:bodyPr wrap="square" rtlCol="0">
            <a:spAutoFit/>
          </a:bodyPr>
          <a:lstStyle/>
          <a:p>
            <a:pPr algn="ctr"/>
            <a:r>
              <a:rPr lang="fr-CA" sz="2000" dirty="0" smtClean="0">
                <a:latin typeface="Arial" pitchFamily="34" charset="0"/>
                <a:cs typeface="Arial" pitchFamily="34" charset="0"/>
              </a:rPr>
              <a:t>Besoins en </a:t>
            </a:r>
            <a:br>
              <a:rPr lang="fr-CA" sz="2000" dirty="0" smtClean="0">
                <a:latin typeface="Arial" pitchFamily="34" charset="0"/>
                <a:cs typeface="Arial" pitchFamily="34" charset="0"/>
              </a:rPr>
            </a:br>
            <a:r>
              <a:rPr lang="fr-CA" sz="2000" dirty="0" smtClean="0">
                <a:latin typeface="Arial" pitchFamily="34" charset="0"/>
                <a:cs typeface="Arial" pitchFamily="34" charset="0"/>
              </a:rPr>
              <a:t>main-d’œuvre</a:t>
            </a:r>
          </a:p>
          <a:p>
            <a:pPr algn="ctr"/>
            <a:r>
              <a:rPr lang="fr-CA" sz="2000" dirty="0" smtClean="0">
                <a:latin typeface="Arial" pitchFamily="34" charset="0"/>
                <a:cs typeface="Arial" pitchFamily="34" charset="0"/>
              </a:rPr>
              <a:t>(demande)</a:t>
            </a:r>
            <a:endParaRPr lang="fr-CA" sz="2000" dirty="0">
              <a:latin typeface="Arial" pitchFamily="34" charset="0"/>
              <a:cs typeface="Arial" pitchFamily="34" charset="0"/>
            </a:endParaRPr>
          </a:p>
        </p:txBody>
      </p:sp>
      <p:sp>
        <p:nvSpPr>
          <p:cNvPr id="17" name="TextBox 16"/>
          <p:cNvSpPr txBox="1"/>
          <p:nvPr/>
        </p:nvSpPr>
        <p:spPr>
          <a:xfrm>
            <a:off x="4552911" y="4063383"/>
            <a:ext cx="2811293" cy="707886"/>
          </a:xfrm>
          <a:prstGeom prst="rect">
            <a:avLst/>
          </a:prstGeom>
          <a:noFill/>
          <a:ln w="57150">
            <a:solidFill>
              <a:srgbClr val="C1A01E"/>
            </a:solidFill>
          </a:ln>
        </p:spPr>
        <p:txBody>
          <a:bodyPr wrap="square" rtlCol="0">
            <a:spAutoFit/>
          </a:bodyPr>
          <a:lstStyle/>
          <a:p>
            <a:pPr algn="ctr"/>
            <a:r>
              <a:rPr lang="fr-CA" sz="2000" dirty="0" smtClean="0">
                <a:latin typeface="Arial" pitchFamily="34" charset="0"/>
                <a:cs typeface="Arial" pitchFamily="34" charset="0"/>
              </a:rPr>
              <a:t>Main-d’œuvre disponible (offre)</a:t>
            </a:r>
            <a:endParaRPr lang="fr-CA" sz="2000" dirty="0">
              <a:latin typeface="Arial" pitchFamily="34" charset="0"/>
              <a:cs typeface="Arial" pitchFamily="34" charset="0"/>
            </a:endParaRPr>
          </a:p>
        </p:txBody>
      </p:sp>
    </p:spTree>
    <p:extLst>
      <p:ext uri="{BB962C8B-B14F-4D97-AF65-F5344CB8AC3E}">
        <p14:creationId xmlns:p14="http://schemas.microsoft.com/office/powerpoint/2010/main" val="5418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Structure du modèle</a:t>
            </a:r>
            <a:endParaRPr lang="fr-CA" dirty="0"/>
          </a:p>
        </p:txBody>
      </p:sp>
      <p:sp>
        <p:nvSpPr>
          <p:cNvPr id="3" name="Content Placeholder 2"/>
          <p:cNvSpPr>
            <a:spLocks noGrp="1"/>
          </p:cNvSpPr>
          <p:nvPr>
            <p:ph idx="1"/>
          </p:nvPr>
        </p:nvSpPr>
        <p:spPr>
          <a:xfrm>
            <a:off x="225269" y="1567638"/>
            <a:ext cx="8229600" cy="4525963"/>
          </a:xfrm>
        </p:spPr>
        <p:txBody>
          <a:bodyPr/>
          <a:lstStyle/>
          <a:p>
            <a:r>
              <a:rPr lang="fr-CA" dirty="0" smtClean="0"/>
              <a:t>Données macroéconomiques</a:t>
            </a:r>
            <a:endParaRPr lang="fr-CA" dirty="0"/>
          </a:p>
        </p:txBody>
      </p:sp>
      <p:sp>
        <p:nvSpPr>
          <p:cNvPr id="4" name="Rectangle 5"/>
          <p:cNvSpPr>
            <a:spLocks noChangeArrowheads="1"/>
          </p:cNvSpPr>
          <p:nvPr/>
        </p:nvSpPr>
        <p:spPr bwMode="auto">
          <a:xfrm>
            <a:off x="808342" y="2248564"/>
            <a:ext cx="1730577" cy="1447948"/>
          </a:xfrm>
          <a:prstGeom prst="rect">
            <a:avLst/>
          </a:prstGeom>
          <a:solidFill>
            <a:schemeClr val="bg1"/>
          </a:solidFill>
          <a:ln w="57150">
            <a:solidFill>
              <a:srgbClr val="00778B"/>
            </a:solidFill>
            <a:miter lim="800000"/>
            <a:headEnd/>
            <a:tailEnd/>
          </a:ln>
        </p:spPr>
        <p:txBody>
          <a:bodyPr anchor="ctr"/>
          <a:lstStyle/>
          <a:p>
            <a:pPr eaLnBrk="1" hangingPunct="1">
              <a:lnSpc>
                <a:spcPct val="80000"/>
              </a:lnSpc>
              <a:spcBef>
                <a:spcPct val="20000"/>
              </a:spcBef>
              <a:spcAft>
                <a:spcPts val="600"/>
              </a:spcAft>
              <a:buClr>
                <a:schemeClr val="tx1"/>
              </a:buClr>
              <a:buSzPct val="135000"/>
              <a:buFont typeface="Wingdings" pitchFamily="2" charset="2"/>
              <a:buNone/>
            </a:pPr>
            <a:r>
              <a:rPr lang="fr-CA" sz="1400" b="1" dirty="0" smtClean="0">
                <a:latin typeface="Arial" pitchFamily="34" charset="0"/>
                <a:cs typeface="Arial" pitchFamily="34" charset="0"/>
              </a:rPr>
              <a:t>Échelle internationale</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États-Unis</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Canada</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Provinces</a:t>
            </a:r>
            <a:endParaRPr lang="fr-CA" sz="1400" dirty="0">
              <a:latin typeface="Arial"/>
              <a:ea typeface="+mn-ea"/>
              <a:cs typeface="Arial"/>
            </a:endParaRPr>
          </a:p>
        </p:txBody>
      </p:sp>
      <p:sp>
        <p:nvSpPr>
          <p:cNvPr id="5" name="Striped Right Arrow 4"/>
          <p:cNvSpPr/>
          <p:nvPr/>
        </p:nvSpPr>
        <p:spPr bwMode="auto">
          <a:xfrm>
            <a:off x="2671053" y="2829235"/>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6" name="Rectangle 3"/>
          <p:cNvSpPr txBox="1">
            <a:spLocks noChangeArrowheads="1"/>
          </p:cNvSpPr>
          <p:nvPr/>
        </p:nvSpPr>
        <p:spPr>
          <a:xfrm>
            <a:off x="3232622" y="2248563"/>
            <a:ext cx="1806305" cy="1447949"/>
          </a:xfrm>
          <a:prstGeom prst="rect">
            <a:avLst/>
          </a:prstGeom>
          <a:solidFill>
            <a:schemeClr val="bg1"/>
          </a:solidFill>
          <a:ln w="57150">
            <a:solidFill>
              <a:srgbClr val="C1A01E"/>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fontAlgn="auto">
              <a:lnSpc>
                <a:spcPct val="80000"/>
              </a:lnSpc>
              <a:spcAft>
                <a:spcPts val="0"/>
              </a:spcAft>
            </a:pPr>
            <a:r>
              <a:rPr lang="fr-CA" sz="1400" dirty="0" smtClean="0"/>
              <a:t>Investissements des entreprises</a:t>
            </a:r>
          </a:p>
          <a:p>
            <a:pPr marL="174625" indent="-174625" fontAlgn="auto">
              <a:lnSpc>
                <a:spcPct val="80000"/>
              </a:lnSpc>
              <a:spcAft>
                <a:spcPts val="0"/>
              </a:spcAft>
            </a:pPr>
            <a:r>
              <a:rPr lang="fr-CA" sz="1400" dirty="0" smtClean="0"/>
              <a:t>Gouvernement</a:t>
            </a:r>
          </a:p>
          <a:p>
            <a:pPr marL="174625" indent="-174625" fontAlgn="auto">
              <a:lnSpc>
                <a:spcPct val="80000"/>
              </a:lnSpc>
              <a:spcAft>
                <a:spcPts val="0"/>
              </a:spcAft>
            </a:pPr>
            <a:r>
              <a:rPr lang="fr-CA" sz="1400" dirty="0" smtClean="0"/>
              <a:t>Ménages</a:t>
            </a:r>
          </a:p>
          <a:p>
            <a:pPr marL="174625" indent="-174625" fontAlgn="auto">
              <a:lnSpc>
                <a:spcPct val="80000"/>
              </a:lnSpc>
              <a:spcAft>
                <a:spcPts val="0"/>
              </a:spcAft>
            </a:pPr>
            <a:r>
              <a:rPr lang="fr-CA" sz="1400" dirty="0" smtClean="0"/>
              <a:t>Autre</a:t>
            </a:r>
          </a:p>
        </p:txBody>
      </p:sp>
      <p:sp>
        <p:nvSpPr>
          <p:cNvPr id="7" name="Striped Right Arrow 6"/>
          <p:cNvSpPr/>
          <p:nvPr/>
        </p:nvSpPr>
        <p:spPr bwMode="auto">
          <a:xfrm>
            <a:off x="5185995" y="2829236"/>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8" name="Rectangle 6"/>
          <p:cNvSpPr>
            <a:spLocks noChangeArrowheads="1"/>
          </p:cNvSpPr>
          <p:nvPr/>
        </p:nvSpPr>
        <p:spPr bwMode="auto">
          <a:xfrm>
            <a:off x="5817831" y="2034426"/>
            <a:ext cx="2460407" cy="2511280"/>
          </a:xfrm>
          <a:prstGeom prst="rect">
            <a:avLst/>
          </a:prstGeom>
          <a:solidFill>
            <a:schemeClr val="bg1"/>
          </a:solidFill>
          <a:ln w="57150">
            <a:solidFill>
              <a:srgbClr val="C1A01E"/>
            </a:solidFill>
            <a:miter lim="800000"/>
            <a:headEnd/>
            <a:tailEnd/>
          </a:ln>
        </p:spPr>
        <p:txBody>
          <a:bodyPr anchor="ctr"/>
          <a:lstStyle/>
          <a:p>
            <a:pPr eaLnBrk="1" hangingPunct="1">
              <a:lnSpc>
                <a:spcPct val="80000"/>
              </a:lnSpc>
              <a:spcBef>
                <a:spcPct val="20000"/>
              </a:spcBef>
              <a:buClr>
                <a:schemeClr val="tx1"/>
              </a:buClr>
              <a:buSzPct val="135000"/>
            </a:pPr>
            <a:r>
              <a:rPr lang="fr-CA" sz="1400" b="1" dirty="0" smtClean="0">
                <a:latin typeface="Arial" pitchFamily="34" charset="0"/>
                <a:cs typeface="Arial" pitchFamily="34" charset="0"/>
              </a:rPr>
              <a:t>Investissements </a:t>
            </a:r>
            <a:br>
              <a:rPr lang="fr-CA" sz="1400" b="1" dirty="0" smtClean="0">
                <a:latin typeface="Arial" pitchFamily="34" charset="0"/>
                <a:cs typeface="Arial" pitchFamily="34" charset="0"/>
              </a:rPr>
            </a:br>
            <a:r>
              <a:rPr lang="fr-CA" sz="1400" b="1" dirty="0" smtClean="0">
                <a:latin typeface="Arial" pitchFamily="34" charset="0"/>
                <a:cs typeface="Arial" pitchFamily="34" charset="0"/>
              </a:rPr>
              <a:t>non résidentiels</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Immeubles commerciaux</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Immeubles industriels</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Ouvrages de génie civil</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Immeubles institutionnels</a:t>
            </a:r>
          </a:p>
          <a:p>
            <a:pPr eaLnBrk="1" hangingPunct="1">
              <a:lnSpc>
                <a:spcPct val="80000"/>
              </a:lnSpc>
              <a:spcBef>
                <a:spcPct val="20000"/>
              </a:spcBef>
              <a:buClr>
                <a:schemeClr val="tx1"/>
              </a:buClr>
              <a:buSzPct val="135000"/>
            </a:pPr>
            <a:endParaRPr lang="fr-CA" sz="1400" b="1" dirty="0" smtClean="0">
              <a:latin typeface="Arial" pitchFamily="34" charset="0"/>
              <a:cs typeface="Arial" pitchFamily="34" charset="0"/>
            </a:endParaRPr>
          </a:p>
          <a:p>
            <a:pPr eaLnBrk="1" hangingPunct="1">
              <a:lnSpc>
                <a:spcPct val="80000"/>
              </a:lnSpc>
              <a:spcBef>
                <a:spcPct val="20000"/>
              </a:spcBef>
              <a:buClr>
                <a:schemeClr val="tx1"/>
              </a:buClr>
              <a:buSzPct val="135000"/>
            </a:pPr>
            <a:r>
              <a:rPr lang="fr-CA" sz="1400" b="1" dirty="0" smtClean="0">
                <a:latin typeface="Arial" pitchFamily="34" charset="0"/>
                <a:cs typeface="Arial" pitchFamily="34" charset="0"/>
              </a:rPr>
              <a:t>Construction résidentielle</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De grande hauteur</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Peu élevée</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Rénovations</a:t>
            </a:r>
            <a:endParaRPr lang="fr-CA" sz="1400" dirty="0">
              <a:latin typeface="Arial"/>
              <a:ea typeface="+mn-ea"/>
              <a:cs typeface="Arial"/>
            </a:endParaRPr>
          </a:p>
        </p:txBody>
      </p:sp>
      <p:sp>
        <p:nvSpPr>
          <p:cNvPr id="9" name="Striped Right Arrow 8"/>
          <p:cNvSpPr/>
          <p:nvPr/>
        </p:nvSpPr>
        <p:spPr bwMode="auto">
          <a:xfrm>
            <a:off x="5185995" y="4044861"/>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0" name="Rectangle 5"/>
          <p:cNvSpPr>
            <a:spLocks noChangeArrowheads="1"/>
          </p:cNvSpPr>
          <p:nvPr/>
        </p:nvSpPr>
        <p:spPr bwMode="auto">
          <a:xfrm>
            <a:off x="3232622" y="3830620"/>
            <a:ext cx="1806305" cy="715086"/>
          </a:xfrm>
          <a:prstGeom prst="rect">
            <a:avLst/>
          </a:prstGeom>
          <a:solidFill>
            <a:schemeClr val="bg1"/>
          </a:solidFill>
          <a:ln w="57150">
            <a:solidFill>
              <a:srgbClr val="00778B"/>
            </a:solidFill>
            <a:miter lim="800000"/>
            <a:headEnd/>
            <a:tailEnd/>
          </a:ln>
        </p:spPr>
        <p:txBody>
          <a:bodyPr anchor="ctr"/>
          <a:lstStyle/>
          <a:p>
            <a:pPr algn="ctr" eaLnBrk="1" hangingPunct="1">
              <a:spcBef>
                <a:spcPct val="20000"/>
              </a:spcBef>
              <a:buClr>
                <a:schemeClr val="tx1"/>
              </a:buClr>
              <a:buSzPct val="135000"/>
              <a:buFont typeface="Wingdings" pitchFamily="2" charset="2"/>
              <a:buNone/>
            </a:pPr>
            <a:r>
              <a:rPr lang="fr-CA" sz="1400" dirty="0" smtClean="0">
                <a:latin typeface="Arial" pitchFamily="34" charset="0"/>
                <a:cs typeface="Arial" pitchFamily="34" charset="0"/>
              </a:rPr>
              <a:t>Suivi des grands projets</a:t>
            </a:r>
            <a:endParaRPr lang="fr-CA" sz="1400" dirty="0">
              <a:latin typeface="Arial" pitchFamily="34" charset="0"/>
              <a:cs typeface="Arial" pitchFamily="34" charset="0"/>
            </a:endParaRPr>
          </a:p>
        </p:txBody>
      </p:sp>
      <p:sp>
        <p:nvSpPr>
          <p:cNvPr id="11" name="Striped Right Arrow 10"/>
          <p:cNvSpPr/>
          <p:nvPr/>
        </p:nvSpPr>
        <p:spPr bwMode="auto">
          <a:xfrm rot="5400000">
            <a:off x="6667855" y="474795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2" name="Rectangle 5"/>
          <p:cNvSpPr>
            <a:spLocks noChangeArrowheads="1"/>
          </p:cNvSpPr>
          <p:nvPr/>
        </p:nvSpPr>
        <p:spPr bwMode="auto">
          <a:xfrm>
            <a:off x="5886618" y="5218212"/>
            <a:ext cx="2391620" cy="1133950"/>
          </a:xfrm>
          <a:prstGeom prst="rect">
            <a:avLst/>
          </a:prstGeom>
          <a:solidFill>
            <a:schemeClr val="bg1"/>
          </a:solidFill>
          <a:ln w="57150">
            <a:solidFill>
              <a:srgbClr val="00778B"/>
            </a:solidFill>
            <a:miter lim="800000"/>
            <a:headEnd/>
            <a:tailEnd/>
          </a:ln>
        </p:spPr>
        <p:txBody>
          <a:bodyPr anchor="ctr"/>
          <a:lstStyle/>
          <a:p>
            <a:pPr>
              <a:lnSpc>
                <a:spcPct val="80000"/>
              </a:lnSpc>
              <a:spcBef>
                <a:spcPct val="20000"/>
              </a:spcBef>
              <a:buClr>
                <a:schemeClr val="tx1"/>
              </a:buClr>
              <a:buSzPct val="135000"/>
            </a:pPr>
            <a:r>
              <a:rPr lang="fr-CA" sz="1400" b="1" dirty="0" smtClean="0">
                <a:latin typeface="Arial" pitchFamily="34" charset="0"/>
                <a:cs typeface="Arial" pitchFamily="34" charset="0"/>
              </a:rPr>
              <a:t>Besoins en </a:t>
            </a:r>
            <a:br>
              <a:rPr lang="fr-CA" sz="1400" b="1" dirty="0" smtClean="0">
                <a:latin typeface="Arial" pitchFamily="34" charset="0"/>
                <a:cs typeface="Arial" pitchFamily="34" charset="0"/>
              </a:rPr>
            </a:br>
            <a:r>
              <a:rPr lang="fr-CA" sz="1400" b="1" dirty="0" smtClean="0">
                <a:latin typeface="Arial" pitchFamily="34" charset="0"/>
                <a:cs typeface="Arial" pitchFamily="34" charset="0"/>
              </a:rPr>
              <a:t>main-d’œuvre (demande)</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Corps de métier</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Professions</a:t>
            </a:r>
          </a:p>
          <a:p>
            <a:pPr marL="174625" indent="-174625" fontAlgn="auto">
              <a:lnSpc>
                <a:spcPct val="80000"/>
              </a:lnSpc>
              <a:spcBef>
                <a:spcPct val="20000"/>
              </a:spcBef>
              <a:spcAft>
                <a:spcPts val="0"/>
              </a:spcAft>
              <a:buClr>
                <a:schemeClr val="tx1"/>
              </a:buClr>
              <a:buSzPct val="135000"/>
              <a:buFont typeface="Arial"/>
              <a:buChar char="•"/>
            </a:pPr>
            <a:r>
              <a:rPr lang="fr-CA" sz="1400" dirty="0" smtClean="0">
                <a:latin typeface="Arial"/>
                <a:ea typeface="+mn-ea"/>
                <a:cs typeface="Arial"/>
              </a:rPr>
              <a:t>Directeurs</a:t>
            </a:r>
            <a:endParaRPr lang="fr-CA" sz="1400" dirty="0">
              <a:latin typeface="Arial"/>
              <a:ea typeface="+mn-ea"/>
              <a:cs typeface="Arial"/>
            </a:endParaRPr>
          </a:p>
        </p:txBody>
      </p:sp>
    </p:spTree>
    <p:extLst>
      <p:ext uri="{BB962C8B-B14F-4D97-AF65-F5344CB8AC3E}">
        <p14:creationId xmlns:p14="http://schemas.microsoft.com/office/powerpoint/2010/main" val="3828814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Structure du modèle</a:t>
            </a:r>
            <a:endParaRPr lang="fr-CA" dirty="0"/>
          </a:p>
        </p:txBody>
      </p:sp>
      <p:sp>
        <p:nvSpPr>
          <p:cNvPr id="3" name="Content Placeholder 2"/>
          <p:cNvSpPr>
            <a:spLocks noGrp="1"/>
          </p:cNvSpPr>
          <p:nvPr>
            <p:ph idx="1"/>
          </p:nvPr>
        </p:nvSpPr>
        <p:spPr/>
        <p:txBody>
          <a:bodyPr/>
          <a:lstStyle/>
          <a:p>
            <a:r>
              <a:rPr lang="fr-CA" dirty="0" smtClean="0"/>
              <a:t>Données démographiques</a:t>
            </a:r>
            <a:endParaRPr lang="fr-CA" dirty="0"/>
          </a:p>
        </p:txBody>
      </p:sp>
      <p:sp>
        <p:nvSpPr>
          <p:cNvPr id="4" name="Rectangle 5"/>
          <p:cNvSpPr>
            <a:spLocks noChangeArrowheads="1"/>
          </p:cNvSpPr>
          <p:nvPr/>
        </p:nvSpPr>
        <p:spPr bwMode="auto">
          <a:xfrm>
            <a:off x="759703" y="2261902"/>
            <a:ext cx="1918744" cy="1922487"/>
          </a:xfrm>
          <a:prstGeom prst="rect">
            <a:avLst/>
          </a:prstGeom>
          <a:solidFill>
            <a:schemeClr val="bg1"/>
          </a:solidFill>
          <a:ln w="57150">
            <a:solidFill>
              <a:srgbClr val="00778B"/>
            </a:solidFill>
            <a:miter lim="800000"/>
            <a:headEnd/>
            <a:tailEnd/>
          </a:ln>
        </p:spPr>
        <p:txBody>
          <a:bodyPr anchor="ctr"/>
          <a:lstStyle/>
          <a:p>
            <a:pPr marL="174625" indent="-174625">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Population</a:t>
            </a:r>
          </a:p>
          <a:p>
            <a:pPr marL="174625" indent="-174625">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Sexe</a:t>
            </a:r>
          </a:p>
          <a:p>
            <a:pPr marL="174625" indent="-174625">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Études</a:t>
            </a:r>
          </a:p>
          <a:p>
            <a:pPr marL="174625" indent="-174625">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Taux de natalité</a:t>
            </a:r>
          </a:p>
          <a:p>
            <a:pPr marL="174625" indent="-174625">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Pertes de vie</a:t>
            </a:r>
          </a:p>
          <a:p>
            <a:pPr marL="174625" indent="-174625">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Immigration</a:t>
            </a:r>
          </a:p>
        </p:txBody>
      </p:sp>
      <p:sp>
        <p:nvSpPr>
          <p:cNvPr id="5" name="Striped Right Arrow 4"/>
          <p:cNvSpPr/>
          <p:nvPr/>
        </p:nvSpPr>
        <p:spPr bwMode="auto">
          <a:xfrm>
            <a:off x="2828426" y="2756409"/>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6" name="Rectangle 3"/>
          <p:cNvSpPr txBox="1">
            <a:spLocks noChangeArrowheads="1"/>
          </p:cNvSpPr>
          <p:nvPr/>
        </p:nvSpPr>
        <p:spPr>
          <a:xfrm>
            <a:off x="3436904" y="2261902"/>
            <a:ext cx="1685926" cy="1096253"/>
          </a:xfrm>
          <a:prstGeom prst="rect">
            <a:avLst/>
          </a:prstGeom>
          <a:solidFill>
            <a:schemeClr val="bg1"/>
          </a:solidFill>
          <a:ln w="57150">
            <a:solidFill>
              <a:srgbClr val="C1A01E"/>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fontAlgn="auto">
              <a:lnSpc>
                <a:spcPct val="80000"/>
              </a:lnSpc>
              <a:spcAft>
                <a:spcPts val="0"/>
              </a:spcAft>
              <a:buFont typeface="Arial" pitchFamily="34" charset="0"/>
              <a:buChar char="•"/>
            </a:pPr>
            <a:r>
              <a:rPr lang="fr-CA" sz="1600" dirty="0" smtClean="0"/>
              <a:t>Profils d’âge</a:t>
            </a:r>
          </a:p>
          <a:p>
            <a:pPr marL="177800" indent="-177800" fontAlgn="auto">
              <a:lnSpc>
                <a:spcPct val="80000"/>
              </a:lnSpc>
              <a:spcAft>
                <a:spcPts val="0"/>
              </a:spcAft>
              <a:buFont typeface="Arial" pitchFamily="34" charset="0"/>
              <a:buChar char="•"/>
            </a:pPr>
            <a:r>
              <a:rPr lang="fr-CA" sz="1600" dirty="0" smtClean="0"/>
              <a:t>Participation</a:t>
            </a:r>
          </a:p>
          <a:p>
            <a:pPr marL="177800" indent="-177800" fontAlgn="auto">
              <a:lnSpc>
                <a:spcPct val="80000"/>
              </a:lnSpc>
              <a:spcAft>
                <a:spcPts val="0"/>
              </a:spcAft>
              <a:buFont typeface="Arial" pitchFamily="34" charset="0"/>
              <a:buChar char="•"/>
            </a:pPr>
            <a:r>
              <a:rPr lang="fr-CA" sz="1600" dirty="0" smtClean="0"/>
              <a:t>Mobilité</a:t>
            </a:r>
          </a:p>
        </p:txBody>
      </p:sp>
      <p:sp>
        <p:nvSpPr>
          <p:cNvPr id="7" name="Striped Right Arrow 6"/>
          <p:cNvSpPr/>
          <p:nvPr/>
        </p:nvSpPr>
        <p:spPr bwMode="auto">
          <a:xfrm>
            <a:off x="5324903" y="2808283"/>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8" name="Rectangle 6"/>
          <p:cNvSpPr>
            <a:spLocks noChangeArrowheads="1"/>
          </p:cNvSpPr>
          <p:nvPr/>
        </p:nvSpPr>
        <p:spPr bwMode="auto">
          <a:xfrm>
            <a:off x="5939747" y="2261902"/>
            <a:ext cx="2474679" cy="2031151"/>
          </a:xfrm>
          <a:prstGeom prst="rect">
            <a:avLst/>
          </a:prstGeom>
          <a:solidFill>
            <a:schemeClr val="bg1"/>
          </a:solidFill>
          <a:ln w="57150">
            <a:solidFill>
              <a:srgbClr val="C1A01E"/>
            </a:solidFill>
            <a:miter lim="800000"/>
            <a:headEnd/>
            <a:tailEnd/>
          </a:ln>
        </p:spPr>
        <p:txBody>
          <a:bodyPr anchor="ctr"/>
          <a:lstStyle/>
          <a:p>
            <a:pPr marL="174625" indent="-174625">
              <a:lnSpc>
                <a:spcPct val="80000"/>
              </a:lnSpc>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Main-d’œuvre</a:t>
            </a:r>
          </a:p>
          <a:p>
            <a:pPr marL="174625" indent="-174625">
              <a:lnSpc>
                <a:spcPct val="80000"/>
              </a:lnSpc>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Nouveaux venus</a:t>
            </a:r>
          </a:p>
          <a:p>
            <a:pPr marL="174625" indent="-174625">
              <a:lnSpc>
                <a:spcPct val="80000"/>
              </a:lnSpc>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Départs à la retraite</a:t>
            </a:r>
          </a:p>
          <a:p>
            <a:pPr marL="174625" indent="-174625">
              <a:lnSpc>
                <a:spcPct val="80000"/>
              </a:lnSpc>
              <a:spcBef>
                <a:spcPct val="20000"/>
              </a:spcBef>
              <a:buClr>
                <a:schemeClr val="tx1"/>
              </a:buClr>
              <a:buSzPct val="135000"/>
              <a:buFont typeface="Arial" pitchFamily="34" charset="0"/>
              <a:buChar char="•"/>
            </a:pPr>
            <a:r>
              <a:rPr lang="fr-CA" sz="1600" dirty="0" smtClean="0">
                <a:latin typeface="Arial" pitchFamily="34" charset="0"/>
                <a:cs typeface="Arial" pitchFamily="34" charset="0"/>
              </a:rPr>
              <a:t>Mobilité vers le marché</a:t>
            </a:r>
          </a:p>
        </p:txBody>
      </p:sp>
      <p:sp>
        <p:nvSpPr>
          <p:cNvPr id="9" name="Rectangle 5"/>
          <p:cNvSpPr>
            <a:spLocks noChangeArrowheads="1"/>
          </p:cNvSpPr>
          <p:nvPr/>
        </p:nvSpPr>
        <p:spPr bwMode="auto">
          <a:xfrm>
            <a:off x="3436904" y="3539725"/>
            <a:ext cx="1695167" cy="753328"/>
          </a:xfrm>
          <a:prstGeom prst="rect">
            <a:avLst/>
          </a:prstGeom>
          <a:solidFill>
            <a:schemeClr val="bg1"/>
          </a:solidFill>
          <a:ln w="57150">
            <a:solidFill>
              <a:srgbClr val="00778B"/>
            </a:solidFill>
            <a:miter lim="800000"/>
            <a:headEnd/>
            <a:tailEnd/>
          </a:ln>
        </p:spPr>
        <p:txBody>
          <a:bodyPr anchor="ctr"/>
          <a:lstStyle/>
          <a:p>
            <a:pPr>
              <a:spcBef>
                <a:spcPct val="20000"/>
              </a:spcBef>
              <a:buClr>
                <a:schemeClr val="tx1"/>
              </a:buClr>
              <a:buSzPct val="135000"/>
            </a:pPr>
            <a:r>
              <a:rPr lang="fr-CA" sz="1600" dirty="0" smtClean="0">
                <a:latin typeface="Arial" pitchFamily="34" charset="0"/>
                <a:cs typeface="Arial" pitchFamily="34" charset="0"/>
              </a:rPr>
              <a:t>Programmes postsecondaires</a:t>
            </a:r>
            <a:endParaRPr lang="fr-CA" sz="1600" dirty="0">
              <a:latin typeface="Arial" pitchFamily="34" charset="0"/>
              <a:cs typeface="Arial" pitchFamily="34" charset="0"/>
            </a:endParaRPr>
          </a:p>
        </p:txBody>
      </p:sp>
      <p:sp>
        <p:nvSpPr>
          <p:cNvPr id="10" name="Striped Right Arrow 9"/>
          <p:cNvSpPr/>
          <p:nvPr/>
        </p:nvSpPr>
        <p:spPr bwMode="auto">
          <a:xfrm>
            <a:off x="5324903" y="3822297"/>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1" name="Striped Right Arrow 10"/>
          <p:cNvSpPr/>
          <p:nvPr/>
        </p:nvSpPr>
        <p:spPr bwMode="auto">
          <a:xfrm rot="5400000">
            <a:off x="6789769" y="452011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3" name="Rectangle 5"/>
          <p:cNvSpPr>
            <a:spLocks noChangeArrowheads="1"/>
          </p:cNvSpPr>
          <p:nvPr/>
        </p:nvSpPr>
        <p:spPr bwMode="auto">
          <a:xfrm>
            <a:off x="5761631" y="5035481"/>
            <a:ext cx="2652795" cy="1455336"/>
          </a:xfrm>
          <a:prstGeom prst="rect">
            <a:avLst/>
          </a:prstGeom>
          <a:solidFill>
            <a:schemeClr val="bg1"/>
          </a:solidFill>
          <a:ln w="57150">
            <a:solidFill>
              <a:srgbClr val="00778B"/>
            </a:solidFill>
            <a:miter lim="800000"/>
            <a:headEnd/>
            <a:tailEnd/>
          </a:ln>
        </p:spPr>
        <p:txBody>
          <a:bodyPr anchor="ctr"/>
          <a:lstStyle/>
          <a:p>
            <a:pPr marL="0" lvl="1">
              <a:spcBef>
                <a:spcPct val="20000"/>
              </a:spcBef>
              <a:buClr>
                <a:schemeClr val="tx1"/>
              </a:buClr>
              <a:buSzPct val="135000"/>
            </a:pPr>
            <a:r>
              <a:rPr lang="fr-CA" sz="1600" b="1" dirty="0" smtClean="0">
                <a:latin typeface="Arial" pitchFamily="34" charset="0"/>
                <a:cs typeface="Arial" pitchFamily="34" charset="0"/>
              </a:rPr>
              <a:t>Main-d’œuvre disponible (offre)</a:t>
            </a:r>
          </a:p>
          <a:p>
            <a:pPr marL="177800" lvl="1" indent="-177800" fontAlgn="auto">
              <a:lnSpc>
                <a:spcPct val="80000"/>
              </a:lnSpc>
              <a:spcBef>
                <a:spcPct val="20000"/>
              </a:spcBef>
              <a:spcAft>
                <a:spcPts val="0"/>
              </a:spcAft>
              <a:buClr>
                <a:schemeClr val="tx1"/>
              </a:buClr>
              <a:buSzPct val="135000"/>
              <a:buFont typeface="Arial" pitchFamily="34" charset="0"/>
              <a:buChar char="•"/>
            </a:pPr>
            <a:r>
              <a:rPr lang="fr-CA" sz="1600" dirty="0" smtClean="0">
                <a:latin typeface="Arial"/>
                <a:ea typeface="+mn-ea"/>
                <a:cs typeface="Arial"/>
              </a:rPr>
              <a:t>Corps de métier</a:t>
            </a:r>
          </a:p>
          <a:p>
            <a:pPr marL="177800" lvl="1" indent="-177800" fontAlgn="auto">
              <a:lnSpc>
                <a:spcPct val="80000"/>
              </a:lnSpc>
              <a:spcBef>
                <a:spcPct val="20000"/>
              </a:spcBef>
              <a:spcAft>
                <a:spcPts val="0"/>
              </a:spcAft>
              <a:buClr>
                <a:schemeClr val="tx1"/>
              </a:buClr>
              <a:buSzPct val="135000"/>
              <a:buFont typeface="Arial" pitchFamily="34" charset="0"/>
              <a:buChar char="•"/>
            </a:pPr>
            <a:r>
              <a:rPr lang="fr-CA" sz="1600" dirty="0" smtClean="0">
                <a:latin typeface="Arial"/>
                <a:ea typeface="+mn-ea"/>
                <a:cs typeface="Arial"/>
              </a:rPr>
              <a:t>Professions</a:t>
            </a:r>
          </a:p>
          <a:p>
            <a:pPr marL="177800" lvl="1" indent="-177800" fontAlgn="auto">
              <a:lnSpc>
                <a:spcPct val="80000"/>
              </a:lnSpc>
              <a:spcBef>
                <a:spcPct val="20000"/>
              </a:spcBef>
              <a:spcAft>
                <a:spcPts val="0"/>
              </a:spcAft>
              <a:buClr>
                <a:schemeClr val="tx1"/>
              </a:buClr>
              <a:buSzPct val="135000"/>
              <a:buFont typeface="Arial" pitchFamily="34" charset="0"/>
              <a:buChar char="•"/>
            </a:pPr>
            <a:r>
              <a:rPr lang="fr-CA" sz="1600" dirty="0" smtClean="0">
                <a:latin typeface="Arial"/>
                <a:ea typeface="+mn-ea"/>
                <a:cs typeface="Arial"/>
              </a:rPr>
              <a:t>Directeurs </a:t>
            </a:r>
            <a:endParaRPr lang="fr-CA" sz="1600" dirty="0">
              <a:latin typeface="Arial"/>
              <a:ea typeface="+mn-ea"/>
              <a:cs typeface="Arial"/>
            </a:endParaRPr>
          </a:p>
        </p:txBody>
      </p:sp>
    </p:spTree>
    <p:extLst>
      <p:ext uri="{BB962C8B-B14F-4D97-AF65-F5344CB8AC3E}">
        <p14:creationId xmlns:p14="http://schemas.microsoft.com/office/powerpoint/2010/main" val="33130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Structure du modèle</a:t>
            </a:r>
            <a:endParaRPr lang="fr-CA" dirty="0"/>
          </a:p>
        </p:txBody>
      </p:sp>
      <p:sp>
        <p:nvSpPr>
          <p:cNvPr id="3" name="Content Placeholder 2"/>
          <p:cNvSpPr>
            <a:spLocks noGrp="1"/>
          </p:cNvSpPr>
          <p:nvPr>
            <p:ph idx="1"/>
          </p:nvPr>
        </p:nvSpPr>
        <p:spPr/>
        <p:txBody>
          <a:bodyPr/>
          <a:lstStyle/>
          <a:p>
            <a:r>
              <a:rPr lang="fr-CA" dirty="0" smtClean="0"/>
              <a:t>Marchés du travail au sein d’une économie plus large</a:t>
            </a:r>
            <a:endParaRPr lang="fr-CA" dirty="0"/>
          </a:p>
        </p:txBody>
      </p:sp>
      <p:sp>
        <p:nvSpPr>
          <p:cNvPr id="4" name="Rectangle 3"/>
          <p:cNvSpPr txBox="1">
            <a:spLocks noChangeArrowheads="1"/>
          </p:cNvSpPr>
          <p:nvPr/>
        </p:nvSpPr>
        <p:spPr>
          <a:xfrm>
            <a:off x="1828800" y="2173322"/>
            <a:ext cx="5035686" cy="511222"/>
          </a:xfrm>
          <a:prstGeom prst="rect">
            <a:avLst/>
          </a:prstGeom>
          <a:solidFill>
            <a:schemeClr val="bg1"/>
          </a:solidFill>
          <a:ln w="57150">
            <a:solidFill>
              <a:srgbClr val="C1A01E"/>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80000"/>
              </a:lnSpc>
              <a:spcAft>
                <a:spcPts val="0"/>
              </a:spcAft>
              <a:buFont typeface="Wingdings" pitchFamily="2" charset="2"/>
              <a:buNone/>
            </a:pPr>
            <a:r>
              <a:rPr lang="fr-CA" sz="2000" dirty="0" smtClean="0">
                <a:latin typeface="Arial" pitchFamily="34" charset="0"/>
                <a:cs typeface="Arial" pitchFamily="34" charset="0"/>
              </a:rPr>
              <a:t>Demande – Données macroéconomiques</a:t>
            </a:r>
          </a:p>
        </p:txBody>
      </p:sp>
      <p:sp>
        <p:nvSpPr>
          <p:cNvPr id="6" name="Striped Right Arrow 5"/>
          <p:cNvSpPr/>
          <p:nvPr/>
        </p:nvSpPr>
        <p:spPr bwMode="auto">
          <a:xfrm rot="5400000">
            <a:off x="4068380" y="2854514"/>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7" name="Oval 12"/>
          <p:cNvSpPr>
            <a:spLocks noChangeArrowheads="1"/>
          </p:cNvSpPr>
          <p:nvPr/>
        </p:nvSpPr>
        <p:spPr bwMode="auto">
          <a:xfrm>
            <a:off x="1403486" y="3339019"/>
            <a:ext cx="5911714" cy="2040377"/>
          </a:xfrm>
          <a:prstGeom prst="ellipse">
            <a:avLst/>
          </a:prstGeom>
          <a:noFill/>
          <a:ln w="38100">
            <a:solidFill>
              <a:srgbClr val="76232F"/>
            </a:solidFill>
            <a:round/>
            <a:headEnd/>
            <a:tailEnd/>
          </a:ln>
        </p:spPr>
        <p:txBody>
          <a:bodyPr wrap="none" anchor="ctr"/>
          <a:lstStyle/>
          <a:p>
            <a:endParaRPr lang="fr-CA" dirty="0"/>
          </a:p>
        </p:txBody>
      </p:sp>
      <p:sp>
        <p:nvSpPr>
          <p:cNvPr id="9" name="Striped Right Arrow 8"/>
          <p:cNvSpPr/>
          <p:nvPr/>
        </p:nvSpPr>
        <p:spPr bwMode="auto">
          <a:xfrm rot="16200000">
            <a:off x="4128280" y="562287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000" b="0" i="0" u="none" strike="noStrike" cap="none" normalizeH="0" baseline="0" dirty="0" smtClean="0">
              <a:ln>
                <a:noFill/>
              </a:ln>
              <a:solidFill>
                <a:schemeClr val="tx1"/>
              </a:solidFill>
              <a:effectLst/>
              <a:latin typeface="Arial" charset="0"/>
            </a:endParaRPr>
          </a:p>
        </p:txBody>
      </p:sp>
      <p:sp>
        <p:nvSpPr>
          <p:cNvPr id="10" name="Rectangle 6"/>
          <p:cNvSpPr>
            <a:spLocks noChangeArrowheads="1"/>
          </p:cNvSpPr>
          <p:nvPr/>
        </p:nvSpPr>
        <p:spPr bwMode="auto">
          <a:xfrm>
            <a:off x="1828800" y="6093583"/>
            <a:ext cx="5035686" cy="515772"/>
          </a:xfrm>
          <a:prstGeom prst="rect">
            <a:avLst/>
          </a:prstGeom>
          <a:solidFill>
            <a:schemeClr val="bg1"/>
          </a:solidFill>
          <a:ln w="57150">
            <a:solidFill>
              <a:srgbClr val="C1A01E"/>
            </a:solidFill>
            <a:miter lim="800000"/>
            <a:headEnd/>
            <a:tailEnd/>
          </a:ln>
        </p:spPr>
        <p:txBody>
          <a:bodyPr anchor="ctr"/>
          <a:lstStyle/>
          <a:p>
            <a:pPr marL="342900" indent="-342900" algn="ctr" eaLnBrk="1" hangingPunct="1">
              <a:lnSpc>
                <a:spcPct val="80000"/>
              </a:lnSpc>
              <a:spcBef>
                <a:spcPct val="20000"/>
              </a:spcBef>
              <a:buClr>
                <a:schemeClr val="tx1"/>
              </a:buClr>
              <a:buSzPct val="135000"/>
              <a:buFont typeface="Wingdings" pitchFamily="2" charset="2"/>
              <a:buNone/>
            </a:pPr>
            <a:r>
              <a:rPr lang="fr-CA" sz="2000" dirty="0" smtClean="0">
                <a:latin typeface="Arial" pitchFamily="34" charset="0"/>
                <a:cs typeface="Arial" pitchFamily="34" charset="0"/>
              </a:rPr>
              <a:t>Offre – Main-d’œuvre disponible</a:t>
            </a:r>
            <a:endParaRPr lang="fr-CA" sz="2000" dirty="0">
              <a:latin typeface="Arial" pitchFamily="34" charset="0"/>
              <a:cs typeface="Arial" pitchFamily="34" charset="0"/>
            </a:endParaRPr>
          </a:p>
        </p:txBody>
      </p:sp>
      <p:sp>
        <p:nvSpPr>
          <p:cNvPr id="11" name="Rectangle 5"/>
          <p:cNvSpPr>
            <a:spLocks noChangeArrowheads="1"/>
          </p:cNvSpPr>
          <p:nvPr/>
        </p:nvSpPr>
        <p:spPr bwMode="auto">
          <a:xfrm>
            <a:off x="2704288" y="3902410"/>
            <a:ext cx="1439153" cy="952500"/>
          </a:xfrm>
          <a:prstGeom prst="rect">
            <a:avLst/>
          </a:prstGeom>
          <a:solidFill>
            <a:schemeClr val="bg1"/>
          </a:solidFill>
          <a:ln w="57150">
            <a:solidFill>
              <a:srgbClr val="00778B"/>
            </a:solidFill>
            <a:miter lim="800000"/>
            <a:headEnd/>
            <a:tailEnd/>
          </a:ln>
        </p:spPr>
        <p:txBody>
          <a:bodyPr anchor="ctr"/>
          <a:lstStyle/>
          <a:p>
            <a:pPr eaLnBrk="1" hangingPunct="1">
              <a:lnSpc>
                <a:spcPct val="80000"/>
              </a:lnSpc>
              <a:spcBef>
                <a:spcPct val="20000"/>
              </a:spcBef>
              <a:buClr>
                <a:schemeClr val="tx1"/>
              </a:buClr>
              <a:buSzPct val="135000"/>
              <a:buFont typeface="Wingdings" pitchFamily="2" charset="2"/>
              <a:buNone/>
            </a:pPr>
            <a:r>
              <a:rPr lang="fr-CA" sz="1600" dirty="0" smtClean="0">
                <a:latin typeface="Arial" pitchFamily="34" charset="0"/>
                <a:cs typeface="Arial" pitchFamily="34" charset="0"/>
              </a:rPr>
              <a:t>Marché du travail de la construction</a:t>
            </a:r>
            <a:endParaRPr lang="fr-CA" sz="1600" dirty="0">
              <a:latin typeface="Arial" pitchFamily="34" charset="0"/>
              <a:cs typeface="Arial" pitchFamily="34" charset="0"/>
            </a:endParaRPr>
          </a:p>
        </p:txBody>
      </p:sp>
      <p:sp>
        <p:nvSpPr>
          <p:cNvPr id="13" name="Rectangle 9"/>
          <p:cNvSpPr>
            <a:spLocks noChangeArrowheads="1"/>
          </p:cNvSpPr>
          <p:nvPr/>
        </p:nvSpPr>
        <p:spPr bwMode="auto">
          <a:xfrm>
            <a:off x="4286743" y="3616255"/>
            <a:ext cx="1695768" cy="342900"/>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buClr>
                <a:schemeClr val="tx1"/>
              </a:buClr>
              <a:buSzPct val="135000"/>
              <a:buFont typeface="Wingdings" pitchFamily="2" charset="2"/>
              <a:buNone/>
            </a:pPr>
            <a:r>
              <a:rPr lang="fr-CA" sz="1600" dirty="0" smtClean="0">
                <a:latin typeface="Arial" pitchFamily="34" charset="0"/>
                <a:cs typeface="Arial" pitchFamily="34" charset="0"/>
              </a:rPr>
              <a:t>Emploi</a:t>
            </a:r>
            <a:endParaRPr lang="fr-CA" sz="1600" b="1" dirty="0"/>
          </a:p>
        </p:txBody>
      </p:sp>
      <p:sp>
        <p:nvSpPr>
          <p:cNvPr id="14" name="Rectangle 10"/>
          <p:cNvSpPr>
            <a:spLocks noChangeArrowheads="1"/>
          </p:cNvSpPr>
          <p:nvPr/>
        </p:nvSpPr>
        <p:spPr bwMode="auto">
          <a:xfrm>
            <a:off x="4286744" y="4113581"/>
            <a:ext cx="1695767" cy="342900"/>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buClr>
                <a:schemeClr val="tx1"/>
              </a:buClr>
              <a:buSzPct val="135000"/>
              <a:buFont typeface="Wingdings" pitchFamily="2" charset="2"/>
              <a:buNone/>
            </a:pPr>
            <a:r>
              <a:rPr lang="fr-CA" sz="1600" dirty="0" smtClean="0">
                <a:latin typeface="Arial" pitchFamily="34" charset="0"/>
                <a:cs typeface="Arial" pitchFamily="34" charset="0"/>
              </a:rPr>
              <a:t>Chômage</a:t>
            </a:r>
            <a:endParaRPr lang="fr-CA" sz="1600" dirty="0">
              <a:latin typeface="Arial" pitchFamily="34" charset="0"/>
              <a:cs typeface="Arial" pitchFamily="34" charset="0"/>
            </a:endParaRPr>
          </a:p>
        </p:txBody>
      </p:sp>
      <p:sp>
        <p:nvSpPr>
          <p:cNvPr id="15" name="Rectangle 11"/>
          <p:cNvSpPr>
            <a:spLocks noChangeArrowheads="1"/>
          </p:cNvSpPr>
          <p:nvPr/>
        </p:nvSpPr>
        <p:spPr bwMode="auto">
          <a:xfrm>
            <a:off x="4286742" y="4610912"/>
            <a:ext cx="1695769" cy="505838"/>
          </a:xfrm>
          <a:prstGeom prst="rect">
            <a:avLst/>
          </a:prstGeom>
          <a:solidFill>
            <a:schemeClr val="bg1"/>
          </a:solidFill>
          <a:ln w="57150">
            <a:solidFill>
              <a:srgbClr val="00778B"/>
            </a:solidFill>
            <a:miter lim="800000"/>
            <a:headEnd/>
            <a:tailEnd/>
          </a:ln>
        </p:spPr>
        <p:txBody>
          <a:bodyPr anchor="ctr"/>
          <a:lstStyle/>
          <a:p>
            <a:pPr eaLnBrk="1" hangingPunct="1">
              <a:lnSpc>
                <a:spcPct val="80000"/>
              </a:lnSpc>
              <a:spcBef>
                <a:spcPct val="20000"/>
              </a:spcBef>
              <a:buClr>
                <a:schemeClr val="tx1"/>
              </a:buClr>
              <a:buSzPct val="135000"/>
              <a:buFont typeface="Wingdings" pitchFamily="2" charset="2"/>
              <a:buNone/>
            </a:pPr>
            <a:r>
              <a:rPr lang="fr-CA" sz="1600" dirty="0" smtClean="0">
                <a:latin typeface="Arial" pitchFamily="34" charset="0"/>
                <a:cs typeface="Arial" pitchFamily="34" charset="0"/>
              </a:rPr>
              <a:t>Offre de </a:t>
            </a:r>
            <a:br>
              <a:rPr lang="fr-CA" sz="1600" dirty="0" smtClean="0">
                <a:latin typeface="Arial" pitchFamily="34" charset="0"/>
                <a:cs typeface="Arial" pitchFamily="34" charset="0"/>
              </a:rPr>
            </a:br>
            <a:r>
              <a:rPr lang="fr-CA" sz="1600" dirty="0" smtClean="0">
                <a:latin typeface="Arial" pitchFamily="34" charset="0"/>
                <a:cs typeface="Arial" pitchFamily="34" charset="0"/>
              </a:rPr>
              <a:t>main-d’œuvre</a:t>
            </a:r>
            <a:endParaRPr lang="fr-CA" sz="1600" dirty="0">
              <a:latin typeface="Arial" pitchFamily="34" charset="0"/>
              <a:cs typeface="Arial" pitchFamily="34" charset="0"/>
            </a:endParaRPr>
          </a:p>
        </p:txBody>
      </p:sp>
    </p:spTree>
    <p:extLst>
      <p:ext uri="{BB962C8B-B14F-4D97-AF65-F5344CB8AC3E}">
        <p14:creationId xmlns:p14="http://schemas.microsoft.com/office/powerpoint/2010/main" val="320678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Structure du modèle</a:t>
            </a:r>
            <a:endParaRPr lang="fr-CA" noProof="0" dirty="0"/>
          </a:p>
        </p:txBody>
      </p:sp>
      <p:sp>
        <p:nvSpPr>
          <p:cNvPr id="3" name="Content Placeholder 2"/>
          <p:cNvSpPr>
            <a:spLocks noGrp="1"/>
          </p:cNvSpPr>
          <p:nvPr>
            <p:ph idx="1"/>
          </p:nvPr>
        </p:nvSpPr>
        <p:spPr/>
        <p:txBody>
          <a:bodyPr/>
          <a:lstStyle/>
          <a:p>
            <a:r>
              <a:rPr lang="fr-CA" noProof="0" dirty="0" smtClean="0"/>
              <a:t>Sources des besoins en main-d’œuvre</a:t>
            </a:r>
          </a:p>
          <a:p>
            <a:pPr lvl="1"/>
            <a:r>
              <a:rPr lang="fr-CA" noProof="0" dirty="0" smtClean="0"/>
              <a:t>Le modèle comprend deux sources distinctes de besoins </a:t>
            </a:r>
            <a:br>
              <a:rPr lang="fr-CA" noProof="0" dirty="0" smtClean="0"/>
            </a:br>
            <a:r>
              <a:rPr lang="fr-CA" noProof="0" dirty="0" smtClean="0"/>
              <a:t>en main-d’œuvre (demande) :</a:t>
            </a:r>
          </a:p>
          <a:p>
            <a:pPr lvl="2"/>
            <a:r>
              <a:rPr lang="fr-CA" noProof="0" dirty="0" smtClean="0"/>
              <a:t>la demande de remplacement liée aux départs à la retraite </a:t>
            </a:r>
            <a:br>
              <a:rPr lang="fr-CA" noProof="0" dirty="0" smtClean="0"/>
            </a:br>
            <a:r>
              <a:rPr lang="fr-CA" noProof="0" dirty="0" smtClean="0"/>
              <a:t>et aux pertes de vie;</a:t>
            </a:r>
          </a:p>
          <a:p>
            <a:pPr lvl="2"/>
            <a:r>
              <a:rPr lang="fr-CA" noProof="0" dirty="0" smtClean="0"/>
              <a:t>la demande d’expansion liée à la croissance des activités </a:t>
            </a:r>
            <a:br>
              <a:rPr lang="fr-CA" noProof="0" dirty="0" smtClean="0"/>
            </a:br>
            <a:r>
              <a:rPr lang="fr-CA" noProof="0" dirty="0" smtClean="0"/>
              <a:t>du secteur de la construction.</a:t>
            </a:r>
          </a:p>
          <a:p>
            <a:pPr lvl="1"/>
            <a:r>
              <a:rPr lang="fr-CA" noProof="0" dirty="0" smtClean="0"/>
              <a:t>La demande de remplacement et la demande d’expansion </a:t>
            </a:r>
            <a:br>
              <a:rPr lang="fr-CA" noProof="0" dirty="0" smtClean="0"/>
            </a:br>
            <a:r>
              <a:rPr lang="fr-CA" noProof="0" dirty="0" smtClean="0"/>
              <a:t>sont évaluées pour 33 métiers et professions (voir diapositive suivante).</a:t>
            </a:r>
            <a:endParaRPr lang="fr-CA" noProof="0" dirty="0"/>
          </a:p>
        </p:txBody>
      </p:sp>
    </p:spTree>
    <p:extLst>
      <p:ext uri="{BB962C8B-B14F-4D97-AF65-F5344CB8AC3E}">
        <p14:creationId xmlns:p14="http://schemas.microsoft.com/office/powerpoint/2010/main" val="1180844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noProof="0" dirty="0" smtClean="0"/>
              <a:t>Structure du modèle</a:t>
            </a:r>
            <a:endParaRPr lang="fr-CA" noProof="0" dirty="0"/>
          </a:p>
        </p:txBody>
      </p:sp>
      <p:sp>
        <p:nvSpPr>
          <p:cNvPr id="8" name="Content Placeholder 7"/>
          <p:cNvSpPr>
            <a:spLocks noGrp="1"/>
          </p:cNvSpPr>
          <p:nvPr>
            <p:ph idx="1"/>
          </p:nvPr>
        </p:nvSpPr>
        <p:spPr>
          <a:xfrm>
            <a:off x="342000" y="1713599"/>
            <a:ext cx="8229600" cy="4774749"/>
          </a:xfrm>
        </p:spPr>
        <p:txBody>
          <a:bodyPr>
            <a:normAutofit fontScale="92500" lnSpcReduction="10000"/>
          </a:bodyPr>
          <a:lstStyle/>
          <a:p>
            <a:r>
              <a:rPr lang="fr-CA" noProof="0" dirty="0" smtClean="0"/>
              <a:t>Chaudronniers</a:t>
            </a:r>
          </a:p>
          <a:p>
            <a:r>
              <a:rPr lang="fr-CA" noProof="0" dirty="0" smtClean="0"/>
              <a:t>Briqueteurs-maçons</a:t>
            </a:r>
          </a:p>
          <a:p>
            <a:r>
              <a:rPr lang="fr-CA" noProof="0" dirty="0" smtClean="0"/>
              <a:t>Charpentiers-menuisiers</a:t>
            </a:r>
          </a:p>
          <a:p>
            <a:r>
              <a:rPr lang="fr-CA" noProof="0" dirty="0" smtClean="0"/>
              <a:t>Finisseurs de béton</a:t>
            </a:r>
          </a:p>
          <a:p>
            <a:r>
              <a:rPr lang="fr-CA" noProof="0" dirty="0" smtClean="0"/>
              <a:t>Évaluateurs en construction</a:t>
            </a:r>
          </a:p>
          <a:p>
            <a:r>
              <a:rPr lang="fr-CA" noProof="0" dirty="0" smtClean="0"/>
              <a:t>Directeurs de la construction</a:t>
            </a:r>
          </a:p>
          <a:p>
            <a:r>
              <a:rPr lang="fr-CA" noProof="0" dirty="0" smtClean="0"/>
              <a:t>Mécaniciens de chantier </a:t>
            </a:r>
            <a:br>
              <a:rPr lang="fr-CA" noProof="0" dirty="0" smtClean="0"/>
            </a:br>
            <a:r>
              <a:rPr lang="fr-CA" noProof="0" dirty="0" smtClean="0"/>
              <a:t>et mécaniciens industriels</a:t>
            </a:r>
          </a:p>
          <a:p>
            <a:r>
              <a:rPr lang="fr-CA" noProof="0" dirty="0" smtClean="0"/>
              <a:t>Entrepreneurs et contremaîtres</a:t>
            </a:r>
          </a:p>
          <a:p>
            <a:r>
              <a:rPr lang="fr-CA" noProof="0" dirty="0" smtClean="0"/>
              <a:t>Grutiers</a:t>
            </a:r>
          </a:p>
          <a:p>
            <a:r>
              <a:rPr lang="fr-CA" noProof="0" dirty="0" smtClean="0"/>
              <a:t>Foreurs et dynamiteurs</a:t>
            </a:r>
          </a:p>
          <a:p>
            <a:r>
              <a:rPr lang="fr-CA" noProof="0" dirty="0" smtClean="0"/>
              <a:t>Électriciens (y compris industriels </a:t>
            </a:r>
            <a:br>
              <a:rPr lang="fr-CA" noProof="0" dirty="0" smtClean="0"/>
            </a:br>
            <a:r>
              <a:rPr lang="fr-CA" noProof="0" dirty="0" smtClean="0"/>
              <a:t>et de réseaux électriques)</a:t>
            </a:r>
          </a:p>
          <a:p>
            <a:r>
              <a:rPr lang="fr-CA" noProof="0" dirty="0" smtClean="0"/>
              <a:t>Constructeurs et mécaniciens d’ascenseurs</a:t>
            </a:r>
          </a:p>
          <a:p>
            <a:r>
              <a:rPr lang="fr-CA" noProof="0" dirty="0" smtClean="0"/>
              <a:t>Poseurs de revêtements d’intérieur</a:t>
            </a:r>
          </a:p>
          <a:p>
            <a:r>
              <a:rPr lang="fr-CA" noProof="0" dirty="0" smtClean="0"/>
              <a:t>Monteurs d’installations au gaz</a:t>
            </a:r>
          </a:p>
          <a:p>
            <a:r>
              <a:rPr lang="fr-CA" noProof="0" dirty="0" smtClean="0"/>
              <a:t>Vitriers </a:t>
            </a:r>
          </a:p>
          <a:p>
            <a:r>
              <a:rPr lang="fr-CA" noProof="0" dirty="0" smtClean="0"/>
              <a:t>Conducteurs d’équipement lourd </a:t>
            </a:r>
            <a:br>
              <a:rPr lang="fr-CA" noProof="0" dirty="0" smtClean="0"/>
            </a:br>
            <a:r>
              <a:rPr lang="fr-CA" noProof="0" dirty="0" smtClean="0"/>
              <a:t>(sauf les grues)</a:t>
            </a:r>
          </a:p>
          <a:p>
            <a:r>
              <a:rPr lang="fr-CA" noProof="0" dirty="0" smtClean="0"/>
              <a:t>Mécaniciens d’équipement lourd</a:t>
            </a:r>
          </a:p>
          <a:p>
            <a:r>
              <a:rPr lang="fr-CA" noProof="0" dirty="0" smtClean="0"/>
              <a:t>Techniciens et mécaniciens </a:t>
            </a:r>
            <a:br>
              <a:rPr lang="fr-CA" noProof="0" dirty="0" smtClean="0"/>
            </a:br>
            <a:r>
              <a:rPr lang="fr-CA" noProof="0" dirty="0" smtClean="0"/>
              <a:t>d’instruments industriels</a:t>
            </a:r>
          </a:p>
          <a:p>
            <a:r>
              <a:rPr lang="fr-CA" noProof="0" dirty="0" smtClean="0"/>
              <a:t>Calorifugeurs</a:t>
            </a:r>
          </a:p>
          <a:p>
            <a:r>
              <a:rPr lang="fr-CA" noProof="0" dirty="0" smtClean="0"/>
              <a:t>Monteurs de charpentes métalliques </a:t>
            </a:r>
            <a:br>
              <a:rPr lang="fr-CA" noProof="0" dirty="0" smtClean="0"/>
            </a:br>
            <a:r>
              <a:rPr lang="fr-CA" noProof="0" dirty="0" smtClean="0"/>
              <a:t>et assembleurs et ajusteurs de plaques </a:t>
            </a:r>
            <a:br>
              <a:rPr lang="fr-CA" noProof="0" dirty="0" smtClean="0"/>
            </a:br>
            <a:r>
              <a:rPr lang="fr-CA" noProof="0" dirty="0" smtClean="0"/>
              <a:t>et de charpentes métalliques</a:t>
            </a:r>
          </a:p>
          <a:p>
            <a:r>
              <a:rPr lang="fr-CA" noProof="0" dirty="0" smtClean="0"/>
              <a:t>Peintres et décorateurs</a:t>
            </a:r>
          </a:p>
          <a:p>
            <a:r>
              <a:rPr lang="fr-CA" noProof="0" dirty="0" smtClean="0"/>
              <a:t>Plâtriers, latteurs et poseurs </a:t>
            </a:r>
            <a:br>
              <a:rPr lang="fr-CA" noProof="0" dirty="0" smtClean="0"/>
            </a:br>
            <a:r>
              <a:rPr lang="fr-CA" noProof="0" dirty="0" smtClean="0"/>
              <a:t>de systèmes intérieurs</a:t>
            </a:r>
          </a:p>
          <a:p>
            <a:r>
              <a:rPr lang="fr-CA" noProof="0" dirty="0" smtClean="0"/>
              <a:t>Plombiers</a:t>
            </a:r>
          </a:p>
          <a:p>
            <a:r>
              <a:rPr lang="fr-CA" noProof="0" dirty="0" smtClean="0"/>
              <a:t>Mécaniciens en réfrigération et en climatisation</a:t>
            </a:r>
          </a:p>
          <a:p>
            <a:r>
              <a:rPr lang="fr-CA" noProof="0" dirty="0" smtClean="0"/>
              <a:t>Personnel d’installation, d’entretien </a:t>
            </a:r>
            <a:br>
              <a:rPr lang="fr-CA" noProof="0" dirty="0" smtClean="0"/>
            </a:br>
            <a:r>
              <a:rPr lang="fr-CA" noProof="0" dirty="0" smtClean="0"/>
              <a:t>et de réparation d’équipement résidentiel </a:t>
            </a:r>
            <a:br>
              <a:rPr lang="fr-CA" noProof="0" dirty="0" smtClean="0"/>
            </a:br>
            <a:r>
              <a:rPr lang="fr-CA" noProof="0" dirty="0" smtClean="0"/>
              <a:t>et commercial</a:t>
            </a:r>
          </a:p>
          <a:p>
            <a:r>
              <a:rPr lang="fr-CA" noProof="0" dirty="0" smtClean="0"/>
              <a:t>Constructeurs de résidences et rénovateurs</a:t>
            </a:r>
          </a:p>
          <a:p>
            <a:r>
              <a:rPr lang="fr-CA" noProof="0" dirty="0" smtClean="0"/>
              <a:t>Couvreurs et poseurs de bardeaux</a:t>
            </a:r>
          </a:p>
          <a:p>
            <a:r>
              <a:rPr lang="fr-CA" noProof="0" dirty="0" smtClean="0"/>
              <a:t>Tôliers</a:t>
            </a:r>
          </a:p>
          <a:p>
            <a:r>
              <a:rPr lang="fr-CA" noProof="0" dirty="0" smtClean="0"/>
              <a:t>Tuyauteurs, monteurs d’appareils de chauffage et poseurs de gicleurs </a:t>
            </a:r>
          </a:p>
          <a:p>
            <a:r>
              <a:rPr lang="fr-CA" noProof="0" dirty="0" smtClean="0"/>
              <a:t>Carreleurs</a:t>
            </a:r>
          </a:p>
          <a:p>
            <a:r>
              <a:rPr lang="fr-CA" noProof="0" dirty="0" smtClean="0"/>
              <a:t>Aides de soutien des métiers et manœuvres </a:t>
            </a:r>
            <a:br>
              <a:rPr lang="fr-CA" noProof="0" dirty="0" smtClean="0"/>
            </a:br>
            <a:r>
              <a:rPr lang="fr-CA" noProof="0" dirty="0" smtClean="0"/>
              <a:t>en construction</a:t>
            </a:r>
          </a:p>
          <a:p>
            <a:r>
              <a:rPr lang="fr-CA" noProof="0" dirty="0" smtClean="0"/>
              <a:t>Conducteurs de camions</a:t>
            </a:r>
          </a:p>
          <a:p>
            <a:r>
              <a:rPr lang="fr-CA" noProof="0" dirty="0" smtClean="0"/>
              <a:t>Soudeurs et opérateurs de machines à souder et à braser</a:t>
            </a:r>
            <a:endParaRPr lang="fr-CA" noProof="0" dirty="0"/>
          </a:p>
        </p:txBody>
      </p:sp>
    </p:spTree>
    <p:extLst>
      <p:ext uri="{BB962C8B-B14F-4D97-AF65-F5344CB8AC3E}">
        <p14:creationId xmlns:p14="http://schemas.microsoft.com/office/powerpoint/2010/main" val="308266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noProof="0" dirty="0" smtClean="0"/>
              <a:t>Structure du modèle</a:t>
            </a:r>
            <a:endParaRPr lang="fr-CA" noProof="0" dirty="0"/>
          </a:p>
        </p:txBody>
      </p:sp>
      <p:sp>
        <p:nvSpPr>
          <p:cNvPr id="5" name="Content Placeholder 4"/>
          <p:cNvSpPr>
            <a:spLocks noGrp="1"/>
          </p:cNvSpPr>
          <p:nvPr>
            <p:ph idx="1"/>
          </p:nvPr>
        </p:nvSpPr>
        <p:spPr/>
        <p:txBody>
          <a:bodyPr>
            <a:normAutofit/>
          </a:bodyPr>
          <a:lstStyle/>
          <a:p>
            <a:r>
              <a:rPr lang="fr-CA" noProof="0" dirty="0" smtClean="0"/>
              <a:t>La demande d’expansion est évaluée par :</a:t>
            </a:r>
          </a:p>
          <a:p>
            <a:pPr lvl="1"/>
            <a:r>
              <a:rPr lang="fr-CA" noProof="0" dirty="0" smtClean="0"/>
              <a:t>secteur :</a:t>
            </a:r>
          </a:p>
          <a:p>
            <a:pPr lvl="2"/>
            <a:r>
              <a:rPr lang="fr-CA" noProof="0" dirty="0" smtClean="0"/>
              <a:t>secteur de la construction;</a:t>
            </a:r>
          </a:p>
          <a:p>
            <a:pPr lvl="2"/>
            <a:r>
              <a:rPr lang="fr-CA" noProof="0" dirty="0" smtClean="0"/>
              <a:t>tous les autres secteurs.</a:t>
            </a:r>
          </a:p>
          <a:p>
            <a:pPr lvl="1"/>
            <a:r>
              <a:rPr lang="fr-CA" noProof="0" dirty="0" smtClean="0"/>
              <a:t>provinces et en fonction des cinq régions de l’Ontario :</a:t>
            </a:r>
          </a:p>
          <a:p>
            <a:pPr lvl="2"/>
            <a:r>
              <a:rPr lang="fr-CA" noProof="0" dirty="0" smtClean="0"/>
              <a:t>Région du Grand Toronto</a:t>
            </a:r>
          </a:p>
          <a:p>
            <a:pPr lvl="2"/>
            <a:r>
              <a:rPr lang="fr-CA" noProof="0" dirty="0" smtClean="0"/>
              <a:t>Sud-ouest de l’Ontario</a:t>
            </a:r>
          </a:p>
          <a:p>
            <a:pPr lvl="2"/>
            <a:r>
              <a:rPr lang="fr-CA" noProof="0" dirty="0" smtClean="0"/>
              <a:t>Centre de l’Ontario</a:t>
            </a:r>
          </a:p>
          <a:p>
            <a:pPr lvl="2"/>
            <a:r>
              <a:rPr lang="fr-CA" noProof="0" dirty="0" smtClean="0"/>
              <a:t>Nord de l’Ontario</a:t>
            </a:r>
          </a:p>
          <a:p>
            <a:pPr lvl="2"/>
            <a:r>
              <a:rPr lang="fr-CA" noProof="0" dirty="0" smtClean="0"/>
              <a:t>Est de l’Ontario</a:t>
            </a:r>
            <a:endParaRPr lang="fr-CA" noProof="0" dirty="0"/>
          </a:p>
        </p:txBody>
      </p:sp>
    </p:spTree>
    <p:extLst>
      <p:ext uri="{BB962C8B-B14F-4D97-AF65-F5344CB8AC3E}">
        <p14:creationId xmlns:p14="http://schemas.microsoft.com/office/powerpoint/2010/main" val="3502293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Structure du modèle</a:t>
            </a:r>
            <a:endParaRPr lang="fr-CA" noProof="0" dirty="0"/>
          </a:p>
        </p:txBody>
      </p:sp>
      <p:sp>
        <p:nvSpPr>
          <p:cNvPr id="3" name="Content Placeholder 2"/>
          <p:cNvSpPr>
            <a:spLocks noGrp="1"/>
          </p:cNvSpPr>
          <p:nvPr>
            <p:ph idx="1"/>
          </p:nvPr>
        </p:nvSpPr>
        <p:spPr/>
        <p:txBody>
          <a:bodyPr/>
          <a:lstStyle/>
          <a:p>
            <a:r>
              <a:rPr lang="fr-CA" noProof="0" dirty="0" smtClean="0"/>
              <a:t>La demande d’expansion est stimulée par les </a:t>
            </a:r>
            <a:br>
              <a:rPr lang="fr-CA" noProof="0" dirty="0" smtClean="0"/>
            </a:br>
            <a:r>
              <a:rPr lang="fr-CA" noProof="0" dirty="0" smtClean="0"/>
              <a:t>dépenses dans :</a:t>
            </a:r>
          </a:p>
          <a:p>
            <a:pPr lvl="1"/>
            <a:r>
              <a:rPr lang="fr-CA" noProof="0" dirty="0" smtClean="0"/>
              <a:t>la construction résidentielle;</a:t>
            </a:r>
          </a:p>
          <a:p>
            <a:pPr lvl="1"/>
            <a:r>
              <a:rPr lang="fr-CA" noProof="0" dirty="0" smtClean="0"/>
              <a:t>la construction commerciale;</a:t>
            </a:r>
          </a:p>
          <a:p>
            <a:pPr lvl="1"/>
            <a:r>
              <a:rPr lang="fr-CA" noProof="0" dirty="0" smtClean="0"/>
              <a:t>la construction industrielle;</a:t>
            </a:r>
          </a:p>
          <a:p>
            <a:pPr lvl="1"/>
            <a:r>
              <a:rPr lang="fr-CA" noProof="0" dirty="0" smtClean="0"/>
              <a:t>la construction institutionnelle;</a:t>
            </a:r>
          </a:p>
          <a:p>
            <a:pPr lvl="1"/>
            <a:r>
              <a:rPr lang="fr-CA" noProof="0" dirty="0" smtClean="0"/>
              <a:t>la construction d’ouvrages de génie civil;</a:t>
            </a:r>
          </a:p>
          <a:p>
            <a:pPr lvl="1"/>
            <a:r>
              <a:rPr lang="fr-CA" noProof="0" dirty="0" smtClean="0"/>
              <a:t>les travaux d’entretien.</a:t>
            </a:r>
            <a:endParaRPr lang="fr-CA" noProof="0" dirty="0"/>
          </a:p>
        </p:txBody>
      </p:sp>
    </p:spTree>
    <p:extLst>
      <p:ext uri="{BB962C8B-B14F-4D97-AF65-F5344CB8AC3E}">
        <p14:creationId xmlns:p14="http://schemas.microsoft.com/office/powerpoint/2010/main" val="374884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Introduction</a:t>
            </a:r>
            <a:endParaRPr lang="fr-CA" noProof="0" dirty="0"/>
          </a:p>
        </p:txBody>
      </p:sp>
      <p:sp>
        <p:nvSpPr>
          <p:cNvPr id="3" name="Content Placeholder 2"/>
          <p:cNvSpPr>
            <a:spLocks noGrp="1"/>
          </p:cNvSpPr>
          <p:nvPr>
            <p:ph idx="1"/>
          </p:nvPr>
        </p:nvSpPr>
        <p:spPr/>
        <p:txBody>
          <a:bodyPr/>
          <a:lstStyle/>
          <a:p>
            <a:r>
              <a:rPr lang="fr-CA" noProof="0" dirty="0" smtClean="0"/>
              <a:t>Objectif du présent examen :</a:t>
            </a:r>
          </a:p>
          <a:p>
            <a:pPr lvl="1"/>
            <a:r>
              <a:rPr lang="fr-CA" noProof="0" dirty="0" smtClean="0"/>
              <a:t>Examiner les concepts de base et la structure du modèle </a:t>
            </a:r>
            <a:br>
              <a:rPr lang="fr-CA" noProof="0" dirty="0" smtClean="0"/>
            </a:br>
            <a:r>
              <a:rPr lang="fr-CA" noProof="0" dirty="0" smtClean="0"/>
              <a:t>de ConstruForce Canada.</a:t>
            </a:r>
          </a:p>
          <a:p>
            <a:pPr lvl="1"/>
            <a:r>
              <a:rPr lang="fr-CA" noProof="0" dirty="0" smtClean="0"/>
              <a:t>Répondre aux questions soulevées par les rapports </a:t>
            </a:r>
            <a:br>
              <a:rPr lang="fr-CA" noProof="0" dirty="0" smtClean="0"/>
            </a:br>
            <a:r>
              <a:rPr lang="fr-CA" i="1" noProof="0" dirty="0" smtClean="0"/>
              <a:t>Regard prospectif – Construction et maintenance</a:t>
            </a:r>
            <a:r>
              <a:rPr lang="fr-CA" noProof="0" dirty="0" smtClean="0"/>
              <a:t>.</a:t>
            </a:r>
          </a:p>
          <a:p>
            <a:pPr lvl="1"/>
            <a:r>
              <a:rPr lang="fr-CA" noProof="0" dirty="0" smtClean="0"/>
              <a:t>Aider les participants à repérer leurs champs d’intérêt dans </a:t>
            </a:r>
            <a:br>
              <a:rPr lang="fr-CA" noProof="0" dirty="0" smtClean="0"/>
            </a:br>
            <a:r>
              <a:rPr lang="fr-CA" noProof="0" dirty="0" smtClean="0"/>
              <a:t>le système.</a:t>
            </a:r>
          </a:p>
          <a:p>
            <a:pPr lvl="1"/>
            <a:r>
              <a:rPr lang="fr-CA" noProof="0" dirty="0" smtClean="0"/>
              <a:t>Expliquer les tableaux et les figures des rapports </a:t>
            </a:r>
            <a:r>
              <a:rPr lang="fr-CA" i="1" noProof="0" dirty="0" smtClean="0"/>
              <a:t>Regard prospectif – Construction et maintenance </a:t>
            </a:r>
            <a:r>
              <a:rPr lang="fr-CA" noProof="0" dirty="0" smtClean="0"/>
              <a:t>et des présentations PowerPoint :</a:t>
            </a:r>
          </a:p>
          <a:p>
            <a:pPr lvl="2"/>
            <a:r>
              <a:rPr lang="fr-CA" noProof="0" dirty="0" smtClean="0"/>
              <a:t>les paramètres utilisés, la méthodologie et le contexte;</a:t>
            </a:r>
          </a:p>
          <a:p>
            <a:pPr lvl="2"/>
            <a:r>
              <a:rPr lang="fr-CA" noProof="0" dirty="0" smtClean="0"/>
              <a:t>les conclusions et les interprétations.</a:t>
            </a:r>
            <a:endParaRPr lang="fr-CA" noProof="0" dirty="0"/>
          </a:p>
        </p:txBody>
      </p:sp>
    </p:spTree>
    <p:extLst>
      <p:ext uri="{BB962C8B-B14F-4D97-AF65-F5344CB8AC3E}">
        <p14:creationId xmlns:p14="http://schemas.microsoft.com/office/powerpoint/2010/main" val="327748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Structure du modèle</a:t>
            </a:r>
            <a:endParaRPr lang="fr-CA" noProof="0" dirty="0"/>
          </a:p>
        </p:txBody>
      </p:sp>
      <p:sp>
        <p:nvSpPr>
          <p:cNvPr id="3" name="Content Placeholder 2"/>
          <p:cNvSpPr>
            <a:spLocks noGrp="1"/>
          </p:cNvSpPr>
          <p:nvPr>
            <p:ph idx="1"/>
          </p:nvPr>
        </p:nvSpPr>
        <p:spPr/>
        <p:txBody>
          <a:bodyPr/>
          <a:lstStyle/>
          <a:p>
            <a:r>
              <a:rPr lang="fr-CA" noProof="0" dirty="0" smtClean="0"/>
              <a:t>La demande d’expansion est stimulée par les dépenses dans les différents secteurs de la construction et tient compte :</a:t>
            </a:r>
          </a:p>
          <a:p>
            <a:pPr lvl="1"/>
            <a:r>
              <a:rPr lang="fr-CA" noProof="0" dirty="0" smtClean="0"/>
              <a:t>d’un modèle macroéconomique des dépenses prévues;</a:t>
            </a:r>
          </a:p>
          <a:p>
            <a:pPr lvl="1"/>
            <a:r>
              <a:rPr lang="fr-CA" noProof="0" dirty="0" smtClean="0"/>
              <a:t>de l’emploi total par secteur, résidentiel et non résidentiel;</a:t>
            </a:r>
          </a:p>
          <a:p>
            <a:pPr lvl="1"/>
            <a:r>
              <a:rPr lang="fr-CA" noProof="0" dirty="0" smtClean="0"/>
              <a:t>d’une analyse spécialisée des renseignements détaillés </a:t>
            </a:r>
            <a:br>
              <a:rPr lang="fr-CA" noProof="0" dirty="0" smtClean="0"/>
            </a:br>
            <a:r>
              <a:rPr lang="fr-CA" noProof="0" dirty="0" smtClean="0"/>
              <a:t>sur les projets.</a:t>
            </a:r>
            <a:endParaRPr lang="fr-CA" noProof="0" dirty="0"/>
          </a:p>
        </p:txBody>
      </p:sp>
    </p:spTree>
    <p:extLst>
      <p:ext uri="{BB962C8B-B14F-4D97-AF65-F5344CB8AC3E}">
        <p14:creationId xmlns:p14="http://schemas.microsoft.com/office/powerpoint/2010/main" val="77046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A" dirty="0" smtClean="0"/>
              <a:t>Structure du modèle</a:t>
            </a:r>
            <a:endParaRPr lang="fr-CA" dirty="0"/>
          </a:p>
        </p:txBody>
      </p:sp>
      <p:sp>
        <p:nvSpPr>
          <p:cNvPr id="10" name="Content Placeholder 9"/>
          <p:cNvSpPr>
            <a:spLocks noGrp="1"/>
          </p:cNvSpPr>
          <p:nvPr>
            <p:ph idx="1"/>
          </p:nvPr>
        </p:nvSpPr>
        <p:spPr/>
        <p:txBody>
          <a:bodyPr/>
          <a:lstStyle/>
          <a:p>
            <a:endParaRPr lang="fr-CA" dirty="0" smtClean="0"/>
          </a:p>
          <a:p>
            <a:endParaRPr lang="fr-CA" dirty="0"/>
          </a:p>
        </p:txBody>
      </p:sp>
      <p:sp>
        <p:nvSpPr>
          <p:cNvPr id="11" name="Rectangle 39"/>
          <p:cNvSpPr>
            <a:spLocks noChangeArrowheads="1"/>
          </p:cNvSpPr>
          <p:nvPr/>
        </p:nvSpPr>
        <p:spPr bwMode="auto">
          <a:xfrm>
            <a:off x="822639" y="1713600"/>
            <a:ext cx="2023838" cy="416757"/>
          </a:xfrm>
          <a:prstGeom prst="rect">
            <a:avLst/>
          </a:prstGeom>
          <a:solidFill>
            <a:schemeClr val="bg1"/>
          </a:solidFill>
          <a:ln w="57150">
            <a:solidFill>
              <a:srgbClr val="C1A01E"/>
            </a:solidFill>
            <a:miter lim="800000"/>
            <a:headEnd/>
            <a:tailEnd/>
          </a:ln>
        </p:spPr>
        <p:txBody>
          <a:bodyPr wrap="none" anchor="ctr"/>
          <a:lstStyle/>
          <a:p>
            <a:pPr eaLnBrk="1" hangingPunct="1"/>
            <a:r>
              <a:rPr lang="fr-CA" sz="1200" dirty="0" smtClean="0">
                <a:latin typeface="Arial" pitchFamily="34" charset="0"/>
                <a:cs typeface="Arial" pitchFamily="34" charset="0"/>
              </a:rPr>
              <a:t>Besoin du secteur de la </a:t>
            </a:r>
          </a:p>
          <a:p>
            <a:pPr eaLnBrk="1" hangingPunct="1"/>
            <a:r>
              <a:rPr lang="fr-CA" sz="1200" dirty="0" smtClean="0">
                <a:latin typeface="Arial" pitchFamily="34" charset="0"/>
                <a:cs typeface="Arial" pitchFamily="34" charset="0"/>
              </a:rPr>
              <a:t>construction d’immeubles</a:t>
            </a:r>
            <a:endParaRPr lang="fr-CA" sz="1200" dirty="0">
              <a:latin typeface="Arial" pitchFamily="34" charset="0"/>
              <a:cs typeface="Arial" pitchFamily="34" charset="0"/>
            </a:endParaRPr>
          </a:p>
        </p:txBody>
      </p:sp>
      <p:sp>
        <p:nvSpPr>
          <p:cNvPr id="14" name="Rectangle 42"/>
          <p:cNvSpPr>
            <a:spLocks noChangeArrowheads="1"/>
          </p:cNvSpPr>
          <p:nvPr/>
        </p:nvSpPr>
        <p:spPr bwMode="auto">
          <a:xfrm>
            <a:off x="3472175" y="2242471"/>
            <a:ext cx="2092045" cy="876995"/>
          </a:xfrm>
          <a:prstGeom prst="rect">
            <a:avLst/>
          </a:prstGeom>
          <a:solidFill>
            <a:schemeClr val="bg1"/>
          </a:solidFill>
          <a:ln w="57150">
            <a:solidFill>
              <a:srgbClr val="00778B"/>
            </a:solidFill>
            <a:miter lim="800000"/>
            <a:headEnd/>
            <a:tailEnd/>
          </a:ln>
        </p:spPr>
        <p:txBody>
          <a:bodyPr wrap="none" anchor="ctr"/>
          <a:lstStyle/>
          <a:p>
            <a:pPr eaLnBrk="1" hangingPunct="1"/>
            <a:r>
              <a:rPr lang="fr-CA" sz="1200" b="1" dirty="0" smtClean="0">
                <a:latin typeface="Arial" pitchFamily="34" charset="0"/>
                <a:cs typeface="Arial" pitchFamily="34" charset="0"/>
              </a:rPr>
              <a:t>Besoins en main-d’œuvre</a:t>
            </a:r>
          </a:p>
          <a:p>
            <a:pPr marL="171450" indent="-171450" eaLnBrk="1" hangingPunct="1">
              <a:buFont typeface="Arial" pitchFamily="34" charset="0"/>
              <a:buChar char="•"/>
            </a:pPr>
            <a:r>
              <a:rPr lang="fr-CA" sz="1200" dirty="0" smtClean="0">
                <a:latin typeface="Arial" pitchFamily="34" charset="0"/>
                <a:cs typeface="Arial" pitchFamily="34" charset="0"/>
              </a:rPr>
              <a:t>Emploi</a:t>
            </a:r>
          </a:p>
          <a:p>
            <a:pPr marL="171450" indent="-171450" eaLnBrk="1" hangingPunct="1">
              <a:buFont typeface="Arial" pitchFamily="34" charset="0"/>
              <a:buChar char="•"/>
            </a:pPr>
            <a:r>
              <a:rPr lang="fr-CA" sz="1200" dirty="0" smtClean="0">
                <a:latin typeface="Arial" pitchFamily="34" charset="0"/>
                <a:cs typeface="Arial" pitchFamily="34" charset="0"/>
              </a:rPr>
              <a:t>Construction</a:t>
            </a:r>
          </a:p>
          <a:p>
            <a:pPr marL="171450" indent="-171450" eaLnBrk="1" hangingPunct="1">
              <a:buFont typeface="Arial" pitchFamily="34" charset="0"/>
              <a:buChar char="•"/>
            </a:pPr>
            <a:r>
              <a:rPr lang="fr-CA" sz="1200" dirty="0" smtClean="0">
                <a:latin typeface="Arial" pitchFamily="34" charset="0"/>
                <a:cs typeface="Arial" pitchFamily="34" charset="0"/>
              </a:rPr>
              <a:t>Autres secteurs</a:t>
            </a:r>
            <a:endParaRPr lang="fr-CA" sz="1200" dirty="0">
              <a:latin typeface="Arial" pitchFamily="34" charset="0"/>
              <a:cs typeface="Arial" pitchFamily="34" charset="0"/>
            </a:endParaRPr>
          </a:p>
        </p:txBody>
      </p:sp>
      <p:sp>
        <p:nvSpPr>
          <p:cNvPr id="15" name="Rectangle 44"/>
          <p:cNvSpPr>
            <a:spLocks noChangeArrowheads="1"/>
          </p:cNvSpPr>
          <p:nvPr/>
        </p:nvSpPr>
        <p:spPr bwMode="auto">
          <a:xfrm>
            <a:off x="6270821" y="2838801"/>
            <a:ext cx="2221426" cy="1079379"/>
          </a:xfrm>
          <a:prstGeom prst="rect">
            <a:avLst/>
          </a:prstGeom>
          <a:solidFill>
            <a:schemeClr val="bg1"/>
          </a:solidFill>
          <a:ln w="57150">
            <a:solidFill>
              <a:srgbClr val="00778B"/>
            </a:solidFill>
            <a:miter lim="800000"/>
            <a:headEnd/>
            <a:tailEnd/>
          </a:ln>
        </p:spPr>
        <p:txBody>
          <a:bodyPr wrap="none" anchor="ctr"/>
          <a:lstStyle/>
          <a:p>
            <a:pPr eaLnBrk="1" hangingPunct="1"/>
            <a:r>
              <a:rPr lang="fr-CA" sz="1200" b="1" dirty="0" smtClean="0">
                <a:latin typeface="Arial" pitchFamily="34" charset="0"/>
                <a:cs typeface="Arial" pitchFamily="34" charset="0"/>
              </a:rPr>
              <a:t>Main-d’œuvre disponible</a:t>
            </a:r>
          </a:p>
          <a:p>
            <a:pPr marL="171450" indent="-171450" eaLnBrk="1" hangingPunct="1">
              <a:buFont typeface="Arial" pitchFamily="34" charset="0"/>
              <a:buChar char="•"/>
            </a:pPr>
            <a:r>
              <a:rPr lang="fr-CA" sz="1200" dirty="0" smtClean="0">
                <a:latin typeface="Arial" pitchFamily="34" charset="0"/>
                <a:cs typeface="Arial" pitchFamily="34" charset="0"/>
              </a:rPr>
              <a:t>Directeurs</a:t>
            </a:r>
          </a:p>
          <a:p>
            <a:pPr marL="171450" indent="-171450" eaLnBrk="1" hangingPunct="1">
              <a:buFont typeface="Arial" pitchFamily="34" charset="0"/>
              <a:buChar char="•"/>
            </a:pPr>
            <a:r>
              <a:rPr lang="fr-CA" sz="1200" dirty="0" smtClean="0">
                <a:latin typeface="Arial" pitchFamily="34" charset="0"/>
                <a:cs typeface="Arial" pitchFamily="34" charset="0"/>
              </a:rPr>
              <a:t>Entrepreneurs/contremaîtres</a:t>
            </a:r>
          </a:p>
          <a:p>
            <a:pPr marL="171450" indent="-171450" eaLnBrk="1" hangingPunct="1">
              <a:buFont typeface="Arial" pitchFamily="34" charset="0"/>
              <a:buChar char="•"/>
            </a:pPr>
            <a:r>
              <a:rPr lang="fr-CA" sz="1200" dirty="0" smtClean="0">
                <a:latin typeface="Arial" pitchFamily="34" charset="0"/>
                <a:cs typeface="Arial" pitchFamily="34" charset="0"/>
              </a:rPr>
              <a:t>Corps de métier</a:t>
            </a:r>
          </a:p>
          <a:p>
            <a:pPr marL="171450" indent="-171450" eaLnBrk="1" hangingPunct="1">
              <a:buFont typeface="Arial" pitchFamily="34" charset="0"/>
              <a:buChar char="•"/>
            </a:pPr>
            <a:r>
              <a:rPr lang="fr-CA" sz="1200" dirty="0" smtClean="0">
                <a:latin typeface="Arial" pitchFamily="34" charset="0"/>
                <a:cs typeface="Arial" pitchFamily="34" charset="0"/>
              </a:rPr>
              <a:t>Apprentis</a:t>
            </a:r>
            <a:endParaRPr lang="fr-CA" sz="1200" dirty="0">
              <a:latin typeface="Arial" pitchFamily="34" charset="0"/>
              <a:cs typeface="Arial" pitchFamily="34" charset="0"/>
            </a:endParaRPr>
          </a:p>
        </p:txBody>
      </p:sp>
      <p:sp>
        <p:nvSpPr>
          <p:cNvPr id="16" name="Rectangle 50"/>
          <p:cNvSpPr>
            <a:spLocks noChangeArrowheads="1"/>
          </p:cNvSpPr>
          <p:nvPr/>
        </p:nvSpPr>
        <p:spPr bwMode="auto">
          <a:xfrm>
            <a:off x="822639" y="3156146"/>
            <a:ext cx="2023838" cy="910727"/>
          </a:xfrm>
          <a:prstGeom prst="rect">
            <a:avLst/>
          </a:prstGeom>
          <a:solidFill>
            <a:schemeClr val="bg1"/>
          </a:solidFill>
          <a:ln w="57150">
            <a:solidFill>
              <a:srgbClr val="00778B"/>
            </a:solidFill>
            <a:miter lim="800000"/>
            <a:headEnd/>
            <a:tailEnd/>
          </a:ln>
        </p:spPr>
        <p:txBody>
          <a:bodyPr wrap="none" anchor="ctr"/>
          <a:lstStyle/>
          <a:p>
            <a:pPr eaLnBrk="1" hangingPunct="1"/>
            <a:r>
              <a:rPr lang="fr-CA" sz="1200" b="1" dirty="0" smtClean="0">
                <a:latin typeface="Arial" pitchFamily="34" charset="0"/>
                <a:cs typeface="Arial" pitchFamily="34" charset="0"/>
              </a:rPr>
              <a:t>Taux de chômage</a:t>
            </a:r>
          </a:p>
          <a:p>
            <a:pPr marL="171450" indent="-171450">
              <a:buFont typeface="Arial" pitchFamily="34" charset="0"/>
              <a:buChar char="•"/>
            </a:pPr>
            <a:r>
              <a:rPr lang="fr-CA" sz="1200" dirty="0" smtClean="0">
                <a:latin typeface="Arial" pitchFamily="34" charset="0"/>
                <a:cs typeface="Arial" pitchFamily="34" charset="0"/>
              </a:rPr>
              <a:t>annuel</a:t>
            </a:r>
          </a:p>
          <a:p>
            <a:pPr marL="171450" indent="-171450">
              <a:buFont typeface="Arial" pitchFamily="34" charset="0"/>
              <a:buChar char="•"/>
            </a:pPr>
            <a:r>
              <a:rPr lang="fr-CA" sz="1200" dirty="0" smtClean="0">
                <a:latin typeface="Arial" pitchFamily="34" charset="0"/>
                <a:cs typeface="Arial" pitchFamily="34" charset="0"/>
              </a:rPr>
              <a:t>maximal</a:t>
            </a:r>
          </a:p>
          <a:p>
            <a:pPr marL="171450" indent="-171450">
              <a:buFont typeface="Arial" pitchFamily="34" charset="0"/>
              <a:buChar char="•"/>
            </a:pPr>
            <a:r>
              <a:rPr lang="fr-CA" sz="1200" dirty="0" smtClean="0">
                <a:latin typeface="Arial" pitchFamily="34" charset="0"/>
                <a:cs typeface="Arial" pitchFamily="34" charset="0"/>
              </a:rPr>
              <a:t>naturel</a:t>
            </a:r>
            <a:endParaRPr lang="fr-CA" sz="1200" dirty="0">
              <a:latin typeface="Arial" pitchFamily="34" charset="0"/>
              <a:cs typeface="Arial" pitchFamily="34" charset="0"/>
            </a:endParaRPr>
          </a:p>
        </p:txBody>
      </p:sp>
      <p:sp>
        <p:nvSpPr>
          <p:cNvPr id="17" name="Rectangle 51"/>
          <p:cNvSpPr>
            <a:spLocks noChangeArrowheads="1"/>
          </p:cNvSpPr>
          <p:nvPr/>
        </p:nvSpPr>
        <p:spPr bwMode="auto">
          <a:xfrm>
            <a:off x="3472176" y="3830756"/>
            <a:ext cx="2092044" cy="901627"/>
          </a:xfrm>
          <a:prstGeom prst="rect">
            <a:avLst/>
          </a:prstGeom>
          <a:solidFill>
            <a:schemeClr val="bg1"/>
          </a:solidFill>
          <a:ln w="57150">
            <a:solidFill>
              <a:srgbClr val="00778B"/>
            </a:solidFill>
            <a:miter lim="800000"/>
            <a:headEnd/>
            <a:tailEnd/>
          </a:ln>
        </p:spPr>
        <p:txBody>
          <a:bodyPr wrap="none" anchor="ctr"/>
          <a:lstStyle/>
          <a:p>
            <a:pPr eaLnBrk="1" hangingPunct="1"/>
            <a:r>
              <a:rPr lang="fr-CA" sz="1200" b="1" dirty="0" smtClean="0">
                <a:latin typeface="Arial" pitchFamily="34" charset="0"/>
                <a:cs typeface="Arial" pitchFamily="34" charset="0"/>
              </a:rPr>
              <a:t>Mobilité</a:t>
            </a:r>
          </a:p>
          <a:p>
            <a:pPr marL="171450" indent="-171450">
              <a:buFont typeface="Arial" pitchFamily="34" charset="0"/>
              <a:buChar char="•"/>
            </a:pPr>
            <a:r>
              <a:rPr lang="fr-CA" sz="1200" dirty="0" smtClean="0">
                <a:latin typeface="Arial" pitchFamily="34" charset="0"/>
                <a:cs typeface="Arial" pitchFamily="34" charset="0"/>
              </a:rPr>
              <a:t>Secteur de la construction   </a:t>
            </a:r>
          </a:p>
          <a:p>
            <a:pPr marL="171450" indent="-171450">
              <a:buFont typeface="Arial" pitchFamily="34" charset="0"/>
              <a:buChar char="•"/>
            </a:pPr>
            <a:r>
              <a:rPr lang="fr-CA" sz="1200" dirty="0" smtClean="0">
                <a:latin typeface="Arial" pitchFamily="34" charset="0"/>
                <a:cs typeface="Arial" pitchFamily="34" charset="0"/>
              </a:rPr>
              <a:t>Région  </a:t>
            </a:r>
          </a:p>
          <a:p>
            <a:pPr marL="171450" indent="-171450">
              <a:buFont typeface="Arial" pitchFamily="34" charset="0"/>
              <a:buChar char="•"/>
            </a:pPr>
            <a:r>
              <a:rPr lang="fr-CA" sz="1200" dirty="0" smtClean="0">
                <a:latin typeface="Arial" pitchFamily="34" charset="0"/>
                <a:cs typeface="Arial" pitchFamily="34" charset="0"/>
              </a:rPr>
              <a:t>Secteur d’activité</a:t>
            </a:r>
            <a:endParaRPr lang="fr-CA" sz="1200" dirty="0">
              <a:latin typeface="Arial" pitchFamily="34" charset="0"/>
              <a:cs typeface="Arial" pitchFamily="34" charset="0"/>
            </a:endParaRPr>
          </a:p>
        </p:txBody>
      </p:sp>
      <p:sp>
        <p:nvSpPr>
          <p:cNvPr id="21" name="Rectangle 56"/>
          <p:cNvSpPr>
            <a:spLocks noChangeArrowheads="1"/>
          </p:cNvSpPr>
          <p:nvPr/>
        </p:nvSpPr>
        <p:spPr bwMode="auto">
          <a:xfrm>
            <a:off x="7491784" y="5971895"/>
            <a:ext cx="910727" cy="505959"/>
          </a:xfrm>
          <a:prstGeom prst="rect">
            <a:avLst/>
          </a:prstGeom>
          <a:solidFill>
            <a:schemeClr val="bg1"/>
          </a:solidFill>
          <a:ln w="57150">
            <a:solidFill>
              <a:srgbClr val="C1A01E"/>
            </a:solidFill>
            <a:miter lim="800000"/>
            <a:headEnd/>
            <a:tailEnd/>
          </a:ln>
        </p:spPr>
        <p:txBody>
          <a:bodyPr wrap="none" anchor="ctr"/>
          <a:lstStyle/>
          <a:p>
            <a:pPr eaLnBrk="1" hangingPunct="1"/>
            <a:r>
              <a:rPr lang="fr-CA" sz="1200" dirty="0" smtClean="0">
                <a:latin typeface="Arial" pitchFamily="34" charset="0"/>
                <a:cs typeface="Arial" pitchFamily="34" charset="0"/>
              </a:rPr>
              <a:t>Jeunes</a:t>
            </a:r>
            <a:endParaRPr lang="fr-CA" sz="1200" dirty="0">
              <a:latin typeface="Arial" pitchFamily="34" charset="0"/>
              <a:cs typeface="Arial" pitchFamily="34" charset="0"/>
            </a:endParaRPr>
          </a:p>
        </p:txBody>
      </p:sp>
      <p:sp>
        <p:nvSpPr>
          <p:cNvPr id="22" name="Rectangle 55"/>
          <p:cNvSpPr>
            <a:spLocks noChangeArrowheads="1"/>
          </p:cNvSpPr>
          <p:nvPr/>
        </p:nvSpPr>
        <p:spPr bwMode="auto">
          <a:xfrm>
            <a:off x="6581057" y="5971898"/>
            <a:ext cx="910727" cy="505959"/>
          </a:xfrm>
          <a:prstGeom prst="rect">
            <a:avLst/>
          </a:prstGeom>
          <a:solidFill>
            <a:schemeClr val="bg1"/>
          </a:solidFill>
          <a:ln w="57150">
            <a:solidFill>
              <a:srgbClr val="C1A01E"/>
            </a:solidFill>
            <a:miter lim="800000"/>
            <a:headEnd/>
            <a:tailEnd/>
          </a:ln>
        </p:spPr>
        <p:txBody>
          <a:bodyPr wrap="none" anchor="ctr"/>
          <a:lstStyle/>
          <a:p>
            <a:pPr eaLnBrk="1" hangingPunct="1"/>
            <a:r>
              <a:rPr lang="fr-CA" sz="1200" dirty="0" smtClean="0">
                <a:latin typeface="Arial" pitchFamily="34" charset="0"/>
                <a:cs typeface="Arial" pitchFamily="34" charset="0"/>
              </a:rPr>
              <a:t>Femmes</a:t>
            </a:r>
            <a:endParaRPr lang="fr-CA" sz="1200" dirty="0">
              <a:latin typeface="Arial" pitchFamily="34" charset="0"/>
              <a:cs typeface="Arial" pitchFamily="34" charset="0"/>
            </a:endParaRPr>
          </a:p>
        </p:txBody>
      </p:sp>
      <p:sp>
        <p:nvSpPr>
          <p:cNvPr id="23" name="Rectangle 54"/>
          <p:cNvSpPr>
            <a:spLocks noChangeArrowheads="1"/>
          </p:cNvSpPr>
          <p:nvPr/>
        </p:nvSpPr>
        <p:spPr bwMode="auto">
          <a:xfrm>
            <a:off x="5564220" y="5971897"/>
            <a:ext cx="1016837" cy="505959"/>
          </a:xfrm>
          <a:prstGeom prst="rect">
            <a:avLst/>
          </a:prstGeom>
          <a:solidFill>
            <a:schemeClr val="bg1"/>
          </a:solidFill>
          <a:ln w="57150">
            <a:solidFill>
              <a:srgbClr val="C1A01E"/>
            </a:solidFill>
            <a:miter lim="800000"/>
            <a:headEnd/>
            <a:tailEnd/>
          </a:ln>
        </p:spPr>
        <p:txBody>
          <a:bodyPr wrap="none" anchor="ctr"/>
          <a:lstStyle/>
          <a:p>
            <a:pPr eaLnBrk="1" hangingPunct="1"/>
            <a:r>
              <a:rPr lang="fr-CA" sz="1200" dirty="0" smtClean="0">
                <a:latin typeface="Arial" pitchFamily="34" charset="0"/>
                <a:cs typeface="Arial" pitchFamily="34" charset="0"/>
              </a:rPr>
              <a:t>Autochtones</a:t>
            </a:r>
            <a:endParaRPr lang="fr-CA" sz="1200" dirty="0">
              <a:latin typeface="Arial" pitchFamily="34" charset="0"/>
              <a:cs typeface="Arial" pitchFamily="34" charset="0"/>
            </a:endParaRPr>
          </a:p>
        </p:txBody>
      </p:sp>
      <p:sp>
        <p:nvSpPr>
          <p:cNvPr id="24" name="Rectangle 53"/>
          <p:cNvSpPr>
            <a:spLocks noChangeArrowheads="1"/>
          </p:cNvSpPr>
          <p:nvPr/>
        </p:nvSpPr>
        <p:spPr bwMode="auto">
          <a:xfrm>
            <a:off x="4576483" y="5971896"/>
            <a:ext cx="987737" cy="505959"/>
          </a:xfrm>
          <a:prstGeom prst="rect">
            <a:avLst/>
          </a:prstGeom>
          <a:solidFill>
            <a:schemeClr val="bg1"/>
          </a:solidFill>
          <a:ln w="57150">
            <a:solidFill>
              <a:srgbClr val="C1A01E"/>
            </a:solidFill>
            <a:miter lim="800000"/>
            <a:headEnd/>
            <a:tailEnd/>
          </a:ln>
        </p:spPr>
        <p:txBody>
          <a:bodyPr wrap="none" anchor="ctr"/>
          <a:lstStyle/>
          <a:p>
            <a:pPr eaLnBrk="1" hangingPunct="1"/>
            <a:r>
              <a:rPr lang="fr-CA" sz="1200" dirty="0" smtClean="0">
                <a:latin typeface="Arial" pitchFamily="34" charset="0"/>
                <a:cs typeface="Arial" pitchFamily="34" charset="0"/>
              </a:rPr>
              <a:t>Immigration</a:t>
            </a:r>
            <a:endParaRPr lang="fr-CA" sz="1200" dirty="0">
              <a:latin typeface="Arial" pitchFamily="34" charset="0"/>
              <a:cs typeface="Arial" pitchFamily="34" charset="0"/>
            </a:endParaRPr>
          </a:p>
        </p:txBody>
      </p:sp>
      <p:sp>
        <p:nvSpPr>
          <p:cNvPr id="25" name="Rectangle 66"/>
          <p:cNvSpPr>
            <a:spLocks noChangeArrowheads="1"/>
          </p:cNvSpPr>
          <p:nvPr/>
        </p:nvSpPr>
        <p:spPr bwMode="auto">
          <a:xfrm>
            <a:off x="779675" y="5012939"/>
            <a:ext cx="228600" cy="304800"/>
          </a:xfrm>
          <a:prstGeom prst="rect">
            <a:avLst/>
          </a:prstGeom>
          <a:solidFill>
            <a:srgbClr val="C1A01E"/>
          </a:solidFill>
          <a:ln w="9525">
            <a:solidFill>
              <a:srgbClr val="C1A01E"/>
            </a:solidFill>
            <a:miter lim="800000"/>
            <a:headEnd/>
            <a:tailEnd/>
          </a:ln>
        </p:spPr>
        <p:txBody>
          <a:bodyPr wrap="none" anchor="ctr"/>
          <a:lstStyle/>
          <a:p>
            <a:pPr eaLnBrk="1" hangingPunct="1"/>
            <a:endParaRPr lang="fr-CA" dirty="0"/>
          </a:p>
        </p:txBody>
      </p:sp>
      <p:sp>
        <p:nvSpPr>
          <p:cNvPr id="26" name="Text Box 71"/>
          <p:cNvSpPr txBox="1">
            <a:spLocks noChangeArrowheads="1"/>
          </p:cNvSpPr>
          <p:nvPr/>
        </p:nvSpPr>
        <p:spPr bwMode="auto">
          <a:xfrm>
            <a:off x="1008376" y="4966220"/>
            <a:ext cx="2463800" cy="461665"/>
          </a:xfrm>
          <a:prstGeom prst="rect">
            <a:avLst/>
          </a:prstGeom>
          <a:noFill/>
          <a:ln w="9525">
            <a:noFill/>
            <a:miter lim="800000"/>
            <a:headEnd/>
            <a:tailEnd/>
          </a:ln>
        </p:spPr>
        <p:txBody>
          <a:bodyPr>
            <a:spAutoFit/>
          </a:bodyPr>
          <a:lstStyle/>
          <a:p>
            <a:pPr>
              <a:spcBef>
                <a:spcPct val="50000"/>
              </a:spcBef>
            </a:pPr>
            <a:r>
              <a:rPr lang="fr-CA" sz="1200" dirty="0" smtClean="0">
                <a:latin typeface="Arial" pitchFamily="34" charset="0"/>
                <a:cs typeface="Arial" pitchFamily="34" charset="0"/>
              </a:rPr>
              <a:t>Ne classe pas les personnes </a:t>
            </a:r>
            <a:br>
              <a:rPr lang="fr-CA" sz="1200" dirty="0" smtClean="0">
                <a:latin typeface="Arial" pitchFamily="34" charset="0"/>
                <a:cs typeface="Arial" pitchFamily="34" charset="0"/>
              </a:rPr>
            </a:br>
            <a:r>
              <a:rPr lang="fr-CA" sz="1200" dirty="0" smtClean="0">
                <a:latin typeface="Arial" pitchFamily="34" charset="0"/>
                <a:cs typeface="Arial" pitchFamily="34" charset="0"/>
              </a:rPr>
              <a:t>par métier et profession</a:t>
            </a:r>
            <a:endParaRPr lang="fr-CA" sz="1200" dirty="0">
              <a:latin typeface="Arial" pitchFamily="34" charset="0"/>
              <a:cs typeface="Arial" pitchFamily="34" charset="0"/>
            </a:endParaRPr>
          </a:p>
        </p:txBody>
      </p:sp>
      <p:sp>
        <p:nvSpPr>
          <p:cNvPr id="27" name="Rectangle 67"/>
          <p:cNvSpPr>
            <a:spLocks noChangeArrowheads="1"/>
          </p:cNvSpPr>
          <p:nvPr/>
        </p:nvSpPr>
        <p:spPr bwMode="auto">
          <a:xfrm>
            <a:off x="779776" y="5681783"/>
            <a:ext cx="228600" cy="304800"/>
          </a:xfrm>
          <a:prstGeom prst="rect">
            <a:avLst/>
          </a:prstGeom>
          <a:solidFill>
            <a:srgbClr val="00778B"/>
          </a:solidFill>
          <a:ln w="9525">
            <a:solidFill>
              <a:srgbClr val="00778B"/>
            </a:solidFill>
            <a:miter lim="800000"/>
            <a:headEnd/>
            <a:tailEnd/>
          </a:ln>
        </p:spPr>
        <p:txBody>
          <a:bodyPr wrap="none" anchor="ctr"/>
          <a:lstStyle/>
          <a:p>
            <a:pPr eaLnBrk="1" hangingPunct="1"/>
            <a:endParaRPr lang="fr-CA" dirty="0"/>
          </a:p>
        </p:txBody>
      </p:sp>
      <p:sp>
        <p:nvSpPr>
          <p:cNvPr id="28" name="Text Box 70"/>
          <p:cNvSpPr txBox="1">
            <a:spLocks noChangeArrowheads="1"/>
          </p:cNvSpPr>
          <p:nvPr/>
        </p:nvSpPr>
        <p:spPr bwMode="auto">
          <a:xfrm>
            <a:off x="1008376" y="5657391"/>
            <a:ext cx="2463800" cy="461665"/>
          </a:xfrm>
          <a:prstGeom prst="rect">
            <a:avLst/>
          </a:prstGeom>
          <a:noFill/>
          <a:ln w="9525">
            <a:noFill/>
            <a:miter lim="800000"/>
            <a:headEnd/>
            <a:tailEnd/>
          </a:ln>
        </p:spPr>
        <p:txBody>
          <a:bodyPr wrap="square">
            <a:spAutoFit/>
          </a:bodyPr>
          <a:lstStyle/>
          <a:p>
            <a:pPr>
              <a:spcBef>
                <a:spcPct val="50000"/>
              </a:spcBef>
            </a:pPr>
            <a:r>
              <a:rPr lang="fr-CA" sz="1200" dirty="0" smtClean="0">
                <a:latin typeface="Arial" pitchFamily="34" charset="0"/>
                <a:cs typeface="Arial" pitchFamily="34" charset="0"/>
              </a:rPr>
              <a:t>Classe les personnes par métier et profession</a:t>
            </a:r>
            <a:endParaRPr lang="fr-CA" sz="1200" dirty="0">
              <a:latin typeface="Arial" pitchFamily="34" charset="0"/>
              <a:cs typeface="Arial" pitchFamily="34" charset="0"/>
            </a:endParaRPr>
          </a:p>
        </p:txBody>
      </p:sp>
      <p:sp>
        <p:nvSpPr>
          <p:cNvPr id="29" name="Line 41"/>
          <p:cNvSpPr>
            <a:spLocks noChangeShapeType="1"/>
          </p:cNvSpPr>
          <p:nvPr/>
        </p:nvSpPr>
        <p:spPr bwMode="auto">
          <a:xfrm>
            <a:off x="2846477" y="1921978"/>
            <a:ext cx="3341135" cy="0"/>
          </a:xfrm>
          <a:prstGeom prst="line">
            <a:avLst/>
          </a:prstGeom>
          <a:noFill/>
          <a:ln w="25400">
            <a:solidFill>
              <a:srgbClr val="76232F"/>
            </a:solidFill>
            <a:round/>
            <a:headEnd/>
            <a:tailEnd/>
          </a:ln>
        </p:spPr>
        <p:txBody>
          <a:bodyPr/>
          <a:lstStyle/>
          <a:p>
            <a:endParaRPr lang="fr-CA" sz="1200" dirty="0"/>
          </a:p>
        </p:txBody>
      </p:sp>
      <p:sp>
        <p:nvSpPr>
          <p:cNvPr id="30" name="Line 43"/>
          <p:cNvSpPr>
            <a:spLocks noChangeShapeType="1"/>
          </p:cNvSpPr>
          <p:nvPr/>
        </p:nvSpPr>
        <p:spPr bwMode="auto">
          <a:xfrm>
            <a:off x="4545699" y="1921978"/>
            <a:ext cx="0" cy="305184"/>
          </a:xfrm>
          <a:prstGeom prst="line">
            <a:avLst/>
          </a:prstGeom>
          <a:noFill/>
          <a:ln w="25400">
            <a:solidFill>
              <a:srgbClr val="76232F"/>
            </a:solidFill>
            <a:round/>
            <a:headEnd/>
            <a:tailEnd type="triangle" w="med" len="med"/>
          </a:ln>
        </p:spPr>
        <p:txBody>
          <a:bodyPr/>
          <a:lstStyle/>
          <a:p>
            <a:endParaRPr lang="fr-CA" sz="1200" dirty="0"/>
          </a:p>
        </p:txBody>
      </p:sp>
      <p:sp>
        <p:nvSpPr>
          <p:cNvPr id="31" name="Rectangle 44"/>
          <p:cNvSpPr>
            <a:spLocks noChangeArrowheads="1"/>
          </p:cNvSpPr>
          <p:nvPr/>
        </p:nvSpPr>
        <p:spPr bwMode="auto">
          <a:xfrm>
            <a:off x="6204780" y="1713600"/>
            <a:ext cx="2287467" cy="416757"/>
          </a:xfrm>
          <a:prstGeom prst="rect">
            <a:avLst/>
          </a:prstGeom>
          <a:solidFill>
            <a:schemeClr val="bg1"/>
          </a:solidFill>
          <a:ln w="57150">
            <a:solidFill>
              <a:srgbClr val="00778B"/>
            </a:solidFill>
            <a:miter lim="800000"/>
            <a:headEnd/>
            <a:tailEnd/>
          </a:ln>
        </p:spPr>
        <p:txBody>
          <a:bodyPr wrap="none" anchor="ctr"/>
          <a:lstStyle/>
          <a:p>
            <a:pPr eaLnBrk="1" hangingPunct="1"/>
            <a:r>
              <a:rPr lang="fr-CA" sz="1200" dirty="0" smtClean="0">
                <a:latin typeface="Arial" pitchFamily="34" charset="0"/>
                <a:cs typeface="Arial" pitchFamily="34" charset="0"/>
              </a:rPr>
              <a:t>Population par profils d’âge/ </a:t>
            </a:r>
          </a:p>
          <a:p>
            <a:pPr eaLnBrk="1" hangingPunct="1"/>
            <a:r>
              <a:rPr lang="fr-CA" sz="1200" dirty="0" smtClean="0">
                <a:latin typeface="Arial" pitchFamily="34" charset="0"/>
                <a:cs typeface="Arial" pitchFamily="34" charset="0"/>
              </a:rPr>
              <a:t>départs à la retraite</a:t>
            </a:r>
            <a:endParaRPr lang="fr-CA" sz="1200" dirty="0">
              <a:latin typeface="Arial" pitchFamily="34" charset="0"/>
              <a:cs typeface="Arial" pitchFamily="34" charset="0"/>
            </a:endParaRPr>
          </a:p>
        </p:txBody>
      </p:sp>
      <p:sp>
        <p:nvSpPr>
          <p:cNvPr id="32" name="Line 45"/>
          <p:cNvSpPr>
            <a:spLocks noChangeShapeType="1"/>
          </p:cNvSpPr>
          <p:nvPr/>
        </p:nvSpPr>
        <p:spPr bwMode="auto">
          <a:xfrm>
            <a:off x="7323498" y="2130357"/>
            <a:ext cx="3491" cy="708444"/>
          </a:xfrm>
          <a:prstGeom prst="line">
            <a:avLst/>
          </a:prstGeom>
          <a:noFill/>
          <a:ln w="25400">
            <a:solidFill>
              <a:srgbClr val="76232F"/>
            </a:solidFill>
            <a:round/>
            <a:headEnd type="triangle" w="med" len="med"/>
            <a:tailEnd type="triangle" w="med" len="med"/>
          </a:ln>
        </p:spPr>
        <p:txBody>
          <a:bodyPr/>
          <a:lstStyle/>
          <a:p>
            <a:endParaRPr lang="fr-CA" sz="1200" dirty="0"/>
          </a:p>
        </p:txBody>
      </p:sp>
      <p:sp>
        <p:nvSpPr>
          <p:cNvPr id="33" name="Line 49"/>
          <p:cNvSpPr>
            <a:spLocks noChangeShapeType="1"/>
          </p:cNvSpPr>
          <p:nvPr/>
        </p:nvSpPr>
        <p:spPr bwMode="auto">
          <a:xfrm>
            <a:off x="2846477" y="3423084"/>
            <a:ext cx="3407176" cy="0"/>
          </a:xfrm>
          <a:prstGeom prst="line">
            <a:avLst/>
          </a:prstGeom>
          <a:noFill/>
          <a:ln w="25400">
            <a:solidFill>
              <a:srgbClr val="76232F"/>
            </a:solidFill>
            <a:round/>
            <a:headEnd/>
            <a:tailEnd/>
          </a:ln>
        </p:spPr>
        <p:txBody>
          <a:bodyPr/>
          <a:lstStyle/>
          <a:p>
            <a:endParaRPr lang="fr-CA" sz="1200" dirty="0"/>
          </a:p>
        </p:txBody>
      </p:sp>
      <p:sp>
        <p:nvSpPr>
          <p:cNvPr id="34" name="Line 48"/>
          <p:cNvSpPr>
            <a:spLocks noChangeShapeType="1"/>
          </p:cNvSpPr>
          <p:nvPr/>
        </p:nvSpPr>
        <p:spPr bwMode="auto">
          <a:xfrm>
            <a:off x="4541481" y="3119466"/>
            <a:ext cx="2109" cy="303618"/>
          </a:xfrm>
          <a:prstGeom prst="line">
            <a:avLst/>
          </a:prstGeom>
          <a:noFill/>
          <a:ln w="25400">
            <a:solidFill>
              <a:srgbClr val="76232F"/>
            </a:solidFill>
            <a:round/>
            <a:headEnd/>
            <a:tailEnd/>
          </a:ln>
        </p:spPr>
        <p:txBody>
          <a:bodyPr/>
          <a:lstStyle/>
          <a:p>
            <a:endParaRPr lang="fr-CA" sz="1200" dirty="0"/>
          </a:p>
        </p:txBody>
      </p:sp>
      <p:sp>
        <p:nvSpPr>
          <p:cNvPr id="35" name="Line 65"/>
          <p:cNvSpPr>
            <a:spLocks noChangeShapeType="1"/>
          </p:cNvSpPr>
          <p:nvPr/>
        </p:nvSpPr>
        <p:spPr bwMode="auto">
          <a:xfrm>
            <a:off x="2926698" y="3525113"/>
            <a:ext cx="519294" cy="229764"/>
          </a:xfrm>
          <a:prstGeom prst="line">
            <a:avLst/>
          </a:prstGeom>
          <a:noFill/>
          <a:ln w="25400">
            <a:solidFill>
              <a:srgbClr val="76232F"/>
            </a:solidFill>
            <a:round/>
            <a:headEnd type="triangle" w="med" len="med"/>
            <a:tailEnd type="triangle" w="med" len="med"/>
          </a:ln>
        </p:spPr>
        <p:txBody>
          <a:bodyPr/>
          <a:lstStyle/>
          <a:p>
            <a:endParaRPr lang="fr-CA" sz="1200" dirty="0"/>
          </a:p>
        </p:txBody>
      </p:sp>
      <p:sp>
        <p:nvSpPr>
          <p:cNvPr id="36" name="Line 64"/>
          <p:cNvSpPr>
            <a:spLocks noChangeShapeType="1"/>
          </p:cNvSpPr>
          <p:nvPr/>
        </p:nvSpPr>
        <p:spPr bwMode="auto">
          <a:xfrm flipV="1">
            <a:off x="5606687" y="3525112"/>
            <a:ext cx="580925" cy="305644"/>
          </a:xfrm>
          <a:prstGeom prst="line">
            <a:avLst/>
          </a:prstGeom>
          <a:noFill/>
          <a:ln w="25400">
            <a:solidFill>
              <a:srgbClr val="76232F"/>
            </a:solidFill>
            <a:round/>
            <a:headEnd type="triangle" w="med" len="med"/>
            <a:tailEnd type="triangle" w="med" len="med"/>
          </a:ln>
        </p:spPr>
        <p:txBody>
          <a:bodyPr/>
          <a:lstStyle/>
          <a:p>
            <a:endParaRPr lang="fr-CA" sz="1200" dirty="0"/>
          </a:p>
        </p:txBody>
      </p:sp>
      <p:sp>
        <p:nvSpPr>
          <p:cNvPr id="37" name="Line 47"/>
          <p:cNvSpPr>
            <a:spLocks noChangeShapeType="1"/>
          </p:cNvSpPr>
          <p:nvPr/>
        </p:nvSpPr>
        <p:spPr bwMode="auto">
          <a:xfrm flipH="1">
            <a:off x="7303645" y="3920207"/>
            <a:ext cx="2661" cy="227670"/>
          </a:xfrm>
          <a:prstGeom prst="line">
            <a:avLst/>
          </a:prstGeom>
          <a:noFill/>
          <a:ln w="25400">
            <a:solidFill>
              <a:srgbClr val="76232F"/>
            </a:solidFill>
            <a:round/>
            <a:headEnd type="triangle" w="med" len="med"/>
            <a:tailEnd/>
          </a:ln>
        </p:spPr>
        <p:txBody>
          <a:bodyPr/>
          <a:lstStyle/>
          <a:p>
            <a:endParaRPr lang="fr-CA" sz="1200" dirty="0"/>
          </a:p>
        </p:txBody>
      </p:sp>
      <p:sp>
        <p:nvSpPr>
          <p:cNvPr id="40" name="Line 47"/>
          <p:cNvSpPr>
            <a:spLocks noChangeShapeType="1"/>
          </p:cNvSpPr>
          <p:nvPr/>
        </p:nvSpPr>
        <p:spPr bwMode="auto">
          <a:xfrm flipH="1">
            <a:off x="7313295" y="4618549"/>
            <a:ext cx="2661" cy="227670"/>
          </a:xfrm>
          <a:prstGeom prst="line">
            <a:avLst/>
          </a:prstGeom>
          <a:noFill/>
          <a:ln w="25400">
            <a:solidFill>
              <a:srgbClr val="76232F"/>
            </a:solidFill>
            <a:round/>
            <a:headEnd type="triangle" w="med" len="med"/>
            <a:tailEnd/>
          </a:ln>
        </p:spPr>
        <p:txBody>
          <a:bodyPr/>
          <a:lstStyle/>
          <a:p>
            <a:endParaRPr lang="fr-CA" sz="1200" dirty="0"/>
          </a:p>
        </p:txBody>
      </p:sp>
      <p:sp>
        <p:nvSpPr>
          <p:cNvPr id="41" name="Line 59"/>
          <p:cNvSpPr>
            <a:spLocks noChangeShapeType="1"/>
          </p:cNvSpPr>
          <p:nvPr/>
        </p:nvSpPr>
        <p:spPr bwMode="auto">
          <a:xfrm>
            <a:off x="5124606" y="5614561"/>
            <a:ext cx="2929896" cy="0"/>
          </a:xfrm>
          <a:prstGeom prst="line">
            <a:avLst/>
          </a:prstGeom>
          <a:noFill/>
          <a:ln w="25400">
            <a:solidFill>
              <a:srgbClr val="76232F"/>
            </a:solidFill>
            <a:round/>
            <a:headEnd/>
            <a:tailEnd/>
          </a:ln>
        </p:spPr>
        <p:txBody>
          <a:bodyPr/>
          <a:lstStyle/>
          <a:p>
            <a:endParaRPr lang="fr-CA" sz="1200" dirty="0"/>
          </a:p>
        </p:txBody>
      </p:sp>
      <p:sp>
        <p:nvSpPr>
          <p:cNvPr id="43" name="Line 58"/>
          <p:cNvSpPr>
            <a:spLocks noChangeShapeType="1"/>
          </p:cNvSpPr>
          <p:nvPr/>
        </p:nvSpPr>
        <p:spPr bwMode="auto">
          <a:xfrm>
            <a:off x="5136969" y="5614561"/>
            <a:ext cx="2109" cy="303618"/>
          </a:xfrm>
          <a:prstGeom prst="line">
            <a:avLst/>
          </a:prstGeom>
          <a:noFill/>
          <a:ln w="25400">
            <a:solidFill>
              <a:srgbClr val="76232F"/>
            </a:solidFill>
            <a:round/>
            <a:headEnd type="triangle" w="med" len="med"/>
            <a:tailEnd/>
          </a:ln>
        </p:spPr>
        <p:txBody>
          <a:bodyPr/>
          <a:lstStyle/>
          <a:p>
            <a:endParaRPr lang="fr-CA" sz="1200" dirty="0"/>
          </a:p>
        </p:txBody>
      </p:sp>
      <p:sp>
        <p:nvSpPr>
          <p:cNvPr id="44" name="Line 58"/>
          <p:cNvSpPr>
            <a:spLocks noChangeShapeType="1"/>
          </p:cNvSpPr>
          <p:nvPr/>
        </p:nvSpPr>
        <p:spPr bwMode="auto">
          <a:xfrm>
            <a:off x="6126893" y="5646449"/>
            <a:ext cx="2109" cy="303618"/>
          </a:xfrm>
          <a:prstGeom prst="line">
            <a:avLst/>
          </a:prstGeom>
          <a:noFill/>
          <a:ln w="25400">
            <a:solidFill>
              <a:srgbClr val="76232F"/>
            </a:solidFill>
            <a:round/>
            <a:headEnd type="triangle" w="med" len="med"/>
            <a:tailEnd/>
          </a:ln>
        </p:spPr>
        <p:txBody>
          <a:bodyPr/>
          <a:lstStyle/>
          <a:p>
            <a:endParaRPr lang="fr-CA" sz="1200" dirty="0"/>
          </a:p>
        </p:txBody>
      </p:sp>
      <p:sp>
        <p:nvSpPr>
          <p:cNvPr id="45" name="Line 58"/>
          <p:cNvSpPr>
            <a:spLocks noChangeShapeType="1"/>
          </p:cNvSpPr>
          <p:nvPr/>
        </p:nvSpPr>
        <p:spPr bwMode="auto">
          <a:xfrm>
            <a:off x="7039055" y="5626482"/>
            <a:ext cx="2109" cy="303618"/>
          </a:xfrm>
          <a:prstGeom prst="line">
            <a:avLst/>
          </a:prstGeom>
          <a:noFill/>
          <a:ln w="25400">
            <a:solidFill>
              <a:srgbClr val="76232F"/>
            </a:solidFill>
            <a:round/>
            <a:headEnd type="triangle" w="med" len="med"/>
            <a:tailEnd/>
          </a:ln>
        </p:spPr>
        <p:txBody>
          <a:bodyPr/>
          <a:lstStyle/>
          <a:p>
            <a:endParaRPr lang="fr-CA" sz="1200" dirty="0"/>
          </a:p>
        </p:txBody>
      </p:sp>
      <p:sp>
        <p:nvSpPr>
          <p:cNvPr id="46" name="Line 58"/>
          <p:cNvSpPr>
            <a:spLocks noChangeShapeType="1"/>
          </p:cNvSpPr>
          <p:nvPr/>
        </p:nvSpPr>
        <p:spPr bwMode="auto">
          <a:xfrm>
            <a:off x="8054502" y="5625990"/>
            <a:ext cx="2109" cy="303618"/>
          </a:xfrm>
          <a:prstGeom prst="line">
            <a:avLst/>
          </a:prstGeom>
          <a:noFill/>
          <a:ln w="25400">
            <a:solidFill>
              <a:srgbClr val="76232F"/>
            </a:solidFill>
            <a:round/>
            <a:headEnd type="triangle" w="med" len="med"/>
            <a:tailEnd/>
          </a:ln>
        </p:spPr>
        <p:txBody>
          <a:bodyPr/>
          <a:lstStyle/>
          <a:p>
            <a:endParaRPr lang="fr-CA" sz="1200" dirty="0"/>
          </a:p>
        </p:txBody>
      </p:sp>
      <p:sp>
        <p:nvSpPr>
          <p:cNvPr id="47" name="Line 58"/>
          <p:cNvSpPr>
            <a:spLocks noChangeShapeType="1"/>
          </p:cNvSpPr>
          <p:nvPr/>
        </p:nvSpPr>
        <p:spPr bwMode="auto">
          <a:xfrm flipH="1">
            <a:off x="7324553" y="5342831"/>
            <a:ext cx="2436" cy="283159"/>
          </a:xfrm>
          <a:prstGeom prst="line">
            <a:avLst/>
          </a:prstGeom>
          <a:noFill/>
          <a:ln w="25400">
            <a:solidFill>
              <a:srgbClr val="76232F"/>
            </a:solidFill>
            <a:round/>
            <a:headEnd type="triangle" w="med" len="med"/>
            <a:tailEnd/>
          </a:ln>
        </p:spPr>
        <p:txBody>
          <a:bodyPr/>
          <a:lstStyle/>
          <a:p>
            <a:endParaRPr lang="fr-CA" sz="1200" dirty="0"/>
          </a:p>
        </p:txBody>
      </p:sp>
      <p:sp>
        <p:nvSpPr>
          <p:cNvPr id="48" name="Rectangle 44"/>
          <p:cNvSpPr>
            <a:spLocks noChangeArrowheads="1"/>
          </p:cNvSpPr>
          <p:nvPr/>
        </p:nvSpPr>
        <p:spPr bwMode="auto">
          <a:xfrm>
            <a:off x="6250968" y="4192695"/>
            <a:ext cx="2241279" cy="425854"/>
          </a:xfrm>
          <a:prstGeom prst="rect">
            <a:avLst/>
          </a:prstGeom>
          <a:solidFill>
            <a:schemeClr val="bg1"/>
          </a:solidFill>
          <a:ln w="57150">
            <a:solidFill>
              <a:srgbClr val="00778B"/>
            </a:solidFill>
            <a:miter lim="800000"/>
            <a:headEnd/>
            <a:tailEnd/>
          </a:ln>
        </p:spPr>
        <p:txBody>
          <a:bodyPr wrap="none" numCol="1" anchor="ctr"/>
          <a:lstStyle/>
          <a:p>
            <a:pPr marL="0" lvl="1"/>
            <a:r>
              <a:rPr lang="fr-CA" sz="1200" dirty="0" smtClean="0">
                <a:latin typeface="Arial" pitchFamily="34" charset="0"/>
                <a:cs typeface="Arial" pitchFamily="34" charset="0"/>
              </a:rPr>
              <a:t>Formation apprentissage</a:t>
            </a:r>
            <a:endParaRPr lang="fr-CA" sz="1200" dirty="0">
              <a:latin typeface="Arial" pitchFamily="34" charset="0"/>
              <a:cs typeface="Arial" pitchFamily="34" charset="0"/>
            </a:endParaRPr>
          </a:p>
        </p:txBody>
      </p:sp>
      <p:sp>
        <p:nvSpPr>
          <p:cNvPr id="49" name="Rectangle 44"/>
          <p:cNvSpPr>
            <a:spLocks noChangeArrowheads="1"/>
          </p:cNvSpPr>
          <p:nvPr/>
        </p:nvSpPr>
        <p:spPr bwMode="auto">
          <a:xfrm>
            <a:off x="6270820" y="4888716"/>
            <a:ext cx="2221427" cy="425854"/>
          </a:xfrm>
          <a:prstGeom prst="rect">
            <a:avLst/>
          </a:prstGeom>
          <a:solidFill>
            <a:schemeClr val="bg1"/>
          </a:solidFill>
          <a:ln w="57150">
            <a:solidFill>
              <a:srgbClr val="00778B"/>
            </a:solidFill>
            <a:miter lim="800000"/>
            <a:headEnd/>
            <a:tailEnd/>
          </a:ln>
        </p:spPr>
        <p:txBody>
          <a:bodyPr wrap="none" anchor="ctr"/>
          <a:lstStyle/>
          <a:p>
            <a:pPr marL="0" lvl="1"/>
            <a:r>
              <a:rPr lang="fr-CA" sz="1200" dirty="0" smtClean="0">
                <a:latin typeface="Arial" pitchFamily="34" charset="0"/>
                <a:cs typeface="Arial" pitchFamily="34" charset="0"/>
              </a:rPr>
              <a:t>Population disponible</a:t>
            </a:r>
            <a:endParaRPr lang="fr-CA" sz="1200" dirty="0">
              <a:latin typeface="Arial" pitchFamily="34" charset="0"/>
              <a:cs typeface="Arial" pitchFamily="34" charset="0"/>
            </a:endParaRPr>
          </a:p>
        </p:txBody>
      </p:sp>
    </p:spTree>
    <p:extLst>
      <p:ext uri="{BB962C8B-B14F-4D97-AF65-F5344CB8AC3E}">
        <p14:creationId xmlns:p14="http://schemas.microsoft.com/office/powerpoint/2010/main" val="104691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A" noProof="0" dirty="0" smtClean="0"/>
              <a:t>Mesures d’adaptation du marché</a:t>
            </a:r>
            <a:endParaRPr lang="fr-CA" noProof="0" dirty="0"/>
          </a:p>
        </p:txBody>
      </p:sp>
      <p:sp>
        <p:nvSpPr>
          <p:cNvPr id="9" name="Content Placeholder 8"/>
          <p:cNvSpPr>
            <a:spLocks noGrp="1"/>
          </p:cNvSpPr>
          <p:nvPr>
            <p:ph idx="1"/>
          </p:nvPr>
        </p:nvSpPr>
        <p:spPr/>
        <p:txBody>
          <a:bodyPr/>
          <a:lstStyle/>
          <a:p>
            <a:r>
              <a:rPr lang="fr-CA" noProof="0" dirty="0" smtClean="0"/>
              <a:t>Que se produit-il lorsque les conditions changent?</a:t>
            </a:r>
          </a:p>
          <a:p>
            <a:pPr lvl="1"/>
            <a:r>
              <a:rPr lang="fr-CA" noProof="0" dirty="0" smtClean="0"/>
              <a:t>Le modèle comporte trois séries de mesures d’adaptation </a:t>
            </a:r>
            <a:br>
              <a:rPr lang="fr-CA" noProof="0" dirty="0" smtClean="0"/>
            </a:br>
            <a:r>
              <a:rPr lang="fr-CA" noProof="0" dirty="0" smtClean="0"/>
              <a:t>ou d’ajustements :</a:t>
            </a:r>
          </a:p>
          <a:p>
            <a:pPr marL="914400" lvl="1" indent="-457200">
              <a:buFont typeface="+mj-lt"/>
              <a:buAutoNum type="arabicPeriod"/>
            </a:pPr>
            <a:r>
              <a:rPr lang="fr-CA" noProof="0" dirty="0" smtClean="0"/>
              <a:t>Changements sur le plan du chômage</a:t>
            </a:r>
          </a:p>
          <a:p>
            <a:pPr marL="914400" lvl="1" indent="-457200">
              <a:buFont typeface="+mj-lt"/>
              <a:buAutoNum type="arabicPeriod"/>
            </a:pPr>
            <a:r>
              <a:rPr lang="fr-CA" noProof="0" dirty="0" smtClean="0"/>
              <a:t>Changements sur le plan de la main-d’œuvre</a:t>
            </a:r>
          </a:p>
          <a:p>
            <a:pPr marL="914400" lvl="1" indent="-457200">
              <a:buFont typeface="+mj-lt"/>
              <a:buAutoNum type="arabicPeriod"/>
            </a:pPr>
            <a:r>
              <a:rPr lang="fr-CA" noProof="0" dirty="0" smtClean="0"/>
              <a:t>Ajustements sur le plan de l’immigration, de l’apprentissage </a:t>
            </a:r>
            <a:br>
              <a:rPr lang="fr-CA" noProof="0" dirty="0" smtClean="0"/>
            </a:br>
            <a:r>
              <a:rPr lang="fr-CA" noProof="0" dirty="0" smtClean="0"/>
              <a:t>et d’autres systèmes institutionnels</a:t>
            </a:r>
          </a:p>
          <a:p>
            <a:r>
              <a:rPr lang="fr-CA" noProof="0" dirty="0" smtClean="0"/>
              <a:t>Le taux de chômage constitue le premier point pivot.</a:t>
            </a:r>
            <a:endParaRPr lang="fr-CA" noProof="0" dirty="0"/>
          </a:p>
        </p:txBody>
      </p:sp>
    </p:spTree>
    <p:extLst>
      <p:ext uri="{BB962C8B-B14F-4D97-AF65-F5344CB8AC3E}">
        <p14:creationId xmlns:p14="http://schemas.microsoft.com/office/powerpoint/2010/main" val="556038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Le chômage constitue une caractéristique essentielle </a:t>
            </a:r>
            <a:br>
              <a:rPr lang="fr-CA" noProof="0" dirty="0" smtClean="0"/>
            </a:br>
            <a:r>
              <a:rPr lang="fr-CA" noProof="0" dirty="0" smtClean="0"/>
              <a:t>du marché du travail.</a:t>
            </a:r>
          </a:p>
          <a:p>
            <a:pPr lvl="1"/>
            <a:r>
              <a:rPr lang="fr-CA" noProof="0" dirty="0" smtClean="0"/>
              <a:t>Il agit comme un coussin qui absorbe les chocs.</a:t>
            </a:r>
          </a:p>
          <a:p>
            <a:pPr lvl="1"/>
            <a:r>
              <a:rPr lang="fr-CA" noProof="0" dirty="0" smtClean="0"/>
              <a:t>Il a une incidence sur le coût social tout au long du cycle.</a:t>
            </a:r>
          </a:p>
          <a:p>
            <a:pPr lvl="1"/>
            <a:r>
              <a:rPr lang="fr-CA" noProof="0" dirty="0" smtClean="0"/>
              <a:t>Il est bénéfique lorsque les conditions du marché sont équilibrées.</a:t>
            </a:r>
            <a:endParaRPr lang="fr-CA" noProof="0" dirty="0"/>
          </a:p>
        </p:txBody>
      </p:sp>
    </p:spTree>
    <p:extLst>
      <p:ext uri="{BB962C8B-B14F-4D97-AF65-F5344CB8AC3E}">
        <p14:creationId xmlns:p14="http://schemas.microsoft.com/office/powerpoint/2010/main" val="2774770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Première série d’ajustements</a:t>
            </a:r>
            <a:endParaRPr lang="fr-CA" noProof="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33" y="2279482"/>
            <a:ext cx="6994551" cy="41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920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Chômage</a:t>
            </a:r>
          </a:p>
          <a:p>
            <a:pPr lvl="1"/>
            <a:r>
              <a:rPr lang="fr-CA" noProof="0" dirty="0" smtClean="0"/>
              <a:t>Il existe trois mesures différentes :</a:t>
            </a:r>
          </a:p>
          <a:p>
            <a:pPr lvl="2"/>
            <a:r>
              <a:rPr lang="fr-CA" noProof="0" dirty="0" smtClean="0"/>
              <a:t>chômage saisonnier; </a:t>
            </a:r>
          </a:p>
          <a:p>
            <a:pPr lvl="2"/>
            <a:r>
              <a:rPr lang="fr-CA" noProof="0" dirty="0" smtClean="0"/>
              <a:t>chômage cyclique;</a:t>
            </a:r>
          </a:p>
          <a:p>
            <a:pPr lvl="2"/>
            <a:r>
              <a:rPr lang="fr-CA" noProof="0" dirty="0" smtClean="0"/>
              <a:t>chômage naturel.</a:t>
            </a:r>
            <a:endParaRPr lang="fr-CA" noProof="0" dirty="0"/>
          </a:p>
        </p:txBody>
      </p:sp>
    </p:spTree>
    <p:extLst>
      <p:ext uri="{BB962C8B-B14F-4D97-AF65-F5344CB8AC3E}">
        <p14:creationId xmlns:p14="http://schemas.microsoft.com/office/powerpoint/2010/main" val="842820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Cycles de chômage saisonniers – Saskatchewan</a:t>
            </a:r>
            <a:endParaRPr lang="fr-CA" noProof="0" dirty="0"/>
          </a:p>
        </p:txBody>
      </p:sp>
      <p:graphicFrame>
        <p:nvGraphicFramePr>
          <p:cNvPr id="4" name="Chart 3"/>
          <p:cNvGraphicFramePr>
            <a:graphicFrameLocks/>
          </p:cNvGraphicFramePr>
          <p:nvPr>
            <p:extLst>
              <p:ext uri="{D42A27DB-BD31-4B8C-83A1-F6EECF244321}">
                <p14:modId xmlns:p14="http://schemas.microsoft.com/office/powerpoint/2010/main" val="1141065854"/>
              </p:ext>
            </p:extLst>
          </p:nvPr>
        </p:nvGraphicFramePr>
        <p:xfrm>
          <a:off x="791426" y="2179536"/>
          <a:ext cx="7243621" cy="4060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0329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Mesures d’adaptation du marché</a:t>
            </a:r>
            <a:endParaRPr lang="fr-CA" dirty="0"/>
          </a:p>
        </p:txBody>
      </p:sp>
      <p:sp>
        <p:nvSpPr>
          <p:cNvPr id="3" name="Content Placeholder 2"/>
          <p:cNvSpPr>
            <a:spLocks noGrp="1"/>
          </p:cNvSpPr>
          <p:nvPr>
            <p:ph idx="1"/>
          </p:nvPr>
        </p:nvSpPr>
        <p:spPr/>
        <p:txBody>
          <a:bodyPr/>
          <a:lstStyle/>
          <a:p>
            <a:r>
              <a:rPr lang="fr-CA" dirty="0" smtClean="0"/>
              <a:t>Taux de chômage cyclique – Saskatchewan</a:t>
            </a:r>
            <a:endParaRPr lang="fr-CA" dirty="0"/>
          </a:p>
        </p:txBody>
      </p:sp>
      <p:graphicFrame>
        <p:nvGraphicFramePr>
          <p:cNvPr id="4" name="Chart 3"/>
          <p:cNvGraphicFramePr>
            <a:graphicFrameLocks/>
          </p:cNvGraphicFramePr>
          <p:nvPr>
            <p:extLst>
              <p:ext uri="{D42A27DB-BD31-4B8C-83A1-F6EECF244321}">
                <p14:modId xmlns:p14="http://schemas.microsoft.com/office/powerpoint/2010/main" val="2672803634"/>
              </p:ext>
            </p:extLst>
          </p:nvPr>
        </p:nvGraphicFramePr>
        <p:xfrm>
          <a:off x="808206" y="2266546"/>
          <a:ext cx="7168475" cy="39730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47482" y="5155659"/>
            <a:ext cx="963038" cy="276999"/>
          </a:xfrm>
          <a:prstGeom prst="rect">
            <a:avLst/>
          </a:prstGeom>
          <a:noFill/>
        </p:spPr>
        <p:txBody>
          <a:bodyPr wrap="square" rtlCol="0">
            <a:spAutoFit/>
          </a:bodyPr>
          <a:lstStyle/>
          <a:p>
            <a:r>
              <a:rPr lang="fr-CA" sz="1200" b="1" dirty="0" smtClean="0">
                <a:latin typeface="Arial" pitchFamily="34" charset="0"/>
                <a:cs typeface="Arial" pitchFamily="34" charset="0"/>
              </a:rPr>
              <a:t>Récession</a:t>
            </a:r>
            <a:endParaRPr lang="fr-CA" sz="1200" b="1" dirty="0">
              <a:latin typeface="Arial" pitchFamily="34" charset="0"/>
              <a:cs typeface="Arial" pitchFamily="34" charset="0"/>
            </a:endParaRPr>
          </a:p>
        </p:txBody>
      </p:sp>
      <p:sp>
        <p:nvSpPr>
          <p:cNvPr id="6" name="TextBox 5"/>
          <p:cNvSpPr txBox="1"/>
          <p:nvPr/>
        </p:nvSpPr>
        <p:spPr>
          <a:xfrm>
            <a:off x="5097295" y="5306195"/>
            <a:ext cx="807396" cy="276999"/>
          </a:xfrm>
          <a:prstGeom prst="rect">
            <a:avLst/>
          </a:prstGeom>
          <a:noFill/>
        </p:spPr>
        <p:txBody>
          <a:bodyPr wrap="square" rtlCol="0">
            <a:spAutoFit/>
          </a:bodyPr>
          <a:lstStyle/>
          <a:p>
            <a:r>
              <a:rPr lang="fr-CA" sz="1200" b="1" dirty="0" smtClean="0">
                <a:latin typeface="Arial" pitchFamily="34" charset="0"/>
                <a:cs typeface="Arial" pitchFamily="34" charset="0"/>
              </a:rPr>
              <a:t>Sommet</a:t>
            </a:r>
            <a:endParaRPr lang="fr-CA" sz="1200" b="1" dirty="0">
              <a:latin typeface="Arial" pitchFamily="34" charset="0"/>
              <a:cs typeface="Arial" pitchFamily="34" charset="0"/>
            </a:endParaRPr>
          </a:p>
        </p:txBody>
      </p:sp>
    </p:spTree>
    <p:extLst>
      <p:ext uri="{BB962C8B-B14F-4D97-AF65-F5344CB8AC3E}">
        <p14:creationId xmlns:p14="http://schemas.microsoft.com/office/powerpoint/2010/main" val="1331942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Le taux normal de chômage permet d’estimer le taux annuel de chômage lorsque les marchés sont équilibrés.</a:t>
            </a:r>
            <a:endParaRPr lang="fr-CA" noProof="0" dirty="0"/>
          </a:p>
        </p:txBody>
      </p:sp>
    </p:spTree>
    <p:extLst>
      <p:ext uri="{BB962C8B-B14F-4D97-AF65-F5344CB8AC3E}">
        <p14:creationId xmlns:p14="http://schemas.microsoft.com/office/powerpoint/2010/main" val="2355759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Taux de chômage – Conducteurs d’équipement lourd </a:t>
            </a:r>
            <a:br>
              <a:rPr lang="fr-CA" noProof="0" dirty="0" smtClean="0"/>
            </a:br>
            <a:r>
              <a:rPr lang="fr-CA" noProof="0" dirty="0" smtClean="0"/>
              <a:t>en Saskatchewan</a:t>
            </a:r>
            <a:endParaRPr lang="fr-CA"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33" y="2664838"/>
            <a:ext cx="6892418" cy="39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38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Introduction</a:t>
            </a:r>
            <a:endParaRPr lang="fr-CA" noProof="0" dirty="0"/>
          </a:p>
        </p:txBody>
      </p:sp>
      <p:sp>
        <p:nvSpPr>
          <p:cNvPr id="3" name="Content Placeholder 2"/>
          <p:cNvSpPr>
            <a:spLocks noGrp="1"/>
          </p:cNvSpPr>
          <p:nvPr>
            <p:ph idx="1"/>
          </p:nvPr>
        </p:nvSpPr>
        <p:spPr/>
        <p:txBody>
          <a:bodyPr/>
          <a:lstStyle/>
          <a:p>
            <a:r>
              <a:rPr lang="fr-CA" noProof="0" dirty="0" smtClean="0"/>
              <a:t>Objectif du modèle de marché du travail de ConstruForce Canada</a:t>
            </a:r>
          </a:p>
          <a:p>
            <a:pPr lvl="1"/>
            <a:r>
              <a:rPr lang="fr-CA" noProof="0" dirty="0" smtClean="0"/>
              <a:t>Faire le suivi de l’état des marchés du travail de la construction </a:t>
            </a:r>
            <a:br>
              <a:rPr lang="fr-CA" noProof="0" dirty="0" smtClean="0"/>
            </a:br>
            <a:r>
              <a:rPr lang="fr-CA" noProof="0" dirty="0" smtClean="0"/>
              <a:t>à l’échelle du Canada.</a:t>
            </a:r>
          </a:p>
          <a:p>
            <a:pPr lvl="1"/>
            <a:r>
              <a:rPr lang="fr-CA" noProof="0" dirty="0" smtClean="0"/>
              <a:t>Favoriser la connaissance de l’état des marchés et les discussions à ce sujet et en comprendre les répercussions </a:t>
            </a:r>
            <a:br>
              <a:rPr lang="fr-CA" noProof="0" dirty="0" smtClean="0"/>
            </a:br>
            <a:r>
              <a:rPr lang="fr-CA" noProof="0" dirty="0" smtClean="0"/>
              <a:t>sur les initiatives sectorielles et gouvernementales.</a:t>
            </a:r>
          </a:p>
          <a:p>
            <a:pPr lvl="1"/>
            <a:r>
              <a:rPr lang="fr-CA" noProof="0" dirty="0" smtClean="0"/>
              <a:t>Fournir un outil analytique aux participants du secteur </a:t>
            </a:r>
            <a:br>
              <a:rPr lang="fr-CA" noProof="0" dirty="0" smtClean="0"/>
            </a:br>
            <a:r>
              <a:rPr lang="fr-CA" noProof="0" dirty="0" smtClean="0"/>
              <a:t>(p. ex., des analyses par simulation).</a:t>
            </a:r>
            <a:endParaRPr lang="fr-CA" noProof="0" dirty="0"/>
          </a:p>
        </p:txBody>
      </p:sp>
    </p:spTree>
    <p:extLst>
      <p:ext uri="{BB962C8B-B14F-4D97-AF65-F5344CB8AC3E}">
        <p14:creationId xmlns:p14="http://schemas.microsoft.com/office/powerpoint/2010/main" val="3019944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Deuxième série d’ajustements</a:t>
            </a:r>
            <a:endParaRPr lang="fr-CA" noProof="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220" y="2296213"/>
            <a:ext cx="5891618" cy="434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483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Changement au sein de la main-d’œuvre</a:t>
            </a:r>
          </a:p>
          <a:p>
            <a:pPr lvl="1"/>
            <a:r>
              <a:rPr lang="fr-CA" noProof="0" dirty="0" smtClean="0"/>
              <a:t>Nouveaux venus</a:t>
            </a:r>
          </a:p>
          <a:p>
            <a:pPr lvl="1"/>
            <a:r>
              <a:rPr lang="fr-CA" noProof="0" dirty="0" smtClean="0"/>
              <a:t>Pertes de vie</a:t>
            </a:r>
          </a:p>
          <a:p>
            <a:pPr lvl="1"/>
            <a:r>
              <a:rPr lang="fr-CA" noProof="0" dirty="0" smtClean="0"/>
              <a:t>Départs à la retraite</a:t>
            </a:r>
          </a:p>
          <a:p>
            <a:pPr lvl="1"/>
            <a:r>
              <a:rPr lang="fr-CA" noProof="0" dirty="0" smtClean="0"/>
              <a:t>Mobilité nette vers le marché</a:t>
            </a:r>
            <a:endParaRPr lang="fr-CA" noProof="0" dirty="0"/>
          </a:p>
        </p:txBody>
      </p:sp>
    </p:spTree>
    <p:extLst>
      <p:ext uri="{BB962C8B-B14F-4D97-AF65-F5344CB8AC3E}">
        <p14:creationId xmlns:p14="http://schemas.microsoft.com/office/powerpoint/2010/main" val="3196683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normAutofit/>
          </a:bodyPr>
          <a:lstStyle/>
          <a:p>
            <a:r>
              <a:rPr lang="fr-CA" noProof="0" dirty="0" smtClean="0"/>
              <a:t>Changement au sein de la main-d’œuvre</a:t>
            </a:r>
          </a:p>
          <a:p>
            <a:pPr lvl="1"/>
            <a:r>
              <a:rPr lang="fr-CA" noProof="0" dirty="0" smtClean="0"/>
              <a:t>Nouveaux venus</a:t>
            </a:r>
          </a:p>
          <a:p>
            <a:pPr lvl="2"/>
            <a:r>
              <a:rPr lang="fr-CA" noProof="0" dirty="0" smtClean="0"/>
              <a:t>Le nombre de résidents âgés de 30 ans ou moins faisant </a:t>
            </a:r>
            <a:br>
              <a:rPr lang="fr-CA" noProof="0" dirty="0" smtClean="0"/>
            </a:br>
            <a:r>
              <a:rPr lang="fr-CA" noProof="0" dirty="0" smtClean="0"/>
              <a:t>leur première entrée sur le marché du travail.</a:t>
            </a:r>
          </a:p>
          <a:p>
            <a:pPr lvl="1"/>
            <a:r>
              <a:rPr lang="fr-CA" noProof="0" dirty="0" smtClean="0"/>
              <a:t>Déterminés par :</a:t>
            </a:r>
          </a:p>
          <a:p>
            <a:pPr lvl="2"/>
            <a:r>
              <a:rPr lang="fr-CA" noProof="0" dirty="0" smtClean="0"/>
              <a:t>le changement au sein de la population (âgée de 30 ans </a:t>
            </a:r>
          </a:p>
          <a:p>
            <a:pPr lvl="2"/>
            <a:r>
              <a:rPr lang="fr-CA" noProof="0" dirty="0" smtClean="0"/>
              <a:t>ou moins);</a:t>
            </a:r>
          </a:p>
          <a:p>
            <a:pPr lvl="2"/>
            <a:r>
              <a:rPr lang="fr-CA" noProof="0" dirty="0" smtClean="0"/>
              <a:t>la part de la construction dans la main-d’œuvre;</a:t>
            </a:r>
          </a:p>
          <a:p>
            <a:pPr lvl="2"/>
            <a:r>
              <a:rPr lang="fr-CA" noProof="0" dirty="0" smtClean="0"/>
              <a:t>les conditions du marché du travail.</a:t>
            </a:r>
            <a:endParaRPr lang="fr-CA" noProof="0" dirty="0"/>
          </a:p>
        </p:txBody>
      </p:sp>
    </p:spTree>
    <p:extLst>
      <p:ext uri="{BB962C8B-B14F-4D97-AF65-F5344CB8AC3E}">
        <p14:creationId xmlns:p14="http://schemas.microsoft.com/office/powerpoint/2010/main" val="234340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Changement au sein de la main-d’œuvre</a:t>
            </a:r>
          </a:p>
          <a:p>
            <a:pPr lvl="1"/>
            <a:r>
              <a:rPr lang="fr-CA" noProof="0" dirty="0" smtClean="0"/>
              <a:t>Pertes de vie</a:t>
            </a:r>
          </a:p>
          <a:p>
            <a:pPr lvl="2"/>
            <a:r>
              <a:rPr lang="fr-CA" noProof="0" dirty="0" smtClean="0"/>
              <a:t>Au sein de la main-d’œuvre locale, le nombre de personnes qui perdent la vie durant l’année, selon des taux de mortalité fondés sur l’âge.</a:t>
            </a:r>
            <a:endParaRPr lang="fr-CA" noProof="0" dirty="0"/>
          </a:p>
        </p:txBody>
      </p:sp>
    </p:spTree>
    <p:extLst>
      <p:ext uri="{BB962C8B-B14F-4D97-AF65-F5344CB8AC3E}">
        <p14:creationId xmlns:p14="http://schemas.microsoft.com/office/powerpoint/2010/main" val="1470577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Changement au sein de la main-d’œuvre</a:t>
            </a:r>
          </a:p>
          <a:p>
            <a:pPr lvl="1"/>
            <a:r>
              <a:rPr lang="fr-CA" noProof="0" dirty="0" smtClean="0"/>
              <a:t>Départs à la retraite</a:t>
            </a:r>
          </a:p>
          <a:p>
            <a:pPr lvl="2"/>
            <a:r>
              <a:rPr lang="fr-CA" noProof="0" dirty="0" smtClean="0"/>
              <a:t>Le nombre de personnes qui quittent définitivement </a:t>
            </a:r>
            <a:br>
              <a:rPr lang="fr-CA" noProof="0" dirty="0" smtClean="0"/>
            </a:br>
            <a:r>
              <a:rPr lang="fr-CA" noProof="0" dirty="0" smtClean="0"/>
              <a:t>la main-d’œuvre; les personnes qui reçoivent des prestations de retraite, mais passent à un autre métier ou acceptent du travail de manière contractuelle sont exclues.</a:t>
            </a:r>
          </a:p>
          <a:p>
            <a:pPr lvl="1"/>
            <a:r>
              <a:rPr lang="fr-CA" noProof="0" dirty="0" smtClean="0"/>
              <a:t>Déterminés par :</a:t>
            </a:r>
          </a:p>
          <a:p>
            <a:pPr lvl="2"/>
            <a:r>
              <a:rPr lang="fr-CA" noProof="0" dirty="0" smtClean="0"/>
              <a:t>le changement des taux de participation à partir de 55 ans.</a:t>
            </a:r>
            <a:endParaRPr lang="fr-CA" noProof="0" dirty="0"/>
          </a:p>
        </p:txBody>
      </p:sp>
    </p:spTree>
    <p:extLst>
      <p:ext uri="{BB962C8B-B14F-4D97-AF65-F5344CB8AC3E}">
        <p14:creationId xmlns:p14="http://schemas.microsoft.com/office/powerpoint/2010/main" val="3313749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normAutofit/>
          </a:bodyPr>
          <a:lstStyle/>
          <a:p>
            <a:r>
              <a:rPr lang="fr-CA" noProof="0" dirty="0" smtClean="0"/>
              <a:t>Changement au sein de la main-d’œuvre</a:t>
            </a:r>
          </a:p>
          <a:p>
            <a:pPr lvl="1"/>
            <a:r>
              <a:rPr lang="fr-CA" noProof="0" dirty="0" smtClean="0"/>
              <a:t>Mobilité nette vers le marché</a:t>
            </a:r>
          </a:p>
          <a:p>
            <a:pPr lvl="2"/>
            <a:r>
              <a:rPr lang="fr-CA" noProof="0" dirty="0" smtClean="0"/>
              <a:t>Recrutement requis par le secteur de la construction </a:t>
            </a:r>
            <a:br>
              <a:rPr lang="fr-CA" noProof="0" dirty="0" smtClean="0"/>
            </a:br>
            <a:r>
              <a:rPr lang="fr-CA" noProof="0" dirty="0" smtClean="0"/>
              <a:t>auprès d’autres secteurs, d’autres métiers ou professions à l’extérieur du secteur de la construction ou d’autres provinces ou pays, afin de répondre aux besoins en main-d’œuvre.</a:t>
            </a:r>
          </a:p>
          <a:p>
            <a:pPr lvl="1"/>
            <a:r>
              <a:rPr lang="fr-CA" noProof="0" dirty="0" smtClean="0"/>
              <a:t>Déterminée par :</a:t>
            </a:r>
          </a:p>
          <a:p>
            <a:pPr lvl="2"/>
            <a:r>
              <a:rPr lang="fr-CA" noProof="0" dirty="0" smtClean="0"/>
              <a:t>les besoins en main-d’œuvre résiduels</a:t>
            </a:r>
          </a:p>
          <a:p>
            <a:pPr lvl="3"/>
            <a:r>
              <a:rPr lang="fr-CA" noProof="0" dirty="0" smtClean="0"/>
              <a:t>&gt;0 signifie la nécessité de recruter à l’extérieur</a:t>
            </a:r>
          </a:p>
          <a:p>
            <a:pPr lvl="3"/>
            <a:r>
              <a:rPr lang="fr-CA" noProof="0" dirty="0" smtClean="0"/>
              <a:t>&lt;0 signifie la perte de travailleurs au profit d’autres secteurs ou régions</a:t>
            </a:r>
            <a:endParaRPr lang="fr-CA" noProof="0" dirty="0"/>
          </a:p>
        </p:txBody>
      </p:sp>
    </p:spTree>
    <p:extLst>
      <p:ext uri="{BB962C8B-B14F-4D97-AF65-F5344CB8AC3E}">
        <p14:creationId xmlns:p14="http://schemas.microsoft.com/office/powerpoint/2010/main" val="1465368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Mesures d’adaptation du marché</a:t>
            </a:r>
            <a:endParaRPr lang="fr-CA" noProof="0" dirty="0"/>
          </a:p>
        </p:txBody>
      </p:sp>
      <p:sp>
        <p:nvSpPr>
          <p:cNvPr id="3" name="Content Placeholder 2"/>
          <p:cNvSpPr>
            <a:spLocks noGrp="1"/>
          </p:cNvSpPr>
          <p:nvPr>
            <p:ph idx="1"/>
          </p:nvPr>
        </p:nvSpPr>
        <p:spPr/>
        <p:txBody>
          <a:bodyPr/>
          <a:lstStyle/>
          <a:p>
            <a:r>
              <a:rPr lang="fr-CA" noProof="0" dirty="0" smtClean="0"/>
              <a:t>Changement au sein de la main-d’œuvre du secteur </a:t>
            </a:r>
            <a:br>
              <a:rPr lang="fr-CA" noProof="0" dirty="0" smtClean="0"/>
            </a:br>
            <a:r>
              <a:rPr lang="fr-CA" noProof="0" dirty="0" smtClean="0"/>
              <a:t>de la construction en Saskatchewan</a:t>
            </a:r>
            <a:endParaRPr lang="fr-CA"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30" y="2599485"/>
            <a:ext cx="7424260" cy="385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28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sp>
        <p:nvSpPr>
          <p:cNvPr id="3" name="Content Placeholder 2"/>
          <p:cNvSpPr>
            <a:spLocks noGrp="1"/>
          </p:cNvSpPr>
          <p:nvPr>
            <p:ph idx="1"/>
          </p:nvPr>
        </p:nvSpPr>
        <p:spPr/>
        <p:txBody>
          <a:bodyPr/>
          <a:lstStyle/>
          <a:p>
            <a:r>
              <a:rPr lang="fr-CA" noProof="0" dirty="0" smtClean="0"/>
              <a:t>Les cotes d’équilibre décrivent les conditions du marché sur une échelle de 1 (faibles) à 5 (fortes).</a:t>
            </a:r>
          </a:p>
          <a:p>
            <a:pPr lvl="1"/>
            <a:r>
              <a:rPr lang="fr-CA" noProof="0" dirty="0" smtClean="0"/>
              <a:t>Les cotes régionales sont une moyenne pondérée de quatre éléments de mesure (voir la diapositive suivante).</a:t>
            </a:r>
          </a:p>
          <a:p>
            <a:pPr lvl="1"/>
            <a:r>
              <a:rPr lang="fr-CA" noProof="0" dirty="0" smtClean="0"/>
              <a:t>Des écarts entre les cotes d’équilibre sur les marchés annoncent un potentiel de mobilité.</a:t>
            </a:r>
            <a:endParaRPr lang="fr-CA" noProof="0" dirty="0"/>
          </a:p>
        </p:txBody>
      </p:sp>
    </p:spTree>
    <p:extLst>
      <p:ext uri="{BB962C8B-B14F-4D97-AF65-F5344CB8AC3E}">
        <p14:creationId xmlns:p14="http://schemas.microsoft.com/office/powerpoint/2010/main" val="4749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sp>
        <p:nvSpPr>
          <p:cNvPr id="3" name="Content Placeholder 2"/>
          <p:cNvSpPr>
            <a:spLocks noGrp="1"/>
          </p:cNvSpPr>
          <p:nvPr>
            <p:ph idx="1"/>
          </p:nvPr>
        </p:nvSpPr>
        <p:spPr/>
        <p:txBody>
          <a:bodyPr/>
          <a:lstStyle/>
          <a:p>
            <a:r>
              <a:rPr lang="fr-CA" noProof="0" dirty="0" smtClean="0"/>
              <a:t>Éléments de mesure</a:t>
            </a:r>
          </a:p>
          <a:p>
            <a:pPr marL="914400" lvl="1" indent="-457200">
              <a:buFont typeface="+mj-lt"/>
              <a:buAutoNum type="arabicPeriod"/>
            </a:pPr>
            <a:r>
              <a:rPr lang="fr-CA" noProof="0" dirty="0" smtClean="0"/>
              <a:t>Taux de chômage estimé comparativement au taux </a:t>
            </a:r>
            <a:br>
              <a:rPr lang="fr-CA" noProof="0" dirty="0" smtClean="0"/>
            </a:br>
            <a:r>
              <a:rPr lang="fr-CA" noProof="0" dirty="0" smtClean="0"/>
              <a:t>de chômage naturel</a:t>
            </a:r>
          </a:p>
          <a:p>
            <a:pPr marL="914400" lvl="1" indent="-457200">
              <a:buFont typeface="+mj-lt"/>
              <a:buAutoNum type="arabicPeriod"/>
            </a:pPr>
            <a:r>
              <a:rPr lang="fr-CA" noProof="0" dirty="0" smtClean="0"/>
              <a:t>Croissance de l’emploi</a:t>
            </a:r>
          </a:p>
          <a:p>
            <a:pPr marL="914400" lvl="1" indent="-457200">
              <a:buFont typeface="+mj-lt"/>
              <a:buAutoNum type="arabicPeriod"/>
            </a:pPr>
            <a:r>
              <a:rPr lang="fr-CA" noProof="0" dirty="0" smtClean="0"/>
              <a:t>Mobilité nette vers le marché exprimée sous forme </a:t>
            </a:r>
            <a:br>
              <a:rPr lang="fr-CA" noProof="0" dirty="0" smtClean="0"/>
            </a:br>
            <a:r>
              <a:rPr lang="fr-CA" noProof="0" dirty="0" smtClean="0"/>
              <a:t>de pourcentage de la main-d’œuvre</a:t>
            </a:r>
          </a:p>
          <a:p>
            <a:pPr marL="914400" lvl="1" indent="-457200">
              <a:buFont typeface="+mj-lt"/>
              <a:buAutoNum type="arabicPeriod"/>
            </a:pPr>
            <a:r>
              <a:rPr lang="fr-CA" noProof="0" dirty="0" smtClean="0"/>
              <a:t>Sondage auprès des membres du secteur</a:t>
            </a:r>
            <a:endParaRPr lang="fr-CA" noProof="0" dirty="0"/>
          </a:p>
        </p:txBody>
      </p:sp>
    </p:spTree>
    <p:extLst>
      <p:ext uri="{BB962C8B-B14F-4D97-AF65-F5344CB8AC3E}">
        <p14:creationId xmlns:p14="http://schemas.microsoft.com/office/powerpoint/2010/main" val="1948272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sp>
        <p:nvSpPr>
          <p:cNvPr id="3" name="Content Placeholder 2"/>
          <p:cNvSpPr>
            <a:spLocks noGrp="1"/>
          </p:cNvSpPr>
          <p:nvPr>
            <p:ph idx="1"/>
          </p:nvPr>
        </p:nvSpPr>
        <p:spPr/>
        <p:txBody>
          <a:bodyPr/>
          <a:lstStyle/>
          <a:p>
            <a:r>
              <a:rPr lang="fr-CA" noProof="0" dirty="0" smtClean="0"/>
              <a:t>Pondération annuelle des critères</a:t>
            </a:r>
          </a:p>
          <a:p>
            <a:pPr lvl="1"/>
            <a:r>
              <a:rPr lang="fr-CA" noProof="0" dirty="0" smtClean="0"/>
              <a:t>Les sondages ne s’appliquent que pendant un an.</a:t>
            </a:r>
          </a:p>
          <a:p>
            <a:pPr lvl="1"/>
            <a:r>
              <a:rPr lang="fr-CA" noProof="0" dirty="0" smtClean="0"/>
              <a:t>La pondération de la demande de remplacement augmente pour les périodes de prévision plus éloignées.</a:t>
            </a:r>
          </a:p>
          <a:p>
            <a:pPr lvl="1"/>
            <a:r>
              <a:rPr lang="fr-CA" noProof="0" dirty="0" smtClean="0"/>
              <a:t>Les commentaires des tableaux soulignent l’incidence possible de la mobilité.</a:t>
            </a:r>
            <a:endParaRPr lang="fr-CA" noProof="0" dirty="0"/>
          </a:p>
        </p:txBody>
      </p:sp>
    </p:spTree>
    <p:extLst>
      <p:ext uri="{BB962C8B-B14F-4D97-AF65-F5344CB8AC3E}">
        <p14:creationId xmlns:p14="http://schemas.microsoft.com/office/powerpoint/2010/main" val="119283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Introduction</a:t>
            </a:r>
            <a:endParaRPr lang="fr-CA" noProof="0" dirty="0"/>
          </a:p>
        </p:txBody>
      </p:sp>
      <p:sp>
        <p:nvSpPr>
          <p:cNvPr id="3" name="Content Placeholder 2"/>
          <p:cNvSpPr>
            <a:spLocks noGrp="1"/>
          </p:cNvSpPr>
          <p:nvPr>
            <p:ph idx="1"/>
          </p:nvPr>
        </p:nvSpPr>
        <p:spPr/>
        <p:txBody>
          <a:bodyPr>
            <a:normAutofit/>
          </a:bodyPr>
          <a:lstStyle/>
          <a:p>
            <a:r>
              <a:rPr lang="fr-CA" noProof="0" dirty="0" smtClean="0"/>
              <a:t>Objectif du rapport </a:t>
            </a:r>
            <a:r>
              <a:rPr lang="fr-CA" i="1" noProof="0" dirty="0" smtClean="0"/>
              <a:t>Regard prospectif – Construction </a:t>
            </a:r>
            <a:br>
              <a:rPr lang="fr-CA" i="1" noProof="0" dirty="0" smtClean="0"/>
            </a:br>
            <a:r>
              <a:rPr lang="fr-CA" i="1" noProof="0" dirty="0" smtClean="0"/>
              <a:t>et maintenance</a:t>
            </a:r>
          </a:p>
          <a:p>
            <a:pPr lvl="1"/>
            <a:r>
              <a:rPr lang="fr-CA" noProof="0" dirty="0" smtClean="0"/>
              <a:t>Élaborer des rapports annuels et des présentations PowerPoint sur l’état des marchés du travail de la construction pour toutes les provinces, les territoires et les cinq régions de l’Ontario.</a:t>
            </a:r>
          </a:p>
          <a:p>
            <a:r>
              <a:rPr lang="fr-CA" noProof="0" dirty="0" smtClean="0"/>
              <a:t>Les rapports se fondent sur :</a:t>
            </a:r>
          </a:p>
          <a:p>
            <a:pPr lvl="1"/>
            <a:r>
              <a:rPr lang="fr-CA" noProof="0" dirty="0" smtClean="0"/>
              <a:t>un scénario macroéconomique et démographique courant;</a:t>
            </a:r>
          </a:p>
          <a:p>
            <a:pPr lvl="1"/>
            <a:r>
              <a:rPr lang="fr-CA" noProof="0" dirty="0" smtClean="0"/>
              <a:t>un inventaire courant des grands projets de construction;</a:t>
            </a:r>
          </a:p>
          <a:p>
            <a:pPr lvl="1"/>
            <a:r>
              <a:rPr lang="fr-CA" noProof="0" dirty="0" smtClean="0"/>
              <a:t>les points de vue et les commentaires des comités provinciaux d’IMT.</a:t>
            </a:r>
            <a:endParaRPr lang="fr-CA" noProof="0" dirty="0"/>
          </a:p>
        </p:txBody>
      </p:sp>
    </p:spTree>
    <p:extLst>
      <p:ext uri="{BB962C8B-B14F-4D97-AF65-F5344CB8AC3E}">
        <p14:creationId xmlns:p14="http://schemas.microsoft.com/office/powerpoint/2010/main" val="76867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graphicFrame>
        <p:nvGraphicFramePr>
          <p:cNvPr id="4" name="Table 3"/>
          <p:cNvGraphicFramePr>
            <a:graphicFrameLocks noGrp="1"/>
          </p:cNvGraphicFramePr>
          <p:nvPr>
            <p:extLst>
              <p:ext uri="{D42A27DB-BD31-4B8C-83A1-F6EECF244321}">
                <p14:modId xmlns:p14="http://schemas.microsoft.com/office/powerpoint/2010/main" val="657179997"/>
              </p:ext>
            </p:extLst>
          </p:nvPr>
        </p:nvGraphicFramePr>
        <p:xfrm>
          <a:off x="474663" y="1500188"/>
          <a:ext cx="7620000" cy="4709899"/>
        </p:xfrm>
        <a:graphic>
          <a:graphicData uri="http://schemas.openxmlformats.org/drawingml/2006/table">
            <a:tbl>
              <a:tblPr/>
              <a:tblGrid>
                <a:gridCol w="970423"/>
                <a:gridCol w="6649577"/>
              </a:tblGrid>
              <a:tr h="861593">
                <a:tc>
                  <a:txBody>
                    <a:bodyPr/>
                    <a:lstStyle/>
                    <a:p>
                      <a:pPr algn="ctr" fontAlgn="ctr"/>
                      <a:r>
                        <a:rPr lang="en-US" sz="2000" b="1" i="0" u="none" strike="noStrike" baseline="0" dirty="0" smtClean="0">
                          <a:solidFill>
                            <a:schemeClr val="bg1"/>
                          </a:solidFill>
                          <a:latin typeface="Arial"/>
                        </a:rPr>
                        <a:t>1</a:t>
                      </a:r>
                      <a:endParaRPr lang="en-US" sz="2000" b="1" i="0" u="none" strike="noStrike" baseline="0" dirty="0">
                        <a:solidFill>
                          <a:schemeClr val="bg1"/>
                        </a:solidFill>
                        <a:latin typeface="Arial"/>
                      </a:endParaRP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E5D58"/>
                    </a:solidFill>
                  </a:tcPr>
                </a:tc>
                <a:tc>
                  <a:txBody>
                    <a:bodyPr/>
                    <a:lstStyle/>
                    <a:p>
                      <a:pPr marL="360000" algn="l" rtl="0" fontAlgn="t"/>
                      <a:r>
                        <a:rPr lang="fr-FR" sz="1800" b="0" i="0" u="none" strike="noStrike" baseline="0" dirty="0" smtClean="0">
                          <a:solidFill>
                            <a:srgbClr val="000000"/>
                          </a:solidFill>
                          <a:latin typeface="Arial"/>
                        </a:rPr>
                        <a:t>Il y a des travailleurs qualifiés sur le marché local. Il existe une offre excédentaire. Les travailleurs risquent de se tourner vers d’autres marchés.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719963">
                <a:tc>
                  <a:txBody>
                    <a:bodyPr/>
                    <a:lstStyle/>
                    <a:p>
                      <a:pPr algn="ctr" fontAlgn="ctr"/>
                      <a:r>
                        <a:rPr lang="en-US" sz="2000" b="1" i="0" u="none" strike="noStrike" baseline="0" dirty="0">
                          <a:solidFill>
                            <a:schemeClr val="bg1"/>
                          </a:solidFill>
                          <a:latin typeface="Arial"/>
                        </a:rPr>
                        <a:t>2</a:t>
                      </a: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78B"/>
                    </a:solidFill>
                  </a:tcPr>
                </a:tc>
                <a:tc>
                  <a:txBody>
                    <a:bodyPr/>
                    <a:lstStyle/>
                    <a:p>
                      <a:pPr marL="360000" algn="l" rtl="0" fontAlgn="t"/>
                      <a:r>
                        <a:rPr lang="fr-FR" sz="1800" b="0" i="0" u="none" strike="noStrike" baseline="0" dirty="0" smtClean="0">
                          <a:solidFill>
                            <a:srgbClr val="000000"/>
                          </a:solidFill>
                          <a:latin typeface="Arial"/>
                        </a:rPr>
                        <a:t>Il y a des travailleurs qualifiés sur les marchés locaux.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55831">
                <a:tc>
                  <a:txBody>
                    <a:bodyPr/>
                    <a:lstStyle/>
                    <a:p>
                      <a:pPr algn="ctr" fontAlgn="ctr"/>
                      <a:r>
                        <a:rPr lang="en-US" sz="2000" b="1" i="0" u="none" strike="noStrike" baseline="0" dirty="0">
                          <a:solidFill>
                            <a:schemeClr val="bg1"/>
                          </a:solidFill>
                          <a:latin typeface="Arial"/>
                        </a:rPr>
                        <a:t>3</a:t>
                      </a: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1A01E"/>
                    </a:solidFill>
                  </a:tcPr>
                </a:tc>
                <a:tc>
                  <a:txBody>
                    <a:bodyPr/>
                    <a:lstStyle/>
                    <a:p>
                      <a:pPr marL="360000" algn="l" rtl="0" fontAlgn="t"/>
                      <a:r>
                        <a:rPr lang="fr-FR" sz="1800" b="0" i="0" u="none" strike="noStrike" baseline="0" dirty="0" smtClean="0">
                          <a:solidFill>
                            <a:srgbClr val="000000"/>
                          </a:solidFill>
                          <a:latin typeface="Arial"/>
                        </a:rPr>
                        <a:t>La disponibilité de travailleurs qualifiés sur le marché local </a:t>
                      </a:r>
                      <a:br>
                        <a:rPr lang="fr-FR" sz="1800" b="0" i="0" u="none" strike="noStrike" baseline="0" dirty="0" smtClean="0">
                          <a:solidFill>
                            <a:srgbClr val="000000"/>
                          </a:solidFill>
                          <a:latin typeface="Arial"/>
                        </a:rPr>
                      </a:br>
                      <a:r>
                        <a:rPr lang="fr-FR" sz="1800" b="0" i="0" u="none" strike="noStrike" baseline="0" dirty="0" smtClean="0">
                          <a:solidFill>
                            <a:srgbClr val="000000"/>
                          </a:solidFill>
                          <a:latin typeface="Arial"/>
                        </a:rPr>
                        <a:t>est restreinte par une hausse de la demande à court terme. Les modèles établis de recrutement suffisent à répondre </a:t>
                      </a:r>
                      <a:br>
                        <a:rPr lang="fr-FR" sz="1800" b="0" i="0" u="none" strike="noStrike" baseline="0" dirty="0" smtClean="0">
                          <a:solidFill>
                            <a:srgbClr val="000000"/>
                          </a:solidFill>
                          <a:latin typeface="Arial"/>
                        </a:rPr>
                      </a:br>
                      <a:r>
                        <a:rPr lang="fr-FR" sz="1800" b="0" i="0" u="none" strike="noStrike" baseline="0" dirty="0" smtClean="0">
                          <a:solidFill>
                            <a:srgbClr val="000000"/>
                          </a:solidFill>
                          <a:latin typeface="Arial"/>
                        </a:rPr>
                        <a:t>aux besoins.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102914">
                <a:tc>
                  <a:txBody>
                    <a:bodyPr/>
                    <a:lstStyle/>
                    <a:p>
                      <a:pPr algn="ctr" fontAlgn="ctr"/>
                      <a:r>
                        <a:rPr lang="en-US" sz="2000" b="1" i="0" u="none" strike="noStrike" baseline="0" dirty="0">
                          <a:solidFill>
                            <a:schemeClr val="bg1"/>
                          </a:solidFill>
                          <a:latin typeface="Arial"/>
                        </a:rPr>
                        <a:t>4</a:t>
                      </a: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36924"/>
                    </a:solidFill>
                  </a:tcPr>
                </a:tc>
                <a:tc>
                  <a:txBody>
                    <a:bodyPr/>
                    <a:lstStyle/>
                    <a:p>
                      <a:pPr marL="360000" algn="l" rtl="0" fontAlgn="t"/>
                      <a:r>
                        <a:rPr lang="fr-FR" sz="1800" b="0" i="0" u="none" strike="noStrike" baseline="0" dirty="0" smtClean="0">
                          <a:solidFill>
                            <a:srgbClr val="000000"/>
                          </a:solidFill>
                          <a:latin typeface="Arial"/>
                        </a:rPr>
                        <a:t>Il n’y a pas, en général, de travailleurs qualifiés sur les marchés locaux. Il se peut que le recrutement </a:t>
                      </a:r>
                      <a:br>
                        <a:rPr lang="fr-FR" sz="1800" b="0" i="0" u="none" strike="noStrike" baseline="0" dirty="0" smtClean="0">
                          <a:solidFill>
                            <a:srgbClr val="000000"/>
                          </a:solidFill>
                          <a:latin typeface="Arial"/>
                        </a:rPr>
                      </a:br>
                      <a:r>
                        <a:rPr lang="fr-FR" sz="1800" b="0" i="0" u="none" strike="noStrike" baseline="0" dirty="0" smtClean="0">
                          <a:solidFill>
                            <a:srgbClr val="000000"/>
                          </a:solidFill>
                          <a:latin typeface="Arial"/>
                        </a:rPr>
                        <a:t>aille au-delà des sources et des pratiques traditionnelles.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22174">
                <a:tc>
                  <a:txBody>
                    <a:bodyPr/>
                    <a:lstStyle/>
                    <a:p>
                      <a:pPr algn="ctr" fontAlgn="ctr"/>
                      <a:r>
                        <a:rPr lang="en-US" sz="2000" b="1" i="0" u="none" strike="noStrike" baseline="0" dirty="0" smtClean="0">
                          <a:solidFill>
                            <a:schemeClr val="bg1"/>
                          </a:solidFill>
                          <a:latin typeface="Arial"/>
                        </a:rPr>
                        <a:t>5</a:t>
                      </a:r>
                      <a:endParaRPr lang="en-US" sz="2000" b="1" i="0" u="none" strike="noStrike" baseline="0" dirty="0">
                        <a:solidFill>
                          <a:schemeClr val="bg1"/>
                        </a:solidFill>
                        <a:latin typeface="Arial"/>
                      </a:endParaRP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232F"/>
                    </a:solidFill>
                  </a:tcPr>
                </a:tc>
                <a:tc>
                  <a:txBody>
                    <a:bodyPr/>
                    <a:lstStyle/>
                    <a:p>
                      <a:pPr marL="360000" algn="l" rtl="0" fontAlgn="t"/>
                      <a:r>
                        <a:rPr lang="fr-FR" sz="1800" b="0" i="0" u="none" strike="noStrike" baseline="0" dirty="0" smtClean="0">
                          <a:solidFill>
                            <a:srgbClr val="000000"/>
                          </a:solidFill>
                          <a:latin typeface="Arial"/>
                        </a:rPr>
                        <a:t>Il n’y a pas de travailleurs qualifiés sur les marchés locaux. </a:t>
                      </a:r>
                      <a:br>
                        <a:rPr lang="fr-FR" sz="1800" b="0" i="0" u="none" strike="noStrike" baseline="0" dirty="0" smtClean="0">
                          <a:solidFill>
                            <a:srgbClr val="000000"/>
                          </a:solidFill>
                          <a:latin typeface="Arial"/>
                        </a:rPr>
                      </a:br>
                      <a:r>
                        <a:rPr lang="fr-FR" sz="1800" b="0" i="0" u="none" strike="noStrike" baseline="0" dirty="0" smtClean="0">
                          <a:solidFill>
                            <a:srgbClr val="000000"/>
                          </a:solidFill>
                          <a:latin typeface="Arial"/>
                        </a:rPr>
                        <a:t>La concurrence est intense.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4181774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Cotes d’équilibre et mobilité</a:t>
            </a:r>
            <a:endParaRPr lang="fr-CA" dirty="0"/>
          </a:p>
        </p:txBody>
      </p:sp>
      <p:sp>
        <p:nvSpPr>
          <p:cNvPr id="5" name="TextBox 4"/>
          <p:cNvSpPr txBox="1"/>
          <p:nvPr/>
        </p:nvSpPr>
        <p:spPr>
          <a:xfrm>
            <a:off x="2640319" y="1803898"/>
            <a:ext cx="3889375" cy="584775"/>
          </a:xfrm>
          <a:prstGeom prst="rect">
            <a:avLst/>
          </a:prstGeom>
          <a:solidFill>
            <a:srgbClr val="D9D9D9"/>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fr-CA" sz="1600" b="1" dirty="0" smtClean="0">
                <a:solidFill>
                  <a:schemeClr val="tx1"/>
                </a:solidFill>
                <a:latin typeface="Arial" pitchFamily="34" charset="0"/>
                <a:cs typeface="Arial" pitchFamily="34" charset="0"/>
              </a:rPr>
              <a:t>Besoins en main-d’œuvre</a:t>
            </a:r>
          </a:p>
          <a:p>
            <a:pPr algn="ctr">
              <a:defRPr/>
            </a:pPr>
            <a:r>
              <a:rPr lang="fr-CA" sz="1600" b="1" dirty="0" smtClean="0">
                <a:solidFill>
                  <a:schemeClr val="tx1"/>
                </a:solidFill>
                <a:latin typeface="Arial" pitchFamily="34" charset="0"/>
                <a:cs typeface="Arial" pitchFamily="34" charset="0"/>
              </a:rPr>
              <a:t>(Demande)</a:t>
            </a:r>
            <a:endParaRPr lang="fr-CA" sz="1600" b="1" u="sng"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61376395"/>
              </p:ext>
            </p:extLst>
          </p:nvPr>
        </p:nvGraphicFramePr>
        <p:xfrm>
          <a:off x="923403" y="2722156"/>
          <a:ext cx="7337056" cy="2413007"/>
        </p:xfrm>
        <a:graphic>
          <a:graphicData uri="http://schemas.openxmlformats.org/drawingml/2006/table">
            <a:tbl>
              <a:tblPr/>
              <a:tblGrid>
                <a:gridCol w="1528559"/>
                <a:gridCol w="1630454"/>
                <a:gridCol w="1355346"/>
                <a:gridCol w="1497955"/>
                <a:gridCol w="1324742"/>
              </a:tblGrid>
              <a:tr h="526882">
                <a:tc gridSpan="5">
                  <a:txBody>
                    <a:bodyPr/>
                    <a:lstStyle/>
                    <a:p>
                      <a:pPr marR="0" indent="0" algn="ctr" rtl="0">
                        <a:spcBef>
                          <a:spcPts val="0"/>
                        </a:spcBef>
                        <a:spcAft>
                          <a:spcPts val="0"/>
                        </a:spcAft>
                      </a:pPr>
                      <a:r>
                        <a:rPr lang="fr-CA" sz="1600" b="1" kern="1400" noProof="0" dirty="0" smtClean="0">
                          <a:solidFill>
                            <a:schemeClr val="tx1"/>
                          </a:solidFill>
                          <a:latin typeface="Arial" pitchFamily="34" charset="0"/>
                          <a:cs typeface="Arial" pitchFamily="34" charset="0"/>
                        </a:rPr>
                        <a:t>Cotes d’équilibre du marché du travail</a:t>
                      </a:r>
                      <a:endParaRPr lang="fr-CA" sz="1600" b="1" kern="1400" noProof="0" dirty="0">
                        <a:solidFill>
                          <a:schemeClr val="tx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93773">
                <a:tc>
                  <a:txBody>
                    <a:bodyPr/>
                    <a:lstStyle/>
                    <a:p>
                      <a:pPr marR="0" indent="0" algn="ctr" rtl="0">
                        <a:spcBef>
                          <a:spcPts val="0"/>
                        </a:spcBef>
                        <a:spcAft>
                          <a:spcPts val="0"/>
                        </a:spcAft>
                      </a:pPr>
                      <a:r>
                        <a:rPr lang="fr-CA" sz="1600" b="1" kern="1400" noProof="0" dirty="0" smtClean="0">
                          <a:solidFill>
                            <a:schemeClr val="bg1"/>
                          </a:solidFill>
                          <a:latin typeface="Arial" pitchFamily="34" charset="0"/>
                          <a:cs typeface="Arial" pitchFamily="34" charset="0"/>
                        </a:rPr>
                        <a:t>1</a:t>
                      </a:r>
                      <a:endParaRPr lang="fr-CA" sz="1600"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5D58"/>
                    </a:solidFill>
                  </a:tcPr>
                </a:tc>
                <a:tc>
                  <a:txBody>
                    <a:bodyPr/>
                    <a:lstStyle/>
                    <a:p>
                      <a:pPr marR="0" indent="0" algn="ctr" rtl="0">
                        <a:spcBef>
                          <a:spcPts val="0"/>
                        </a:spcBef>
                        <a:spcAft>
                          <a:spcPts val="0"/>
                        </a:spcAft>
                      </a:pPr>
                      <a:r>
                        <a:rPr lang="fr-CA" sz="1600" b="1" kern="1400" noProof="0" dirty="0" smtClean="0">
                          <a:solidFill>
                            <a:schemeClr val="bg1"/>
                          </a:solidFill>
                          <a:latin typeface="Arial" pitchFamily="34" charset="0"/>
                          <a:cs typeface="Arial" pitchFamily="34" charset="0"/>
                        </a:rPr>
                        <a:t>2</a:t>
                      </a:r>
                      <a:endParaRPr lang="fr-CA" sz="1600"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78B"/>
                    </a:solidFill>
                  </a:tcPr>
                </a:tc>
                <a:tc>
                  <a:txBody>
                    <a:bodyPr/>
                    <a:lstStyle/>
                    <a:p>
                      <a:pPr marR="0" indent="0" algn="ctr" rtl="0">
                        <a:spcBef>
                          <a:spcPts val="0"/>
                        </a:spcBef>
                        <a:spcAft>
                          <a:spcPts val="0"/>
                        </a:spcAft>
                      </a:pPr>
                      <a:r>
                        <a:rPr lang="fr-CA" sz="1600" b="1" kern="1400" noProof="0" dirty="0" smtClean="0">
                          <a:solidFill>
                            <a:schemeClr val="bg1"/>
                          </a:solidFill>
                          <a:latin typeface="Arial" pitchFamily="34" charset="0"/>
                          <a:cs typeface="Arial" pitchFamily="34" charset="0"/>
                        </a:rPr>
                        <a:t>3</a:t>
                      </a:r>
                      <a:endParaRPr lang="fr-CA" sz="1600"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A01E"/>
                    </a:solidFill>
                  </a:tcPr>
                </a:tc>
                <a:tc>
                  <a:txBody>
                    <a:bodyPr/>
                    <a:lstStyle/>
                    <a:p>
                      <a:pPr marR="0" indent="0" algn="ctr" rtl="0">
                        <a:spcBef>
                          <a:spcPts val="0"/>
                        </a:spcBef>
                        <a:spcAft>
                          <a:spcPts val="0"/>
                        </a:spcAft>
                      </a:pPr>
                      <a:r>
                        <a:rPr lang="fr-CA" sz="1600" b="1" kern="1400" noProof="0" dirty="0" smtClean="0">
                          <a:solidFill>
                            <a:schemeClr val="bg1"/>
                          </a:solidFill>
                          <a:latin typeface="Arial" pitchFamily="34" charset="0"/>
                          <a:cs typeface="Arial" pitchFamily="34" charset="0"/>
                        </a:rPr>
                        <a:t>4</a:t>
                      </a:r>
                      <a:endParaRPr lang="fr-CA" sz="1600"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6924"/>
                    </a:solidFill>
                  </a:tcPr>
                </a:tc>
                <a:tc>
                  <a:txBody>
                    <a:bodyPr/>
                    <a:lstStyle/>
                    <a:p>
                      <a:pPr marR="0" indent="0" algn="ctr" rtl="0">
                        <a:spcBef>
                          <a:spcPts val="0"/>
                        </a:spcBef>
                        <a:spcAft>
                          <a:spcPts val="0"/>
                        </a:spcAft>
                      </a:pPr>
                      <a:r>
                        <a:rPr lang="fr-CA" sz="1600" b="1" kern="1400" noProof="0" dirty="0" smtClean="0">
                          <a:solidFill>
                            <a:schemeClr val="bg1"/>
                          </a:solidFill>
                          <a:latin typeface="Arial" pitchFamily="34" charset="0"/>
                          <a:cs typeface="Arial" pitchFamily="34" charset="0"/>
                        </a:rPr>
                        <a:t>5</a:t>
                      </a:r>
                      <a:endParaRPr lang="fr-CA" sz="1600"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232F"/>
                    </a:solidFill>
                  </a:tcPr>
                </a:tc>
              </a:tr>
              <a:tr h="1017507">
                <a:tc>
                  <a:txBody>
                    <a:bodyPr/>
                    <a:lstStyle/>
                    <a:p>
                      <a:pPr marR="0" indent="0" algn="ctr" rtl="0">
                        <a:spcBef>
                          <a:spcPts val="0"/>
                        </a:spcBef>
                        <a:spcAft>
                          <a:spcPts val="800"/>
                        </a:spcAft>
                      </a:pPr>
                      <a:r>
                        <a:rPr lang="fr-CA" sz="1600" b="1" kern="1400" noProof="0" dirty="0" smtClean="0">
                          <a:solidFill>
                            <a:schemeClr val="bg1"/>
                          </a:solidFill>
                          <a:latin typeface="Arial"/>
                        </a:rPr>
                        <a:t>Offre fortement excédentaire par rapport à la demande </a:t>
                      </a:r>
                      <a:endParaRPr lang="fr-CA" sz="1600" b="1" kern="1400" noProof="0" dirty="0">
                        <a:solidFill>
                          <a:schemeClr val="bg1"/>
                        </a:solidFill>
                        <a:latin typeface="Arial"/>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5D58"/>
                    </a:solidFill>
                  </a:tcPr>
                </a:tc>
                <a:tc>
                  <a:txBody>
                    <a:bodyPr/>
                    <a:lstStyle/>
                    <a:p>
                      <a:pPr marR="0" indent="0" algn="ctr" rtl="0">
                        <a:spcBef>
                          <a:spcPts val="0"/>
                        </a:spcBef>
                        <a:spcAft>
                          <a:spcPts val="800"/>
                        </a:spcAft>
                      </a:pPr>
                      <a:r>
                        <a:rPr lang="fr-CA" sz="1600" b="1" kern="1400" noProof="0" dirty="0" smtClean="0">
                          <a:solidFill>
                            <a:schemeClr val="bg1"/>
                          </a:solidFill>
                          <a:latin typeface="Arial" pitchFamily="34" charset="0"/>
                          <a:cs typeface="Arial" pitchFamily="34" charset="0"/>
                        </a:rPr>
                        <a:t>Offre excédentaire par rapport à la demande </a:t>
                      </a:r>
                      <a:endParaRPr lang="fr-CA" sz="1600" b="1"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78B"/>
                    </a:solidFill>
                  </a:tcPr>
                </a:tc>
                <a:tc>
                  <a:txBody>
                    <a:bodyPr/>
                    <a:lstStyle/>
                    <a:p>
                      <a:pPr marR="0" indent="0" algn="ctr" rtl="0">
                        <a:spcBef>
                          <a:spcPts val="0"/>
                        </a:spcBef>
                        <a:spcAft>
                          <a:spcPts val="800"/>
                        </a:spcAft>
                      </a:pPr>
                      <a:r>
                        <a:rPr lang="fr-CA" sz="1600" b="1" kern="1400" noProof="0" dirty="0" smtClean="0">
                          <a:solidFill>
                            <a:schemeClr val="bg1"/>
                          </a:solidFill>
                          <a:latin typeface="Arial" pitchFamily="34" charset="0"/>
                          <a:cs typeface="Arial" pitchFamily="34" charset="0"/>
                        </a:rPr>
                        <a:t>Pressions modérées sur l’offre</a:t>
                      </a:r>
                      <a:endParaRPr lang="fr-CA" sz="1600" b="1"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A01E"/>
                    </a:solidFill>
                  </a:tcPr>
                </a:tc>
                <a:tc>
                  <a:txBody>
                    <a:bodyPr/>
                    <a:lstStyle/>
                    <a:p>
                      <a:pPr marR="0" indent="0" algn="ctr" rtl="0">
                        <a:spcBef>
                          <a:spcPts val="0"/>
                        </a:spcBef>
                        <a:spcAft>
                          <a:spcPts val="800"/>
                        </a:spcAft>
                      </a:pPr>
                      <a:r>
                        <a:rPr lang="fr-CA" sz="1600" b="1" kern="1400" noProof="0" dirty="0" smtClean="0">
                          <a:solidFill>
                            <a:schemeClr val="bg1"/>
                          </a:solidFill>
                          <a:latin typeface="Arial" pitchFamily="34" charset="0"/>
                          <a:cs typeface="Arial" pitchFamily="34" charset="0"/>
                        </a:rPr>
                        <a:t>Pressions considérables sur l’offre </a:t>
                      </a:r>
                      <a:endParaRPr lang="fr-CA" sz="1600" b="1"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6924"/>
                    </a:solidFill>
                  </a:tcPr>
                </a:tc>
                <a:tc>
                  <a:txBody>
                    <a:bodyPr/>
                    <a:lstStyle/>
                    <a:p>
                      <a:pPr marR="0" indent="0" algn="ctr" rtl="0">
                        <a:spcBef>
                          <a:spcPts val="0"/>
                        </a:spcBef>
                        <a:spcAft>
                          <a:spcPts val="800"/>
                        </a:spcAft>
                      </a:pPr>
                      <a:r>
                        <a:rPr lang="fr-CA" sz="1600" b="1" kern="1400" noProof="0" dirty="0" smtClean="0">
                          <a:solidFill>
                            <a:schemeClr val="bg1"/>
                          </a:solidFill>
                          <a:latin typeface="Arial" pitchFamily="34" charset="0"/>
                          <a:cs typeface="Arial" pitchFamily="34" charset="0"/>
                        </a:rPr>
                        <a:t>Contraintes de l’offre</a:t>
                      </a:r>
                      <a:endParaRPr lang="fr-CA" sz="1600" b="1" kern="1400" noProof="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232F"/>
                    </a:solidFill>
                  </a:tcPr>
                </a:tc>
              </a:tr>
            </a:tbl>
          </a:graphicData>
        </a:graphic>
      </p:graphicFrame>
      <p:sp>
        <p:nvSpPr>
          <p:cNvPr id="7" name="Text Placeholder 8"/>
          <p:cNvSpPr txBox="1">
            <a:spLocks/>
          </p:cNvSpPr>
          <p:nvPr/>
        </p:nvSpPr>
        <p:spPr>
          <a:xfrm>
            <a:off x="2640318" y="5429317"/>
            <a:ext cx="3889375" cy="634020"/>
          </a:xfrm>
          <a:prstGeom prst="rect">
            <a:avLst/>
          </a:prstGeom>
          <a:solidFill>
            <a:srgbClr val="D9D9D9"/>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None/>
              <a:defRPr/>
            </a:pPr>
            <a:r>
              <a:rPr lang="fr-CA" sz="1600" b="1" dirty="0" smtClean="0">
                <a:solidFill>
                  <a:schemeClr val="tx1"/>
                </a:solidFill>
                <a:latin typeface="Arial" pitchFamily="34" charset="0"/>
                <a:cs typeface="Arial" pitchFamily="34" charset="0"/>
              </a:rPr>
              <a:t>Main-d’œuvre disponible</a:t>
            </a:r>
          </a:p>
          <a:p>
            <a:pPr marL="0" indent="0" algn="ctr" fontAlgn="auto">
              <a:spcAft>
                <a:spcPts val="0"/>
              </a:spcAft>
              <a:buNone/>
              <a:defRPr/>
            </a:pPr>
            <a:r>
              <a:rPr lang="fr-CA" sz="1600" b="1" dirty="0" smtClean="0">
                <a:solidFill>
                  <a:schemeClr val="tx1"/>
                </a:solidFill>
                <a:latin typeface="Arial" pitchFamily="34" charset="0"/>
                <a:cs typeface="Arial" pitchFamily="34" charset="0"/>
              </a:rPr>
              <a:t>(Offre)</a:t>
            </a:r>
            <a:endParaRPr lang="fr-CA"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97959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sp>
        <p:nvSpPr>
          <p:cNvPr id="3" name="Content Placeholder 2"/>
          <p:cNvSpPr>
            <a:spLocks noGrp="1"/>
          </p:cNvSpPr>
          <p:nvPr>
            <p:ph idx="1"/>
          </p:nvPr>
        </p:nvSpPr>
        <p:spPr/>
        <p:txBody>
          <a:bodyPr/>
          <a:lstStyle/>
          <a:p>
            <a:r>
              <a:rPr lang="fr-CA" noProof="0" dirty="0" smtClean="0"/>
              <a:t>Mobilité</a:t>
            </a:r>
          </a:p>
          <a:p>
            <a:pPr lvl="1"/>
            <a:r>
              <a:rPr lang="fr-CA" noProof="0" dirty="0" smtClean="0"/>
              <a:t>Des écarts entre les cotes d’équilibre sur les marchés annoncent un potentiel de mobilité.</a:t>
            </a:r>
          </a:p>
          <a:p>
            <a:pPr lvl="1"/>
            <a:r>
              <a:rPr lang="fr-CA" noProof="0" dirty="0" smtClean="0"/>
              <a:t>Dimensions de la mobilité :</a:t>
            </a:r>
          </a:p>
          <a:p>
            <a:pPr lvl="2"/>
            <a:r>
              <a:rPr lang="fr-CA" noProof="0" dirty="0" smtClean="0"/>
              <a:t>entre les secteurs;</a:t>
            </a:r>
          </a:p>
          <a:p>
            <a:pPr lvl="2"/>
            <a:r>
              <a:rPr lang="fr-CA" noProof="0" dirty="0" smtClean="0"/>
              <a:t>entre les provinces.</a:t>
            </a:r>
            <a:endParaRPr lang="fr-CA" noProof="0" dirty="0"/>
          </a:p>
        </p:txBody>
      </p:sp>
    </p:spTree>
    <p:extLst>
      <p:ext uri="{BB962C8B-B14F-4D97-AF65-F5344CB8AC3E}">
        <p14:creationId xmlns:p14="http://schemas.microsoft.com/office/powerpoint/2010/main" val="1407563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sp>
        <p:nvSpPr>
          <p:cNvPr id="3" name="Content Placeholder 2"/>
          <p:cNvSpPr>
            <a:spLocks noGrp="1"/>
          </p:cNvSpPr>
          <p:nvPr>
            <p:ph idx="1"/>
          </p:nvPr>
        </p:nvSpPr>
        <p:spPr/>
        <p:txBody>
          <a:bodyPr/>
          <a:lstStyle/>
          <a:p>
            <a:r>
              <a:rPr lang="fr-CA" noProof="0" dirty="0" smtClean="0"/>
              <a:t>Marchés voisins, conducteurs d’équipement lourd </a:t>
            </a:r>
            <a:br>
              <a:rPr lang="fr-CA" noProof="0" dirty="0" smtClean="0"/>
            </a:br>
            <a:r>
              <a:rPr lang="fr-CA" noProof="0" dirty="0" smtClean="0"/>
              <a:t>en Saskatchewan, dans le secteur de la construction</a:t>
            </a:r>
            <a:endParaRPr lang="fr-CA" noProof="0" dirty="0"/>
          </a:p>
        </p:txBody>
      </p:sp>
      <p:sp>
        <p:nvSpPr>
          <p:cNvPr id="4" name="Rectangle 11"/>
          <p:cNvSpPr>
            <a:spLocks noChangeArrowheads="1"/>
          </p:cNvSpPr>
          <p:nvPr/>
        </p:nvSpPr>
        <p:spPr bwMode="auto">
          <a:xfrm>
            <a:off x="3026033" y="2687352"/>
            <a:ext cx="3009900" cy="970248"/>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Tx/>
              <a:buNone/>
              <a:tabLst/>
              <a:defRPr/>
            </a:pPr>
            <a:r>
              <a:rPr lang="fr-FR" sz="1600" kern="0" dirty="0">
                <a:solidFill>
                  <a:srgbClr val="000000"/>
                </a:solidFill>
                <a:latin typeface="Arial"/>
                <a:ea typeface="+mn-ea"/>
                <a:cs typeface="+mn-cs"/>
              </a:rPr>
              <a:t>Conducteurs </a:t>
            </a:r>
            <a:r>
              <a:rPr lang="fr-FR" sz="1600" kern="0" dirty="0" smtClean="0">
                <a:solidFill>
                  <a:srgbClr val="000000"/>
                </a:solidFill>
                <a:latin typeface="Arial"/>
                <a:ea typeface="+mn-ea"/>
                <a:cs typeface="+mn-cs"/>
              </a:rPr>
              <a:t>d’équipement lourd</a:t>
            </a:r>
          </a:p>
          <a:p>
            <a:pPr marL="96838" marR="0" lvl="0" indent="12700" defTabSz="914400" eaLnBrk="1" fontAlgn="auto" latinLnBrk="0" hangingPunct="1">
              <a:lnSpc>
                <a:spcPct val="80000"/>
              </a:lnSpc>
              <a:spcBef>
                <a:spcPct val="20000"/>
              </a:spcBef>
              <a:spcAft>
                <a:spcPts val="0"/>
              </a:spcAft>
              <a:buClr>
                <a:srgbClr val="000000"/>
              </a:buClr>
              <a:buSzPct val="135000"/>
              <a:buFontTx/>
              <a:buNone/>
              <a:tabLst/>
              <a:defRPr/>
            </a:pPr>
            <a:r>
              <a:rPr lang="fr-FR" sz="1600" kern="0" dirty="0" smtClean="0">
                <a:solidFill>
                  <a:srgbClr val="000000"/>
                </a:solidFill>
                <a:latin typeface="Arial"/>
                <a:ea typeface="+mn-ea"/>
                <a:cs typeface="+mn-cs"/>
              </a:rPr>
              <a:t>- Saskatchewan</a:t>
            </a:r>
            <a:endParaRPr lang="fr-FR" sz="1600" kern="0" dirty="0">
              <a:solidFill>
                <a:srgbClr val="000000"/>
              </a:solidFill>
              <a:latin typeface="Arial"/>
              <a:ea typeface="+mn-ea"/>
              <a:cs typeface="+mn-cs"/>
            </a:endParaRPr>
          </a:p>
          <a:p>
            <a:pPr marL="96838" marR="0" lvl="0" indent="12700" defTabSz="914400" eaLnBrk="1" fontAlgn="auto" latinLnBrk="0" hangingPunct="1">
              <a:lnSpc>
                <a:spcPct val="80000"/>
              </a:lnSpc>
              <a:spcBef>
                <a:spcPct val="20000"/>
              </a:spcBef>
              <a:spcAft>
                <a:spcPts val="0"/>
              </a:spcAft>
              <a:buClr>
                <a:srgbClr val="000000"/>
              </a:buClr>
              <a:buSzPct val="135000"/>
              <a:buFontTx/>
              <a:buNone/>
              <a:tabLst/>
              <a:defRPr/>
            </a:pPr>
            <a:r>
              <a:rPr lang="fr-FR" sz="1600" kern="0" dirty="0" smtClean="0">
                <a:solidFill>
                  <a:srgbClr val="000000"/>
                </a:solidFill>
                <a:latin typeface="Arial"/>
                <a:ea typeface="+mn-ea"/>
                <a:cs typeface="+mn-cs"/>
              </a:rPr>
              <a:t>- Autres </a:t>
            </a:r>
            <a:r>
              <a:rPr lang="fr-FR" sz="1600" kern="0" dirty="0">
                <a:solidFill>
                  <a:srgbClr val="000000"/>
                </a:solidFill>
                <a:latin typeface="Arial"/>
                <a:ea typeface="+mn-ea"/>
                <a:cs typeface="+mn-cs"/>
              </a:rPr>
              <a:t>secteurs</a:t>
            </a:r>
            <a:endParaRPr kumimoji="0" lang="en-CA" sz="160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 name="Rectangle 14"/>
          <p:cNvSpPr>
            <a:spLocks noChangeArrowheads="1"/>
          </p:cNvSpPr>
          <p:nvPr/>
        </p:nvSpPr>
        <p:spPr bwMode="auto">
          <a:xfrm>
            <a:off x="707147" y="3887142"/>
            <a:ext cx="2025649" cy="946527"/>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a:solidFill>
                  <a:srgbClr val="000000"/>
                </a:solidFill>
                <a:latin typeface="Arial"/>
                <a:ea typeface="+mn-ea"/>
                <a:cs typeface="+mn-cs"/>
              </a:rPr>
              <a:t>Conducteurs </a:t>
            </a:r>
            <a:r>
              <a:rPr lang="fr-FR" sz="1600" kern="0" dirty="0" smtClean="0">
                <a:solidFill>
                  <a:srgbClr val="000000"/>
                </a:solidFill>
                <a:latin typeface="Arial"/>
                <a:ea typeface="+mn-ea"/>
                <a:cs typeface="+mn-cs"/>
              </a:rPr>
              <a:t>d’équipement lourd</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smtClean="0">
                <a:solidFill>
                  <a:srgbClr val="000000"/>
                </a:solidFill>
                <a:latin typeface="Arial"/>
                <a:ea typeface="+mn-ea"/>
                <a:cs typeface="+mn-cs"/>
              </a:rPr>
              <a:t>- Alberta</a:t>
            </a:r>
            <a:endParaRPr lang="fr-FR" sz="1600" kern="0" dirty="0">
              <a:solidFill>
                <a:srgbClr val="000000"/>
              </a:solidFill>
              <a:latin typeface="Arial"/>
              <a:ea typeface="+mn-ea"/>
              <a:cs typeface="+mn-cs"/>
            </a:endParaRP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a:solidFill>
                  <a:srgbClr val="000000"/>
                </a:solidFill>
                <a:latin typeface="Arial"/>
                <a:ea typeface="+mn-ea"/>
                <a:cs typeface="+mn-cs"/>
              </a:rPr>
              <a:t>- Construction</a:t>
            </a:r>
            <a:endParaRPr kumimoji="0" lang="en-CA" sz="160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 name="Rectangle 6"/>
          <p:cNvSpPr>
            <a:spLocks noChangeArrowheads="1"/>
          </p:cNvSpPr>
          <p:nvPr/>
        </p:nvSpPr>
        <p:spPr bwMode="auto">
          <a:xfrm>
            <a:off x="3026033" y="3857821"/>
            <a:ext cx="3009900" cy="971926"/>
          </a:xfrm>
          <a:prstGeom prst="rect">
            <a:avLst/>
          </a:prstGeom>
          <a:solidFill>
            <a:schemeClr val="bg1"/>
          </a:solidFill>
          <a:ln w="57150">
            <a:solidFill>
              <a:srgbClr val="C1A01E"/>
            </a:solidFill>
            <a:miter lim="800000"/>
            <a:headEnd/>
            <a:tailEnd/>
          </a:ln>
        </p:spPr>
        <p:txBody>
          <a:bodyPr anchor="ctr"/>
          <a:lstStyle/>
          <a:p>
            <a:pPr marR="0" lvl="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a:solidFill>
                  <a:srgbClr val="000000"/>
                </a:solidFill>
                <a:latin typeface="Arial"/>
                <a:ea typeface="+mn-ea"/>
                <a:cs typeface="+mn-cs"/>
              </a:rPr>
              <a:t>Conducteurs </a:t>
            </a:r>
            <a:r>
              <a:rPr lang="fr-FR" sz="1600" kern="0" dirty="0" smtClean="0">
                <a:solidFill>
                  <a:srgbClr val="000000"/>
                </a:solidFill>
                <a:latin typeface="Arial"/>
                <a:ea typeface="+mn-ea"/>
                <a:cs typeface="+mn-cs"/>
              </a:rPr>
              <a:t>d’équipement lourd</a:t>
            </a:r>
          </a:p>
          <a:p>
            <a:pPr marR="0" lvl="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smtClean="0">
                <a:solidFill>
                  <a:srgbClr val="000000"/>
                </a:solidFill>
                <a:latin typeface="Arial"/>
                <a:ea typeface="+mn-ea"/>
                <a:cs typeface="+mn-cs"/>
              </a:rPr>
              <a:t>- Saskatchewan</a:t>
            </a:r>
            <a:endParaRPr lang="fr-FR" sz="1600" kern="0" dirty="0">
              <a:solidFill>
                <a:srgbClr val="000000"/>
              </a:solidFill>
              <a:latin typeface="Arial"/>
              <a:ea typeface="+mn-ea"/>
              <a:cs typeface="+mn-cs"/>
            </a:endParaRPr>
          </a:p>
          <a:p>
            <a:pPr marL="342900" marR="0" lvl="0" indent="-3429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a:solidFill>
                  <a:srgbClr val="000000"/>
                </a:solidFill>
                <a:latin typeface="Arial"/>
                <a:ea typeface="+mn-ea"/>
                <a:cs typeface="+mn-cs"/>
              </a:rPr>
              <a:t>- Construction</a:t>
            </a:r>
            <a:endParaRPr kumimoji="0" lang="fr-FR" sz="160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7" name="Rectangle 13"/>
          <p:cNvSpPr>
            <a:spLocks noChangeArrowheads="1"/>
          </p:cNvSpPr>
          <p:nvPr/>
        </p:nvSpPr>
        <p:spPr bwMode="auto">
          <a:xfrm>
            <a:off x="6249479" y="3883082"/>
            <a:ext cx="2398409" cy="974772"/>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a:solidFill>
                  <a:srgbClr val="000000"/>
                </a:solidFill>
                <a:latin typeface="Arial"/>
                <a:ea typeface="+mn-ea"/>
                <a:cs typeface="+mn-cs"/>
              </a:rPr>
              <a:t>Conducteurs </a:t>
            </a:r>
            <a:r>
              <a:rPr lang="fr-FR" sz="1600" kern="0" dirty="0" smtClean="0">
                <a:solidFill>
                  <a:srgbClr val="000000"/>
                </a:solidFill>
                <a:latin typeface="Arial"/>
                <a:ea typeface="+mn-ea"/>
                <a:cs typeface="+mn-cs"/>
              </a:rPr>
              <a:t>d’équipement </a:t>
            </a:r>
            <a:r>
              <a:rPr lang="fr-FR" sz="1600" kern="0" dirty="0">
                <a:solidFill>
                  <a:srgbClr val="000000"/>
                </a:solidFill>
                <a:latin typeface="Arial"/>
                <a:ea typeface="+mn-ea"/>
                <a:cs typeface="+mn-cs"/>
              </a:rPr>
              <a:t>lourd</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smtClean="0">
                <a:solidFill>
                  <a:srgbClr val="000000"/>
                </a:solidFill>
                <a:latin typeface="Arial"/>
                <a:ea typeface="+mn-ea"/>
                <a:cs typeface="+mn-cs"/>
              </a:rPr>
              <a:t>- Manitoba</a:t>
            </a:r>
            <a:endParaRPr lang="fr-FR" sz="1600" kern="0" dirty="0">
              <a:solidFill>
                <a:srgbClr val="000000"/>
              </a:solidFill>
              <a:latin typeface="Arial"/>
              <a:ea typeface="+mn-ea"/>
              <a:cs typeface="+mn-cs"/>
            </a:endParaRP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smtClean="0">
                <a:solidFill>
                  <a:srgbClr val="000000"/>
                </a:solidFill>
                <a:latin typeface="Arial"/>
                <a:ea typeface="+mn-ea"/>
                <a:cs typeface="+mn-cs"/>
              </a:rPr>
              <a:t>- Construction</a:t>
            </a:r>
            <a:endParaRPr kumimoji="0" lang="en-CA" sz="160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8" name="Rectangle 13"/>
          <p:cNvSpPr>
            <a:spLocks noChangeArrowheads="1"/>
          </p:cNvSpPr>
          <p:nvPr/>
        </p:nvSpPr>
        <p:spPr bwMode="auto">
          <a:xfrm>
            <a:off x="3026033" y="5057090"/>
            <a:ext cx="3009900" cy="974772"/>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a:solidFill>
                  <a:srgbClr val="000000"/>
                </a:solidFill>
                <a:latin typeface="Arial"/>
                <a:ea typeface="+mn-ea"/>
                <a:cs typeface="+mn-cs"/>
              </a:rPr>
              <a:t>Conducteurs </a:t>
            </a:r>
            <a:r>
              <a:rPr lang="fr-FR" sz="1600" kern="0" dirty="0" smtClean="0">
                <a:solidFill>
                  <a:srgbClr val="000000"/>
                </a:solidFill>
                <a:latin typeface="Arial"/>
                <a:ea typeface="+mn-ea"/>
                <a:cs typeface="+mn-cs"/>
              </a:rPr>
              <a:t>d’équipement </a:t>
            </a:r>
            <a:r>
              <a:rPr lang="fr-FR" sz="1600" kern="0" dirty="0">
                <a:solidFill>
                  <a:srgbClr val="000000"/>
                </a:solidFill>
                <a:latin typeface="Arial"/>
                <a:ea typeface="+mn-ea"/>
                <a:cs typeface="+mn-cs"/>
              </a:rPr>
              <a:t>lourd</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smtClean="0">
                <a:solidFill>
                  <a:srgbClr val="000000"/>
                </a:solidFill>
                <a:latin typeface="Arial"/>
                <a:ea typeface="+mn-ea"/>
                <a:cs typeface="+mn-cs"/>
              </a:rPr>
              <a:t>- Manitoba</a:t>
            </a:r>
            <a:endParaRPr lang="fr-FR" sz="1600" kern="0" dirty="0">
              <a:solidFill>
                <a:srgbClr val="000000"/>
              </a:solidFill>
              <a:latin typeface="Arial"/>
              <a:ea typeface="+mn-ea"/>
              <a:cs typeface="+mn-cs"/>
            </a:endParaRP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lang="fr-FR" sz="1600" kern="0" dirty="0" smtClean="0">
                <a:solidFill>
                  <a:srgbClr val="000000"/>
                </a:solidFill>
                <a:latin typeface="Arial"/>
                <a:ea typeface="+mn-ea"/>
                <a:cs typeface="+mn-cs"/>
              </a:rPr>
              <a:t>- Autres </a:t>
            </a:r>
            <a:r>
              <a:rPr lang="fr-FR" sz="1600" kern="0" dirty="0">
                <a:solidFill>
                  <a:srgbClr val="000000"/>
                </a:solidFill>
                <a:latin typeface="Arial"/>
                <a:ea typeface="+mn-ea"/>
                <a:cs typeface="+mn-cs"/>
              </a:rPr>
              <a:t>secteurs</a:t>
            </a:r>
            <a:endParaRPr kumimoji="0" lang="en-CA" sz="160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2363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Cotes d’équilibre et mobilité</a:t>
            </a:r>
            <a:endParaRPr lang="fr-CA" noProof="0" dirty="0"/>
          </a:p>
        </p:txBody>
      </p:sp>
      <p:sp>
        <p:nvSpPr>
          <p:cNvPr id="3" name="Content Placeholder 2"/>
          <p:cNvSpPr>
            <a:spLocks noGrp="1"/>
          </p:cNvSpPr>
          <p:nvPr>
            <p:ph idx="1"/>
          </p:nvPr>
        </p:nvSpPr>
        <p:spPr/>
        <p:txBody>
          <a:bodyPr/>
          <a:lstStyle/>
          <a:p>
            <a:r>
              <a:rPr lang="fr-CA" noProof="0" dirty="0" smtClean="0"/>
              <a:t>Mobilité entre les marchés du travail voisins</a:t>
            </a:r>
          </a:p>
          <a:p>
            <a:pPr lvl="1"/>
            <a:r>
              <a:rPr lang="fr-CA" noProof="0" dirty="0" smtClean="0"/>
              <a:t>Un marché affichant un taux de chômage en-deçà du taux naturel attirera des travailleurs d’autres marchés.</a:t>
            </a:r>
            <a:endParaRPr lang="fr-CA"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73" y="2939158"/>
            <a:ext cx="5394663" cy="360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963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Conclusion</a:t>
            </a:r>
            <a:endParaRPr lang="fr-CA" noProof="0" dirty="0"/>
          </a:p>
        </p:txBody>
      </p:sp>
      <p:sp>
        <p:nvSpPr>
          <p:cNvPr id="3" name="Content Placeholder 2"/>
          <p:cNvSpPr>
            <a:spLocks noGrp="1"/>
          </p:cNvSpPr>
          <p:nvPr>
            <p:ph idx="1"/>
          </p:nvPr>
        </p:nvSpPr>
        <p:spPr/>
        <p:txBody>
          <a:bodyPr>
            <a:normAutofit lnSpcReduction="10000"/>
          </a:bodyPr>
          <a:lstStyle/>
          <a:p>
            <a:r>
              <a:rPr lang="fr-CA" noProof="0" dirty="0" smtClean="0"/>
              <a:t>Rappelez-vous – le système d’IMT </a:t>
            </a:r>
            <a:br>
              <a:rPr lang="fr-CA" noProof="0" dirty="0" smtClean="0"/>
            </a:br>
            <a:r>
              <a:rPr lang="fr-CA" noProof="0" dirty="0" smtClean="0"/>
              <a:t>de ConstruForce Canada :</a:t>
            </a:r>
          </a:p>
          <a:p>
            <a:pPr lvl="1"/>
            <a:r>
              <a:rPr lang="fr-CA" noProof="0" dirty="0" smtClean="0"/>
              <a:t>comprend le modèle, les rapports, les présentations </a:t>
            </a:r>
            <a:br>
              <a:rPr lang="fr-CA" noProof="0" dirty="0" smtClean="0"/>
            </a:br>
            <a:r>
              <a:rPr lang="fr-CA" noProof="0" dirty="0" smtClean="0"/>
              <a:t>PowerPoint et le site Web des prévisions sur la construction qui comprend des données détaillées sur les investissements et le marché du travail (</a:t>
            </a:r>
            <a:r>
              <a:rPr lang="fr-CA" noProof="0" dirty="0" smtClean="0">
                <a:hlinkClick r:id="rId3"/>
              </a:rPr>
              <a:t>www.previsionsconstruction.ca</a:t>
            </a:r>
            <a:r>
              <a:rPr lang="fr-CA" noProof="0" dirty="0" smtClean="0"/>
              <a:t>);</a:t>
            </a:r>
          </a:p>
          <a:p>
            <a:pPr lvl="1"/>
            <a:r>
              <a:rPr lang="fr-CA" noProof="0" dirty="0" smtClean="0"/>
              <a:t>compte sur les commentaires du secteur pour améliorer </a:t>
            </a:r>
            <a:br>
              <a:rPr lang="fr-CA" noProof="0" dirty="0" smtClean="0"/>
            </a:br>
            <a:r>
              <a:rPr lang="fr-CA" noProof="0" dirty="0" smtClean="0"/>
              <a:t>la fiabilité et les évaluations du marché;</a:t>
            </a:r>
          </a:p>
          <a:p>
            <a:pPr lvl="1"/>
            <a:r>
              <a:rPr lang="fr-CA" noProof="0" dirty="0" smtClean="0"/>
              <a:t>est un outil que le secteur peut utiliser pour évaluer les risques du marché du travail;</a:t>
            </a:r>
          </a:p>
          <a:p>
            <a:pPr lvl="1"/>
            <a:r>
              <a:rPr lang="fr-CA" noProof="0" dirty="0" smtClean="0"/>
              <a:t>comprend le site de l’application Carte de la construction, qui fait le suivi de l’emplacement et des échéanciers des grands projets du secteur primaire sélectionnés au Canada (</a:t>
            </a:r>
            <a:r>
              <a:rPr lang="fr-CA" noProof="0" dirty="0" smtClean="0">
                <a:solidFill>
                  <a:srgbClr val="FF0000"/>
                </a:solidFill>
                <a:hlinkClick r:id="rId4"/>
              </a:rPr>
              <a:t>www.constructionmapapp.ca</a:t>
            </a:r>
            <a:r>
              <a:rPr lang="fr-CA" noProof="0" dirty="0" smtClean="0"/>
              <a:t>). </a:t>
            </a:r>
            <a:endParaRPr lang="fr-CA" noProof="0" dirty="0"/>
          </a:p>
        </p:txBody>
      </p:sp>
    </p:spTree>
    <p:extLst>
      <p:ext uri="{BB962C8B-B14F-4D97-AF65-F5344CB8AC3E}">
        <p14:creationId xmlns:p14="http://schemas.microsoft.com/office/powerpoint/2010/main" val="4189123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CA" noProof="0" dirty="0" smtClean="0"/>
              <a:t>ConstruForce Canada</a:t>
            </a:r>
            <a:endParaRPr lang="fr-CA" noProof="0" dirty="0"/>
          </a:p>
        </p:txBody>
      </p:sp>
      <p:sp>
        <p:nvSpPr>
          <p:cNvPr id="3" name="Text Placeholder 2"/>
          <p:cNvSpPr>
            <a:spLocks noGrp="1"/>
          </p:cNvSpPr>
          <p:nvPr>
            <p:ph type="subTitle" idx="1"/>
          </p:nvPr>
        </p:nvSpPr>
        <p:spPr/>
        <p:txBody>
          <a:bodyPr>
            <a:normAutofit/>
          </a:bodyPr>
          <a:lstStyle/>
          <a:p>
            <a:r>
              <a:rPr lang="fr-CA" noProof="0" dirty="0" smtClean="0"/>
              <a:t>Tél. : 613 569-5552</a:t>
            </a:r>
          </a:p>
          <a:p>
            <a:r>
              <a:rPr lang="fr-CA" noProof="0" dirty="0" smtClean="0">
                <a:hlinkClick r:id="rId3"/>
              </a:rPr>
              <a:t>info@construforce.ca</a:t>
            </a:r>
            <a:endParaRPr lang="fr-CA" noProof="0" dirty="0" smtClean="0"/>
          </a:p>
          <a:p>
            <a:r>
              <a:rPr lang="fr-CA" noProof="0" dirty="0" smtClean="0"/>
              <a:t>www.construforce.ca</a:t>
            </a:r>
            <a:endParaRPr lang="fr-CA" noProof="0" dirty="0"/>
          </a:p>
        </p:txBody>
      </p:sp>
      <p:sp>
        <p:nvSpPr>
          <p:cNvPr id="4" name="Content Placeholder 3"/>
          <p:cNvSpPr>
            <a:spLocks noGrp="1"/>
          </p:cNvSpPr>
          <p:nvPr>
            <p:ph sz="quarter" idx="10"/>
          </p:nvPr>
        </p:nvSpPr>
        <p:spPr/>
        <p:txBody>
          <a:bodyPr>
            <a:normAutofit lnSpcReduction="10000"/>
          </a:bodyPr>
          <a:lstStyle/>
          <a:p>
            <a:endParaRPr lang="fr-CA" noProof="0" dirty="0" smtClean="0"/>
          </a:p>
          <a:p>
            <a:r>
              <a:rPr lang="fr-CA" noProof="0" dirty="0" smtClean="0"/>
              <a:t>Renseignements :</a:t>
            </a:r>
            <a:endParaRPr lang="fr-CA" noProof="0" dirty="0"/>
          </a:p>
        </p:txBody>
      </p:sp>
      <p:sp>
        <p:nvSpPr>
          <p:cNvPr id="5" name="Content Placeholder 4"/>
          <p:cNvSpPr>
            <a:spLocks noGrp="1"/>
          </p:cNvSpPr>
          <p:nvPr>
            <p:ph sz="quarter" idx="11"/>
          </p:nvPr>
        </p:nvSpPr>
        <p:spPr/>
        <p:txBody>
          <a:bodyPr/>
          <a:lstStyle/>
          <a:p>
            <a:r>
              <a:rPr lang="fr-CA" noProof="0" dirty="0" smtClean="0"/>
              <a:t>Janvier 2012</a:t>
            </a:r>
            <a:endParaRPr lang="fr-CA" noProof="0" dirty="0"/>
          </a:p>
        </p:txBody>
      </p:sp>
    </p:spTree>
    <p:extLst>
      <p:ext uri="{BB962C8B-B14F-4D97-AF65-F5344CB8AC3E}">
        <p14:creationId xmlns:p14="http://schemas.microsoft.com/office/powerpoint/2010/main" val="282818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Introduction</a:t>
            </a:r>
            <a:endParaRPr lang="fr-CA" noProof="0" dirty="0"/>
          </a:p>
        </p:txBody>
      </p:sp>
      <p:sp>
        <p:nvSpPr>
          <p:cNvPr id="3" name="Content Placeholder 2"/>
          <p:cNvSpPr>
            <a:spLocks noGrp="1"/>
          </p:cNvSpPr>
          <p:nvPr>
            <p:ph idx="1"/>
          </p:nvPr>
        </p:nvSpPr>
        <p:spPr/>
        <p:txBody>
          <a:bodyPr/>
          <a:lstStyle/>
          <a:p>
            <a:r>
              <a:rPr lang="fr-CA" noProof="0" dirty="0" smtClean="0"/>
              <a:t>Le rapport </a:t>
            </a:r>
            <a:r>
              <a:rPr lang="fr-CA" i="1" noProof="0" dirty="0" smtClean="0"/>
              <a:t>Regard prospectif – Construction et maintenance </a:t>
            </a:r>
            <a:r>
              <a:rPr lang="fr-CA" noProof="0" dirty="0" smtClean="0"/>
              <a:t>est élaboré en fonction d’une analyse fondée sur des scénarios.</a:t>
            </a:r>
          </a:p>
          <a:p>
            <a:pPr lvl="1"/>
            <a:r>
              <a:rPr lang="fr-CA" noProof="0" dirty="0" smtClean="0"/>
              <a:t>Chaque prévision se fonde sur plusieurs hypothèses importantes. Par exemple :</a:t>
            </a:r>
          </a:p>
          <a:p>
            <a:pPr lvl="2"/>
            <a:r>
              <a:rPr lang="fr-CA" noProof="0" dirty="0" smtClean="0"/>
              <a:t>les prix des produits de base à l’échelle mondiale;</a:t>
            </a:r>
          </a:p>
          <a:p>
            <a:pPr lvl="2"/>
            <a:r>
              <a:rPr lang="fr-CA" noProof="0" dirty="0" smtClean="0"/>
              <a:t>les listes des grands projets de construction dans chacune des provinces et des territoires.</a:t>
            </a:r>
          </a:p>
          <a:p>
            <a:pPr lvl="1"/>
            <a:r>
              <a:rPr lang="fr-CA" noProof="0" dirty="0" smtClean="0"/>
              <a:t>Un ensemble donné d’hypothèses donne lieu à un « scénario ».</a:t>
            </a:r>
          </a:p>
          <a:p>
            <a:pPr lvl="1"/>
            <a:r>
              <a:rPr lang="fr-CA" noProof="0" dirty="0" smtClean="0"/>
              <a:t>Chaque scénario n’est qu’une possibilité parmi tant d’autres.</a:t>
            </a:r>
            <a:endParaRPr lang="fr-CA" noProof="0" dirty="0"/>
          </a:p>
        </p:txBody>
      </p:sp>
    </p:spTree>
    <p:extLst>
      <p:ext uri="{BB962C8B-B14F-4D97-AF65-F5344CB8AC3E}">
        <p14:creationId xmlns:p14="http://schemas.microsoft.com/office/powerpoint/2010/main" val="328763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Aperçu</a:t>
            </a:r>
            <a:endParaRPr lang="fr-CA" noProof="0" dirty="0"/>
          </a:p>
        </p:txBody>
      </p:sp>
      <p:sp>
        <p:nvSpPr>
          <p:cNvPr id="3" name="Content Placeholder 2"/>
          <p:cNvSpPr>
            <a:spLocks noGrp="1"/>
          </p:cNvSpPr>
          <p:nvPr>
            <p:ph idx="1"/>
          </p:nvPr>
        </p:nvSpPr>
        <p:spPr/>
        <p:txBody>
          <a:bodyPr/>
          <a:lstStyle/>
          <a:p>
            <a:r>
              <a:rPr lang="fr-CA" noProof="0" dirty="0" smtClean="0"/>
              <a:t>Concepts de base</a:t>
            </a:r>
          </a:p>
          <a:p>
            <a:r>
              <a:rPr lang="fr-CA" noProof="0" dirty="0" smtClean="0"/>
              <a:t>Structure du modèle</a:t>
            </a:r>
          </a:p>
          <a:p>
            <a:r>
              <a:rPr lang="fr-CA" noProof="0" dirty="0" smtClean="0"/>
              <a:t>Mesures d’adaptation du marché</a:t>
            </a:r>
          </a:p>
          <a:p>
            <a:r>
              <a:rPr lang="fr-CA" noProof="0" dirty="0" smtClean="0"/>
              <a:t>Cotes d’équilibre et mobilité</a:t>
            </a:r>
          </a:p>
          <a:p>
            <a:r>
              <a:rPr lang="fr-CA" noProof="0" dirty="0" smtClean="0"/>
              <a:t>Foire aux questions</a:t>
            </a:r>
            <a:endParaRPr lang="fr-CA" noProof="0" dirty="0"/>
          </a:p>
        </p:txBody>
      </p:sp>
    </p:spTree>
    <p:extLst>
      <p:ext uri="{BB962C8B-B14F-4D97-AF65-F5344CB8AC3E}">
        <p14:creationId xmlns:p14="http://schemas.microsoft.com/office/powerpoint/2010/main" val="227651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noProof="0" dirty="0" smtClean="0"/>
              <a:t>Concepts de base</a:t>
            </a:r>
            <a:endParaRPr lang="fr-CA" noProof="0" dirty="0"/>
          </a:p>
        </p:txBody>
      </p:sp>
      <p:sp>
        <p:nvSpPr>
          <p:cNvPr id="5" name="Content Placeholder 4"/>
          <p:cNvSpPr>
            <a:spLocks noGrp="1"/>
          </p:cNvSpPr>
          <p:nvPr>
            <p:ph idx="1"/>
          </p:nvPr>
        </p:nvSpPr>
        <p:spPr/>
        <p:txBody>
          <a:bodyPr/>
          <a:lstStyle/>
          <a:p>
            <a:pPr>
              <a:buFont typeface="Arial" pitchFamily="34" charset="0"/>
              <a:buChar char="•"/>
            </a:pPr>
            <a:r>
              <a:rPr lang="fr-CA" noProof="0" dirty="0" smtClean="0"/>
              <a:t>Formules de base</a:t>
            </a:r>
          </a:p>
          <a:p>
            <a:pPr lvl="1"/>
            <a:r>
              <a:rPr lang="fr-CA" noProof="0" dirty="0" smtClean="0"/>
              <a:t>Main-d’œuvre = Emploi + Chômage</a:t>
            </a:r>
          </a:p>
          <a:p>
            <a:pPr lvl="1"/>
            <a:r>
              <a:rPr lang="fr-CA" noProof="0" dirty="0" smtClean="0"/>
              <a:t>Taux de participation = Main-d’œuvre ٪ Population</a:t>
            </a:r>
            <a:endParaRPr lang="fr-CA" noProof="0" dirty="0"/>
          </a:p>
        </p:txBody>
      </p:sp>
    </p:spTree>
    <p:extLst>
      <p:ext uri="{BB962C8B-B14F-4D97-AF65-F5344CB8AC3E}">
        <p14:creationId xmlns:p14="http://schemas.microsoft.com/office/powerpoint/2010/main" val="78823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Concepts de base</a:t>
            </a:r>
            <a:endParaRPr lang="fr-CA" noProof="0" dirty="0"/>
          </a:p>
        </p:txBody>
      </p:sp>
      <p:sp>
        <p:nvSpPr>
          <p:cNvPr id="3" name="Content Placeholder 2"/>
          <p:cNvSpPr>
            <a:spLocks noGrp="1"/>
          </p:cNvSpPr>
          <p:nvPr>
            <p:ph idx="1"/>
          </p:nvPr>
        </p:nvSpPr>
        <p:spPr/>
        <p:txBody>
          <a:bodyPr/>
          <a:lstStyle/>
          <a:p>
            <a:r>
              <a:rPr lang="fr-CA" noProof="0" dirty="0" smtClean="0"/>
              <a:t>On dresse les inventaires à un moment donné. </a:t>
            </a:r>
          </a:p>
          <a:p>
            <a:pPr lvl="1"/>
            <a:r>
              <a:rPr lang="fr-CA" noProof="0" dirty="0" smtClean="0"/>
              <a:t>Exemples :</a:t>
            </a:r>
          </a:p>
          <a:p>
            <a:pPr lvl="2"/>
            <a:r>
              <a:rPr lang="fr-CA" noProof="0" dirty="0" smtClean="0"/>
              <a:t>Emploi</a:t>
            </a:r>
          </a:p>
          <a:p>
            <a:pPr lvl="2"/>
            <a:r>
              <a:rPr lang="fr-CA" noProof="0" dirty="0" smtClean="0"/>
              <a:t>Main-d’œuvre</a:t>
            </a:r>
          </a:p>
          <a:p>
            <a:pPr lvl="2"/>
            <a:r>
              <a:rPr lang="fr-CA" noProof="0" dirty="0" smtClean="0"/>
              <a:t>Inventaire de logements</a:t>
            </a:r>
          </a:p>
          <a:p>
            <a:pPr lvl="2"/>
            <a:r>
              <a:rPr lang="fr-CA" noProof="0" dirty="0" smtClean="0"/>
              <a:t>Population</a:t>
            </a:r>
          </a:p>
          <a:p>
            <a:pPr lvl="2"/>
            <a:r>
              <a:rPr lang="fr-CA" noProof="0" dirty="0" smtClean="0"/>
              <a:t>Inscriptions</a:t>
            </a:r>
            <a:endParaRPr lang="fr-CA" noProof="0" dirty="0"/>
          </a:p>
        </p:txBody>
      </p:sp>
    </p:spTree>
    <p:extLst>
      <p:ext uri="{BB962C8B-B14F-4D97-AF65-F5344CB8AC3E}">
        <p14:creationId xmlns:p14="http://schemas.microsoft.com/office/powerpoint/2010/main" val="74397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Concepts de base</a:t>
            </a:r>
            <a:endParaRPr lang="fr-CA" noProof="0" dirty="0"/>
          </a:p>
        </p:txBody>
      </p:sp>
      <p:sp>
        <p:nvSpPr>
          <p:cNvPr id="3" name="Content Placeholder 2"/>
          <p:cNvSpPr>
            <a:spLocks noGrp="1"/>
          </p:cNvSpPr>
          <p:nvPr>
            <p:ph idx="1"/>
          </p:nvPr>
        </p:nvSpPr>
        <p:spPr/>
        <p:txBody>
          <a:bodyPr/>
          <a:lstStyle/>
          <a:p>
            <a:r>
              <a:rPr lang="fr-CA" noProof="0" dirty="0" smtClean="0"/>
              <a:t>Les flux permettent d’évaluer les variations d’inventaire au cours d’une période donnée.</a:t>
            </a:r>
          </a:p>
          <a:p>
            <a:pPr lvl="1"/>
            <a:r>
              <a:rPr lang="fr-CA" noProof="0" dirty="0" smtClean="0"/>
              <a:t>Exemples :</a:t>
            </a:r>
          </a:p>
          <a:p>
            <a:pPr lvl="2"/>
            <a:r>
              <a:rPr lang="fr-CA" noProof="0" dirty="0" smtClean="0"/>
              <a:t>Investissements</a:t>
            </a:r>
          </a:p>
          <a:p>
            <a:pPr lvl="2"/>
            <a:r>
              <a:rPr lang="fr-CA" noProof="0" dirty="0" smtClean="0"/>
              <a:t>Mises en chantier</a:t>
            </a:r>
          </a:p>
          <a:p>
            <a:pPr lvl="2"/>
            <a:r>
              <a:rPr lang="fr-CA" noProof="0" dirty="0" smtClean="0"/>
              <a:t>Nouvelles inscriptions dans les programmes d’apprentissage</a:t>
            </a:r>
          </a:p>
          <a:p>
            <a:pPr lvl="2"/>
            <a:r>
              <a:rPr lang="fr-CA" noProof="0" dirty="0" smtClean="0"/>
              <a:t>Nombre d’apprentissages achevés</a:t>
            </a:r>
          </a:p>
          <a:p>
            <a:pPr lvl="2"/>
            <a:r>
              <a:rPr lang="fr-CA" noProof="0" dirty="0" smtClean="0"/>
              <a:t>Immigration</a:t>
            </a:r>
            <a:endParaRPr lang="fr-CA" noProof="0" dirty="0"/>
          </a:p>
        </p:txBody>
      </p:sp>
    </p:spTree>
    <p:extLst>
      <p:ext uri="{BB962C8B-B14F-4D97-AF65-F5344CB8AC3E}">
        <p14:creationId xmlns:p14="http://schemas.microsoft.com/office/powerpoint/2010/main" val="3435700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LMI 101 Fr">
  <a:themeElements>
    <a:clrScheme name="Custom 3">
      <a:dk1>
        <a:sysClr val="windowText" lastClr="000000"/>
      </a:dk1>
      <a:lt1>
        <a:sysClr val="window" lastClr="FFFFFF"/>
      </a:lt1>
      <a:dk2>
        <a:srgbClr val="1F497D"/>
      </a:dk2>
      <a:lt2>
        <a:srgbClr val="EEECE1"/>
      </a:lt2>
      <a:accent1>
        <a:srgbClr val="234946"/>
      </a:accent1>
      <a:accent2>
        <a:srgbClr val="6D0020"/>
      </a:accent2>
      <a:accent3>
        <a:srgbClr val="CBCAC9"/>
      </a:accent3>
      <a:accent4>
        <a:srgbClr val="AB2D26"/>
      </a:accent4>
      <a:accent5>
        <a:srgbClr val="B16B18"/>
      </a:accent5>
      <a:accent6>
        <a:srgbClr val="D6B759"/>
      </a:accent6>
      <a:hlink>
        <a:srgbClr val="96A5B0"/>
      </a:hlink>
      <a:folHlink>
        <a:srgbClr val="2349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nd numbered list">
  <a:themeElements>
    <a:clrScheme name="Custom 3">
      <a:dk1>
        <a:sysClr val="windowText" lastClr="000000"/>
      </a:dk1>
      <a:lt1>
        <a:sysClr val="window" lastClr="FFFFFF"/>
      </a:lt1>
      <a:dk2>
        <a:srgbClr val="1F497D"/>
      </a:dk2>
      <a:lt2>
        <a:srgbClr val="EEECE1"/>
      </a:lt2>
      <a:accent1>
        <a:srgbClr val="234946"/>
      </a:accent1>
      <a:accent2>
        <a:srgbClr val="6D0020"/>
      </a:accent2>
      <a:accent3>
        <a:srgbClr val="CBCAC9"/>
      </a:accent3>
      <a:accent4>
        <a:srgbClr val="AB2D26"/>
      </a:accent4>
      <a:accent5>
        <a:srgbClr val="B16B18"/>
      </a:accent5>
      <a:accent6>
        <a:srgbClr val="D6B759"/>
      </a:accent6>
      <a:hlink>
        <a:srgbClr val="96A5B0"/>
      </a:hlink>
      <a:folHlink>
        <a:srgbClr val="2349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LMI 101 Fr.pptx</Template>
  <TotalTime>133</TotalTime>
  <Words>2183</Words>
  <Application>Microsoft Office PowerPoint</Application>
  <PresentationFormat>On-screen Show (4:3)</PresentationFormat>
  <Paragraphs>506</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LMI 101 Fr</vt:lpstr>
      <vt:lpstr>Title and numbered list</vt:lpstr>
      <vt:lpstr>Information sur le marché du travail</vt:lpstr>
      <vt:lpstr>Introduction</vt:lpstr>
      <vt:lpstr>Introduction</vt:lpstr>
      <vt:lpstr>Introduction</vt:lpstr>
      <vt:lpstr>Introduction</vt:lpstr>
      <vt:lpstr>Aperçu</vt:lpstr>
      <vt:lpstr>Concepts de base</vt:lpstr>
      <vt:lpstr>Concepts de base</vt:lpstr>
      <vt:lpstr>Concepts de base</vt:lpstr>
      <vt:lpstr>Concepts de base</vt:lpstr>
      <vt:lpstr>Structure du modèle</vt:lpstr>
      <vt:lpstr>Structure du modèle</vt:lpstr>
      <vt:lpstr>Structure du modèle</vt:lpstr>
      <vt:lpstr>Structure du modèle</vt:lpstr>
      <vt:lpstr>Structure du modèle</vt:lpstr>
      <vt:lpstr>Structure du modèle</vt:lpstr>
      <vt:lpstr>Structure du modèle</vt:lpstr>
      <vt:lpstr>Structure du modèle</vt:lpstr>
      <vt:lpstr>Structure du modèle</vt:lpstr>
      <vt:lpstr>Structure du modèle</vt:lpstr>
      <vt:lpstr>Structure du modèle</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Mesures d’adaptation du marché</vt:lpstr>
      <vt:lpstr>Cotes d’équilibre et mobilité</vt:lpstr>
      <vt:lpstr>Cotes d’équilibre et mobilité</vt:lpstr>
      <vt:lpstr>Cotes d’équilibre et mobilité</vt:lpstr>
      <vt:lpstr>Cotes d’équilibre et mobilité</vt:lpstr>
      <vt:lpstr>Cotes d’équilibre et mobilité</vt:lpstr>
      <vt:lpstr>Cotes d’équilibre et mobilité</vt:lpstr>
      <vt:lpstr>Cotes d’équilibre et mobilité</vt:lpstr>
      <vt:lpstr>Cotes d’équilibre et mobilité</vt:lpstr>
      <vt:lpstr>Conclusion</vt:lpstr>
      <vt:lpstr>ConstruForce Canada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sur le marché du travail</dc:title>
  <dc:creator>Pamela Feeny</dc:creator>
  <cp:lastModifiedBy>Pamela Feeny</cp:lastModifiedBy>
  <cp:revision>20</cp:revision>
  <dcterms:created xsi:type="dcterms:W3CDTF">2013-11-14T15:14:23Z</dcterms:created>
  <dcterms:modified xsi:type="dcterms:W3CDTF">2014-04-02T19:10:07Z</dcterms:modified>
</cp:coreProperties>
</file>