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2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notesSlides/notesSlide30.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drawings/drawing4.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drawings/drawing5.xml" ContentType="application/vnd.openxmlformats-officedocument.drawingml.chartshape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drawings/drawing6.xml" ContentType="application/vnd.openxmlformats-officedocument.drawingml.chartshapes+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78" r:id="rId1"/>
    <p:sldMasterId id="2147483688" r:id="rId2"/>
  </p:sldMasterIdLst>
  <p:notesMasterIdLst>
    <p:notesMasterId r:id="rId49"/>
  </p:notesMasterIdLst>
  <p:handoutMasterIdLst>
    <p:handoutMasterId r:id="rId50"/>
  </p:handoutMasterIdLst>
  <p:sldIdLst>
    <p:sldId id="259" r:id="rId3"/>
    <p:sldId id="261"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260" r:id="rId4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Times New Roman"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Times New Roman"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Times New Roman"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Times New Roman"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Times New Roman" charset="0"/>
        <a:ea typeface="ヒラギノ角ゴ Pro W3" charset="0"/>
        <a:cs typeface="ヒラギノ角ゴ Pro W3" charset="0"/>
      </a:defRPr>
    </a:lvl5pPr>
    <a:lvl6pPr marL="2286000" algn="l" defTabSz="457200" rtl="0" eaLnBrk="1" latinLnBrk="0" hangingPunct="1">
      <a:defRPr kern="1200">
        <a:solidFill>
          <a:schemeClr val="tx1"/>
        </a:solidFill>
        <a:latin typeface="Times New Roman" charset="0"/>
        <a:ea typeface="ヒラギノ角ゴ Pro W3" charset="0"/>
        <a:cs typeface="ヒラギノ角ゴ Pro W3" charset="0"/>
      </a:defRPr>
    </a:lvl6pPr>
    <a:lvl7pPr marL="2743200" algn="l" defTabSz="457200" rtl="0" eaLnBrk="1" latinLnBrk="0" hangingPunct="1">
      <a:defRPr kern="1200">
        <a:solidFill>
          <a:schemeClr val="tx1"/>
        </a:solidFill>
        <a:latin typeface="Times New Roman" charset="0"/>
        <a:ea typeface="ヒラギノ角ゴ Pro W3" charset="0"/>
        <a:cs typeface="ヒラギノ角ゴ Pro W3" charset="0"/>
      </a:defRPr>
    </a:lvl7pPr>
    <a:lvl8pPr marL="3200400" algn="l" defTabSz="457200" rtl="0" eaLnBrk="1" latinLnBrk="0" hangingPunct="1">
      <a:defRPr kern="1200">
        <a:solidFill>
          <a:schemeClr val="tx1"/>
        </a:solidFill>
        <a:latin typeface="Times New Roman" charset="0"/>
        <a:ea typeface="ヒラギノ角ゴ Pro W3" charset="0"/>
        <a:cs typeface="ヒラギノ角ゴ Pro W3" charset="0"/>
      </a:defRPr>
    </a:lvl8pPr>
    <a:lvl9pPr marL="3657600" algn="l" defTabSz="457200" rtl="0" eaLnBrk="1" latinLnBrk="0" hangingPunct="1">
      <a:defRPr kern="1200">
        <a:solidFill>
          <a:schemeClr val="tx1"/>
        </a:solidFill>
        <a:latin typeface="Times New Roman"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232F"/>
    <a:srgbClr val="00778B"/>
    <a:srgbClr val="C1A01E"/>
    <a:srgbClr val="D9D9D9"/>
    <a:srgbClr val="83786F"/>
    <a:srgbClr val="B36924"/>
    <a:srgbClr val="3E5D58"/>
    <a:srgbClr val="626262"/>
    <a:srgbClr val="224945"/>
    <a:srgbClr val="C3C9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1171" autoAdjust="0"/>
    <p:restoredTop sz="82258" autoAdjust="0"/>
  </p:normalViewPr>
  <p:slideViewPr>
    <p:cSldViewPr snapToGrid="0" snapToObjects="1">
      <p:cViewPr>
        <p:scale>
          <a:sx n="70" d="100"/>
          <a:sy n="70" d="100"/>
        </p:scale>
        <p:origin x="-1410" y="3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495"/>
    </p:cViewPr>
  </p:sorterViewPr>
  <p:notesViewPr>
    <p:cSldViewPr snapToGrid="0" snapToObjects="1">
      <p:cViewPr>
        <p:scale>
          <a:sx n="90" d="100"/>
          <a:sy n="90" d="100"/>
        </p:scale>
        <p:origin x="-1943" y="35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SC-DC02\Coordinator_Creative_Services\Websites\BuildForce%20Canada\LMI%20101%20graph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Bill1\My%20Documents\CLIENTS\Active\CSC%20-%20Supply%20Side%208\Unemployment%20Rates%20Historical%20Data_sep_10.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Documents%20and%20Settings\Bill1\My%20Documents\CLIENTS\Active\CSC%20-%20Supply%20Side%208\Unemployment%20Rates%20Historical%20Data_sep_10.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SC-DC02\Coordinator_Creative_Services\Websites\BuildForce%20Canada\LMI%20101%20graphs.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CSC-DC02\Coordinator_Creative_Services\Websites\BuildForce%20Canada\LMI%20101%20graphs.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CSC-DC02\Coordinator_Creative_Services\Websites\BuildForce%20Canada\LMI%20101%20graphs.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CSC-DC02\Coordinator_Creative_Services\Websites\BuildForce%20Canada\LMI%20101%20graphs.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'slide 25'!$A$3</c:f>
              <c:strCache>
                <c:ptCount val="1"/>
                <c:pt idx="0">
                  <c:v>Labour force</c:v>
                </c:pt>
              </c:strCache>
            </c:strRef>
          </c:tx>
          <c:spPr>
            <a:solidFill>
              <a:srgbClr val="00778B"/>
            </a:solidFill>
          </c:spPr>
          <c:invertIfNegative val="0"/>
          <c:cat>
            <c:strRef>
              <c:f>'slide 25'!$B$2:$C$2</c:f>
              <c:strCache>
                <c:ptCount val="2"/>
                <c:pt idx="0">
                  <c:v>Year 1</c:v>
                </c:pt>
                <c:pt idx="1">
                  <c:v>Year 2</c:v>
                </c:pt>
              </c:strCache>
            </c:strRef>
          </c:cat>
          <c:val>
            <c:numRef>
              <c:f>'slide 25'!$B$3:$C$3</c:f>
              <c:numCache>
                <c:formatCode>General</c:formatCode>
                <c:ptCount val="2"/>
                <c:pt idx="0">
                  <c:v>1300</c:v>
                </c:pt>
                <c:pt idx="1">
                  <c:v>1300</c:v>
                </c:pt>
              </c:numCache>
            </c:numRef>
          </c:val>
        </c:ser>
        <c:ser>
          <c:idx val="1"/>
          <c:order val="1"/>
          <c:tx>
            <c:strRef>
              <c:f>'slide 25'!$A$4</c:f>
              <c:strCache>
                <c:ptCount val="1"/>
                <c:pt idx="0">
                  <c:v>Employment</c:v>
                </c:pt>
              </c:strCache>
            </c:strRef>
          </c:tx>
          <c:spPr>
            <a:solidFill>
              <a:srgbClr val="C1A01E"/>
            </a:solidFill>
          </c:spPr>
          <c:invertIfNegative val="0"/>
          <c:cat>
            <c:strRef>
              <c:f>'slide 25'!$B$2:$C$2</c:f>
              <c:strCache>
                <c:ptCount val="2"/>
                <c:pt idx="0">
                  <c:v>Year 1</c:v>
                </c:pt>
                <c:pt idx="1">
                  <c:v>Year 2</c:v>
                </c:pt>
              </c:strCache>
            </c:strRef>
          </c:cat>
          <c:val>
            <c:numRef>
              <c:f>'slide 25'!$B$4:$C$4</c:f>
              <c:numCache>
                <c:formatCode>General</c:formatCode>
                <c:ptCount val="2"/>
                <c:pt idx="0">
                  <c:v>1000</c:v>
                </c:pt>
                <c:pt idx="1">
                  <c:v>1200</c:v>
                </c:pt>
              </c:numCache>
            </c:numRef>
          </c:val>
        </c:ser>
        <c:dLbls>
          <c:showLegendKey val="0"/>
          <c:showVal val="0"/>
          <c:showCatName val="0"/>
          <c:showSerName val="0"/>
          <c:showPercent val="0"/>
          <c:showBubbleSize val="0"/>
        </c:dLbls>
        <c:gapWidth val="150"/>
        <c:axId val="55500800"/>
        <c:axId val="55502336"/>
      </c:barChart>
      <c:catAx>
        <c:axId val="55500800"/>
        <c:scaling>
          <c:orientation val="minMax"/>
        </c:scaling>
        <c:delete val="0"/>
        <c:axPos val="b"/>
        <c:majorTickMark val="out"/>
        <c:minorTickMark val="none"/>
        <c:tickLblPos val="nextTo"/>
        <c:txPr>
          <a:bodyPr/>
          <a:lstStyle/>
          <a:p>
            <a:pPr>
              <a:defRPr sz="1200" b="1" baseline="0">
                <a:latin typeface="Arial" pitchFamily="34" charset="0"/>
              </a:defRPr>
            </a:pPr>
            <a:endParaRPr lang="en-US"/>
          </a:p>
        </c:txPr>
        <c:crossAx val="55502336"/>
        <c:crosses val="autoZero"/>
        <c:auto val="1"/>
        <c:lblAlgn val="ctr"/>
        <c:lblOffset val="100"/>
        <c:noMultiLvlLbl val="0"/>
      </c:catAx>
      <c:valAx>
        <c:axId val="55502336"/>
        <c:scaling>
          <c:orientation val="minMax"/>
        </c:scaling>
        <c:delete val="0"/>
        <c:axPos val="l"/>
        <c:majorGridlines/>
        <c:numFmt formatCode="#,##0" sourceLinked="0"/>
        <c:majorTickMark val="out"/>
        <c:minorTickMark val="none"/>
        <c:tickLblPos val="nextTo"/>
        <c:txPr>
          <a:bodyPr/>
          <a:lstStyle/>
          <a:p>
            <a:pPr>
              <a:defRPr sz="1200" baseline="0">
                <a:latin typeface="Arial" pitchFamily="34" charset="0"/>
              </a:defRPr>
            </a:pPr>
            <a:endParaRPr lang="en-US"/>
          </a:p>
        </c:txPr>
        <c:crossAx val="55500800"/>
        <c:crosses val="autoZero"/>
        <c:crossBetween val="between"/>
      </c:valAx>
    </c:plotArea>
    <c:legend>
      <c:legendPos val="b"/>
      <c:layout/>
      <c:overlay val="0"/>
      <c:txPr>
        <a:bodyPr/>
        <a:lstStyle/>
        <a:p>
          <a:pPr>
            <a:defRPr sz="1200" baseline="0">
              <a:latin typeface="Arial" pitchFamily="34" charset="0"/>
            </a:defRPr>
          </a:pPr>
          <a:endParaRPr lang="en-US"/>
        </a:p>
      </c:txPr>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773049409681465E-2"/>
          <c:y val="5.7141245612406029E-2"/>
          <c:w val="0.91207555140608565"/>
          <c:h val="0.75112579300580995"/>
        </c:manualLayout>
      </c:layout>
      <c:lineChart>
        <c:grouping val="standard"/>
        <c:varyColors val="0"/>
        <c:ser>
          <c:idx val="0"/>
          <c:order val="0"/>
          <c:spPr>
            <a:ln w="38100">
              <a:solidFill>
                <a:srgbClr val="C1A01E"/>
              </a:solidFill>
              <a:prstDash val="solid"/>
            </a:ln>
          </c:spPr>
          <c:marker>
            <c:symbol val="none"/>
          </c:marker>
          <c:trendline>
            <c:spPr>
              <a:ln w="38100">
                <a:solidFill>
                  <a:srgbClr val="00778B"/>
                </a:solidFill>
                <a:prstDash val="solid"/>
              </a:ln>
            </c:spPr>
            <c:trendlineType val="linear"/>
            <c:dispRSqr val="0"/>
            <c:dispEq val="0"/>
          </c:trendline>
          <c:cat>
            <c:numRef>
              <c:f>'LF &amp; Em, Construction (mo)'!$A$305:$A$420</c:f>
              <c:numCache>
                <c:formatCode>mmm\-yy</c:formatCode>
                <c:ptCount val="116"/>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numCache>
            </c:numRef>
          </c:cat>
          <c:val>
            <c:numRef>
              <c:f>'LF &amp; Em, Construction (mo)'!$AK$305:$AK$420</c:f>
              <c:numCache>
                <c:formatCode>0.00%</c:formatCode>
                <c:ptCount val="116"/>
                <c:pt idx="0">
                  <c:v>0.14718614718614789</c:v>
                </c:pt>
                <c:pt idx="1">
                  <c:v>0.16666666666666669</c:v>
                </c:pt>
                <c:pt idx="2">
                  <c:v>0.17427385892116193</c:v>
                </c:pt>
                <c:pt idx="3">
                  <c:v>0.17154811715481191</c:v>
                </c:pt>
                <c:pt idx="4">
                  <c:v>0.11904761904761949</c:v>
                </c:pt>
                <c:pt idx="5">
                  <c:v>8.3018867924528297E-2</c:v>
                </c:pt>
                <c:pt idx="6">
                  <c:v>5.514705882352941E-2</c:v>
                </c:pt>
                <c:pt idx="7">
                  <c:v>3.9426523297490967E-2</c:v>
                </c:pt>
                <c:pt idx="8">
                  <c:v>3.0769230769230802E-2</c:v>
                </c:pt>
                <c:pt idx="9">
                  <c:v>3.4220532319391712E-2</c:v>
                </c:pt>
                <c:pt idx="10">
                  <c:v>7.5757575757575912E-2</c:v>
                </c:pt>
                <c:pt idx="11">
                  <c:v>0.12681159420289853</c:v>
                </c:pt>
                <c:pt idx="12">
                  <c:v>0.17241379310344898</c:v>
                </c:pt>
                <c:pt idx="13">
                  <c:v>0.14615384615384619</c:v>
                </c:pt>
                <c:pt idx="14">
                  <c:v>0.17883211678832184</c:v>
                </c:pt>
                <c:pt idx="15">
                  <c:v>0.18382352941176472</c:v>
                </c:pt>
                <c:pt idx="16">
                  <c:v>0.10332103321033212</c:v>
                </c:pt>
                <c:pt idx="17">
                  <c:v>4.5112781954887826E-2</c:v>
                </c:pt>
                <c:pt idx="18">
                  <c:v>4.1379310344827565E-2</c:v>
                </c:pt>
                <c:pt idx="19">
                  <c:v>4.2553191489361833E-2</c:v>
                </c:pt>
                <c:pt idx="20">
                  <c:v>4.4673539518900414E-2</c:v>
                </c:pt>
                <c:pt idx="21">
                  <c:v>6.1855670103092814E-2</c:v>
                </c:pt>
                <c:pt idx="22">
                  <c:v>0.10915492957746471</c:v>
                </c:pt>
                <c:pt idx="23">
                  <c:v>0.13868613138686192</c:v>
                </c:pt>
                <c:pt idx="24">
                  <c:v>0.19622641509434044</c:v>
                </c:pt>
                <c:pt idx="25">
                  <c:v>0.17803030303030382</c:v>
                </c:pt>
                <c:pt idx="26">
                  <c:v>0.14624505928853751</c:v>
                </c:pt>
                <c:pt idx="27">
                  <c:v>0.13095238095238179</c:v>
                </c:pt>
                <c:pt idx="28">
                  <c:v>0.1153846153846156</c:v>
                </c:pt>
                <c:pt idx="29">
                  <c:v>5.6818181818182122E-2</c:v>
                </c:pt>
                <c:pt idx="30">
                  <c:v>4.4280442804428416E-2</c:v>
                </c:pt>
                <c:pt idx="31">
                  <c:v>4.4117647058824018E-2</c:v>
                </c:pt>
                <c:pt idx="32">
                  <c:v>2.2304832713754743E-2</c:v>
                </c:pt>
                <c:pt idx="33">
                  <c:v>8.745247148288976E-2</c:v>
                </c:pt>
                <c:pt idx="34">
                  <c:v>0.12451361867704278</c:v>
                </c:pt>
                <c:pt idx="35">
                  <c:v>0.17131474103585659</c:v>
                </c:pt>
                <c:pt idx="36">
                  <c:v>0.23809523809523925</c:v>
                </c:pt>
                <c:pt idx="37">
                  <c:v>0.20331950207468888</c:v>
                </c:pt>
                <c:pt idx="38">
                  <c:v>0.22400000000000053</c:v>
                </c:pt>
                <c:pt idx="39">
                  <c:v>0.17338709677419428</c:v>
                </c:pt>
                <c:pt idx="40">
                  <c:v>0.10861423220973777</c:v>
                </c:pt>
                <c:pt idx="41">
                  <c:v>0.11458333333333351</c:v>
                </c:pt>
                <c:pt idx="42">
                  <c:v>5.4421768707482866E-2</c:v>
                </c:pt>
                <c:pt idx="43">
                  <c:v>5.3872053872053807E-2</c:v>
                </c:pt>
                <c:pt idx="44">
                  <c:v>5.7347670250896446E-2</c:v>
                </c:pt>
                <c:pt idx="45">
                  <c:v>4.0816326530612533E-2</c:v>
                </c:pt>
                <c:pt idx="46">
                  <c:v>9.4405594405594512E-2</c:v>
                </c:pt>
                <c:pt idx="47">
                  <c:v>0.12765957446808418</c:v>
                </c:pt>
                <c:pt idx="48">
                  <c:v>0.17054263565891481</c:v>
                </c:pt>
                <c:pt idx="49">
                  <c:v>0.14693877551020496</c:v>
                </c:pt>
                <c:pt idx="50">
                  <c:v>0.14000000000000001</c:v>
                </c:pt>
                <c:pt idx="51">
                  <c:v>0.10546875000000012</c:v>
                </c:pt>
                <c:pt idx="52">
                  <c:v>1.8248175182481837E-2</c:v>
                </c:pt>
                <c:pt idx="53">
                  <c:v>1.6339869281045825E-2</c:v>
                </c:pt>
                <c:pt idx="54">
                  <c:v>2.5396825396825421E-2</c:v>
                </c:pt>
                <c:pt idx="55">
                  <c:v>3.6303630363036396E-2</c:v>
                </c:pt>
                <c:pt idx="56">
                  <c:v>5.9016393442623521E-2</c:v>
                </c:pt>
                <c:pt idx="57">
                  <c:v>7.3717948717949011E-2</c:v>
                </c:pt>
                <c:pt idx="58">
                  <c:v>7.0739549839228782E-2</c:v>
                </c:pt>
                <c:pt idx="59">
                  <c:v>9.7222222222222265E-2</c:v>
                </c:pt>
                <c:pt idx="60">
                  <c:v>0.11071428571428626</c:v>
                </c:pt>
                <c:pt idx="61">
                  <c:v>0.13058419243986291</c:v>
                </c:pt>
                <c:pt idx="62">
                  <c:v>9.8245614035087733E-2</c:v>
                </c:pt>
                <c:pt idx="63">
                  <c:v>0.1118421052631582</c:v>
                </c:pt>
                <c:pt idx="64">
                  <c:v>6.4024390243902524E-2</c:v>
                </c:pt>
                <c:pt idx="65">
                  <c:v>4.9230769230769293E-2</c:v>
                </c:pt>
                <c:pt idx="66">
                  <c:v>4.2253521126760583E-2</c:v>
                </c:pt>
                <c:pt idx="67">
                  <c:v>5.5718475073314018E-2</c:v>
                </c:pt>
                <c:pt idx="68">
                  <c:v>5.7401812688821816E-2</c:v>
                </c:pt>
                <c:pt idx="69">
                  <c:v>6.7226890756302823E-2</c:v>
                </c:pt>
                <c:pt idx="70">
                  <c:v>5.7142857142857176E-2</c:v>
                </c:pt>
                <c:pt idx="71">
                  <c:v>6.2893081761006706E-2</c:v>
                </c:pt>
                <c:pt idx="72">
                  <c:v>8.9403973509933732E-2</c:v>
                </c:pt>
                <c:pt idx="73">
                  <c:v>0.10631229235880407</c:v>
                </c:pt>
                <c:pt idx="74">
                  <c:v>8.9456869009585271E-2</c:v>
                </c:pt>
                <c:pt idx="75">
                  <c:v>8.6816720257234831E-2</c:v>
                </c:pt>
                <c:pt idx="76">
                  <c:v>6.50154798761612E-2</c:v>
                </c:pt>
                <c:pt idx="77">
                  <c:v>3.4883720930232433E-2</c:v>
                </c:pt>
                <c:pt idx="78">
                  <c:v>5.1912568306010896E-2</c:v>
                </c:pt>
                <c:pt idx="79">
                  <c:v>3.8560411311053984E-2</c:v>
                </c:pt>
                <c:pt idx="80">
                  <c:v>2.380952380952386E-2</c:v>
                </c:pt>
                <c:pt idx="81">
                  <c:v>4.2216358839050193E-2</c:v>
                </c:pt>
                <c:pt idx="82">
                  <c:v>7.6712328767123514E-2</c:v>
                </c:pt>
                <c:pt idx="83">
                  <c:v>5.1987767584097941E-2</c:v>
                </c:pt>
                <c:pt idx="84">
                  <c:v>8.1460674157303334E-2</c:v>
                </c:pt>
                <c:pt idx="85">
                  <c:v>9.5652173913044092E-2</c:v>
                </c:pt>
                <c:pt idx="86">
                  <c:v>8.0459770114942528E-2</c:v>
                </c:pt>
                <c:pt idx="87">
                  <c:v>5.3977272727272867E-2</c:v>
                </c:pt>
                <c:pt idx="88">
                  <c:v>5.8011049723756897E-2</c:v>
                </c:pt>
                <c:pt idx="89">
                  <c:v>4.5698924731182894E-2</c:v>
                </c:pt>
                <c:pt idx="90">
                  <c:v>3.6855036855036882E-2</c:v>
                </c:pt>
                <c:pt idx="91">
                  <c:v>3.1175059952038467E-2</c:v>
                </c:pt>
                <c:pt idx="92">
                  <c:v>3.1100478468899632E-2</c:v>
                </c:pt>
                <c:pt idx="93">
                  <c:v>2.1028037383177645E-2</c:v>
                </c:pt>
                <c:pt idx="94">
                  <c:v>4.4392523364486375E-2</c:v>
                </c:pt>
                <c:pt idx="95">
                  <c:v>7.2093023255814473E-2</c:v>
                </c:pt>
                <c:pt idx="96">
                  <c:v>8.854166666666731E-2</c:v>
                </c:pt>
                <c:pt idx="97">
                  <c:v>0.13383838383838462</c:v>
                </c:pt>
                <c:pt idx="98">
                  <c:v>0.10904255319148976</c:v>
                </c:pt>
                <c:pt idx="99">
                  <c:v>0.12113402061855701</c:v>
                </c:pt>
                <c:pt idx="100">
                  <c:v>8.0568720379147571E-2</c:v>
                </c:pt>
                <c:pt idx="101">
                  <c:v>4.4705882352941512E-2</c:v>
                </c:pt>
                <c:pt idx="102">
                  <c:v>4.5851528384279347E-2</c:v>
                </c:pt>
                <c:pt idx="103">
                  <c:v>2.1978021978022001E-2</c:v>
                </c:pt>
                <c:pt idx="104">
                  <c:v>3.5128805620608952E-2</c:v>
                </c:pt>
                <c:pt idx="105">
                  <c:v>5.2995391705069082E-2</c:v>
                </c:pt>
                <c:pt idx="106">
                  <c:v>6.3569682151589424E-2</c:v>
                </c:pt>
                <c:pt idx="107">
                  <c:v>9.3137254901960717E-2</c:v>
                </c:pt>
                <c:pt idx="108">
                  <c:v>9.927360774818389E-2</c:v>
                </c:pt>
                <c:pt idx="109">
                  <c:v>0.12686567164179108</c:v>
                </c:pt>
                <c:pt idx="110">
                  <c:v>0.13381995133819954</c:v>
                </c:pt>
                <c:pt idx="111">
                  <c:v>0.12616822429906538</c:v>
                </c:pt>
                <c:pt idx="112">
                  <c:v>8.4598698481562512E-2</c:v>
                </c:pt>
                <c:pt idx="113">
                  <c:v>7.6458752515090628E-2</c:v>
                </c:pt>
                <c:pt idx="114">
                  <c:v>3.476482617586904E-2</c:v>
                </c:pt>
                <c:pt idx="115">
                  <c:v>2.9106029106029076E-2</c:v>
                </c:pt>
              </c:numCache>
            </c:numRef>
          </c:val>
          <c:smooth val="0"/>
        </c:ser>
        <c:dLbls>
          <c:showLegendKey val="0"/>
          <c:showVal val="0"/>
          <c:showCatName val="0"/>
          <c:showSerName val="0"/>
          <c:showPercent val="0"/>
          <c:showBubbleSize val="0"/>
        </c:dLbls>
        <c:marker val="1"/>
        <c:smooth val="0"/>
        <c:axId val="55556352"/>
        <c:axId val="55566336"/>
      </c:lineChart>
      <c:dateAx>
        <c:axId val="55556352"/>
        <c:scaling>
          <c:orientation val="minMax"/>
        </c:scaling>
        <c:delete val="0"/>
        <c:axPos val="b"/>
        <c:numFmt formatCode="mmm\-yy" sourceLinked="0"/>
        <c:majorTickMark val="out"/>
        <c:minorTickMark val="none"/>
        <c:tickLblPos val="nextTo"/>
        <c:spPr>
          <a:ln w="3175">
            <a:solidFill>
              <a:srgbClr val="000000"/>
            </a:solidFill>
            <a:prstDash val="solid"/>
          </a:ln>
        </c:spPr>
        <c:txPr>
          <a:bodyPr rot="-5400000" vert="horz"/>
          <a:lstStyle/>
          <a:p>
            <a:pPr>
              <a:defRPr sz="1200" b="0" i="0" u="none" strike="noStrike" baseline="0">
                <a:solidFill>
                  <a:srgbClr val="000000"/>
                </a:solidFill>
                <a:latin typeface="Arial" pitchFamily="34" charset="0"/>
                <a:ea typeface="Arial Narrow"/>
                <a:cs typeface="Arial Narrow"/>
              </a:defRPr>
            </a:pPr>
            <a:endParaRPr lang="en-US"/>
          </a:p>
        </c:txPr>
        <c:crossAx val="55566336"/>
        <c:crosses val="autoZero"/>
        <c:auto val="1"/>
        <c:lblOffset val="100"/>
        <c:baseTimeUnit val="months"/>
        <c:majorUnit val="6"/>
        <c:majorTimeUnit val="months"/>
        <c:minorUnit val="6"/>
        <c:minorTimeUnit val="days"/>
      </c:dateAx>
      <c:valAx>
        <c:axId val="55566336"/>
        <c:scaling>
          <c:orientation val="minMax"/>
        </c:scaling>
        <c:delete val="0"/>
        <c:axPos val="l"/>
        <c:majorGridlines>
          <c:spPr>
            <a:ln w="3175">
              <a:solidFill>
                <a:srgbClr val="000000"/>
              </a:solidFill>
              <a:prstDash val="solid"/>
            </a:ln>
          </c:spPr>
        </c:majorGridlines>
        <c:numFmt formatCode="0%"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pitchFamily="34" charset="0"/>
                <a:ea typeface="Arial Narrow"/>
                <a:cs typeface="Arial Narrow"/>
              </a:defRPr>
            </a:pPr>
            <a:endParaRPr lang="en-US"/>
          </a:p>
        </c:txPr>
        <c:crossAx val="55556352"/>
        <c:crosses val="autoZero"/>
        <c:crossBetween val="between"/>
      </c:valAx>
      <c:spPr>
        <a:solidFill>
          <a:srgbClr val="FFFFFF"/>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2250" b="0" i="0" u="none" strike="noStrike" baseline="0">
          <a:solidFill>
            <a:srgbClr val="000000"/>
          </a:solidFill>
          <a:latin typeface="Arial"/>
          <a:ea typeface="Arial"/>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352593618454089E-2"/>
          <c:y val="5.6322437079931967E-2"/>
          <c:w val="0.91228174374284876"/>
          <c:h val="0.77932236383584552"/>
        </c:manualLayout>
      </c:layout>
      <c:lineChart>
        <c:grouping val="standard"/>
        <c:varyColors val="0"/>
        <c:ser>
          <c:idx val="0"/>
          <c:order val="0"/>
          <c:spPr>
            <a:ln w="38100">
              <a:solidFill>
                <a:srgbClr val="C1A01E"/>
              </a:solidFill>
              <a:prstDash val="solid"/>
            </a:ln>
          </c:spPr>
          <c:marker>
            <c:symbol val="none"/>
          </c:marker>
          <c:trendline>
            <c:spPr>
              <a:ln w="38100">
                <a:solidFill>
                  <a:srgbClr val="00778B"/>
                </a:solidFill>
                <a:prstDash val="solid"/>
              </a:ln>
            </c:spPr>
            <c:trendlineType val="linear"/>
            <c:dispRSqr val="0"/>
            <c:dispEq val="0"/>
          </c:trendline>
          <c:cat>
            <c:numRef>
              <c:f>'LF &amp; Em, Construction (mo)'!$A$12:$A$420</c:f>
              <c:numCache>
                <c:formatCode>mmm\-yy</c:formatCode>
                <c:ptCount val="409"/>
                <c:pt idx="0">
                  <c:v>27973</c:v>
                </c:pt>
                <c:pt idx="1">
                  <c:v>28004</c:v>
                </c:pt>
                <c:pt idx="2">
                  <c:v>28034</c:v>
                </c:pt>
                <c:pt idx="3">
                  <c:v>28065</c:v>
                </c:pt>
                <c:pt idx="4">
                  <c:v>28095</c:v>
                </c:pt>
                <c:pt idx="5">
                  <c:v>28126</c:v>
                </c:pt>
                <c:pt idx="6">
                  <c:v>28157</c:v>
                </c:pt>
                <c:pt idx="7">
                  <c:v>28185</c:v>
                </c:pt>
                <c:pt idx="8">
                  <c:v>28216</c:v>
                </c:pt>
                <c:pt idx="9">
                  <c:v>28246</c:v>
                </c:pt>
                <c:pt idx="10">
                  <c:v>28277</c:v>
                </c:pt>
                <c:pt idx="11">
                  <c:v>28307</c:v>
                </c:pt>
                <c:pt idx="12">
                  <c:v>28338</c:v>
                </c:pt>
                <c:pt idx="13">
                  <c:v>28369</c:v>
                </c:pt>
                <c:pt idx="14">
                  <c:v>28399</c:v>
                </c:pt>
                <c:pt idx="15">
                  <c:v>28430</c:v>
                </c:pt>
                <c:pt idx="16">
                  <c:v>28460</c:v>
                </c:pt>
                <c:pt idx="17">
                  <c:v>28491</c:v>
                </c:pt>
                <c:pt idx="18">
                  <c:v>28522</c:v>
                </c:pt>
                <c:pt idx="19">
                  <c:v>28550</c:v>
                </c:pt>
                <c:pt idx="20">
                  <c:v>28581</c:v>
                </c:pt>
                <c:pt idx="21">
                  <c:v>28611</c:v>
                </c:pt>
                <c:pt idx="22">
                  <c:v>28642</c:v>
                </c:pt>
                <c:pt idx="23">
                  <c:v>28672</c:v>
                </c:pt>
                <c:pt idx="24">
                  <c:v>28703</c:v>
                </c:pt>
                <c:pt idx="25">
                  <c:v>28734</c:v>
                </c:pt>
                <c:pt idx="26">
                  <c:v>28764</c:v>
                </c:pt>
                <c:pt idx="27">
                  <c:v>28795</c:v>
                </c:pt>
                <c:pt idx="28">
                  <c:v>28825</c:v>
                </c:pt>
                <c:pt idx="29">
                  <c:v>28856</c:v>
                </c:pt>
                <c:pt idx="30">
                  <c:v>28887</c:v>
                </c:pt>
                <c:pt idx="31">
                  <c:v>28915</c:v>
                </c:pt>
                <c:pt idx="32">
                  <c:v>28946</c:v>
                </c:pt>
                <c:pt idx="33">
                  <c:v>28976</c:v>
                </c:pt>
                <c:pt idx="34">
                  <c:v>29007</c:v>
                </c:pt>
                <c:pt idx="35">
                  <c:v>29037</c:v>
                </c:pt>
                <c:pt idx="36">
                  <c:v>29068</c:v>
                </c:pt>
                <c:pt idx="37">
                  <c:v>29099</c:v>
                </c:pt>
                <c:pt idx="38">
                  <c:v>29129</c:v>
                </c:pt>
                <c:pt idx="39">
                  <c:v>29160</c:v>
                </c:pt>
                <c:pt idx="40">
                  <c:v>29190</c:v>
                </c:pt>
                <c:pt idx="41">
                  <c:v>29221</c:v>
                </c:pt>
                <c:pt idx="42">
                  <c:v>29252</c:v>
                </c:pt>
                <c:pt idx="43">
                  <c:v>29281</c:v>
                </c:pt>
                <c:pt idx="44">
                  <c:v>29312</c:v>
                </c:pt>
                <c:pt idx="45">
                  <c:v>29342</c:v>
                </c:pt>
                <c:pt idx="46">
                  <c:v>29373</c:v>
                </c:pt>
                <c:pt idx="47">
                  <c:v>29403</c:v>
                </c:pt>
                <c:pt idx="48">
                  <c:v>29434</c:v>
                </c:pt>
                <c:pt idx="49">
                  <c:v>29465</c:v>
                </c:pt>
                <c:pt idx="50">
                  <c:v>29495</c:v>
                </c:pt>
                <c:pt idx="51">
                  <c:v>29526</c:v>
                </c:pt>
                <c:pt idx="52">
                  <c:v>29556</c:v>
                </c:pt>
                <c:pt idx="53">
                  <c:v>29587</c:v>
                </c:pt>
                <c:pt idx="54">
                  <c:v>29618</c:v>
                </c:pt>
                <c:pt idx="55">
                  <c:v>29646</c:v>
                </c:pt>
                <c:pt idx="56">
                  <c:v>29677</c:v>
                </c:pt>
                <c:pt idx="57">
                  <c:v>29707</c:v>
                </c:pt>
                <c:pt idx="58">
                  <c:v>29738</c:v>
                </c:pt>
                <c:pt idx="59">
                  <c:v>29768</c:v>
                </c:pt>
                <c:pt idx="60">
                  <c:v>29799</c:v>
                </c:pt>
                <c:pt idx="61">
                  <c:v>29830</c:v>
                </c:pt>
                <c:pt idx="62">
                  <c:v>29860</c:v>
                </c:pt>
                <c:pt idx="63">
                  <c:v>29891</c:v>
                </c:pt>
                <c:pt idx="64">
                  <c:v>29921</c:v>
                </c:pt>
                <c:pt idx="65">
                  <c:v>29952</c:v>
                </c:pt>
                <c:pt idx="66">
                  <c:v>29983</c:v>
                </c:pt>
                <c:pt idx="67">
                  <c:v>30011</c:v>
                </c:pt>
                <c:pt idx="68">
                  <c:v>30042</c:v>
                </c:pt>
                <c:pt idx="69">
                  <c:v>30072</c:v>
                </c:pt>
                <c:pt idx="70">
                  <c:v>30103</c:v>
                </c:pt>
                <c:pt idx="71">
                  <c:v>30133</c:v>
                </c:pt>
                <c:pt idx="72">
                  <c:v>30164</c:v>
                </c:pt>
                <c:pt idx="73">
                  <c:v>30195</c:v>
                </c:pt>
                <c:pt idx="74">
                  <c:v>30225</c:v>
                </c:pt>
                <c:pt idx="75">
                  <c:v>30256</c:v>
                </c:pt>
                <c:pt idx="76">
                  <c:v>30286</c:v>
                </c:pt>
                <c:pt idx="77">
                  <c:v>30317</c:v>
                </c:pt>
                <c:pt idx="78">
                  <c:v>30348</c:v>
                </c:pt>
                <c:pt idx="79">
                  <c:v>30376</c:v>
                </c:pt>
                <c:pt idx="80">
                  <c:v>30407</c:v>
                </c:pt>
                <c:pt idx="81">
                  <c:v>30437</c:v>
                </c:pt>
                <c:pt idx="82">
                  <c:v>30468</c:v>
                </c:pt>
                <c:pt idx="83">
                  <c:v>30498</c:v>
                </c:pt>
                <c:pt idx="84">
                  <c:v>30529</c:v>
                </c:pt>
                <c:pt idx="85">
                  <c:v>30560</c:v>
                </c:pt>
                <c:pt idx="86">
                  <c:v>30590</c:v>
                </c:pt>
                <c:pt idx="87">
                  <c:v>30621</c:v>
                </c:pt>
                <c:pt idx="88">
                  <c:v>30651</c:v>
                </c:pt>
                <c:pt idx="89">
                  <c:v>30682</c:v>
                </c:pt>
                <c:pt idx="90">
                  <c:v>30713</c:v>
                </c:pt>
                <c:pt idx="91">
                  <c:v>30742</c:v>
                </c:pt>
                <c:pt idx="92">
                  <c:v>30773</c:v>
                </c:pt>
                <c:pt idx="93">
                  <c:v>30803</c:v>
                </c:pt>
                <c:pt idx="94">
                  <c:v>30834</c:v>
                </c:pt>
                <c:pt idx="95">
                  <c:v>30864</c:v>
                </c:pt>
                <c:pt idx="96">
                  <c:v>30895</c:v>
                </c:pt>
                <c:pt idx="97">
                  <c:v>30926</c:v>
                </c:pt>
                <c:pt idx="98">
                  <c:v>30956</c:v>
                </c:pt>
                <c:pt idx="99">
                  <c:v>30987</c:v>
                </c:pt>
                <c:pt idx="100">
                  <c:v>31017</c:v>
                </c:pt>
                <c:pt idx="101">
                  <c:v>31048</c:v>
                </c:pt>
                <c:pt idx="102">
                  <c:v>31079</c:v>
                </c:pt>
                <c:pt idx="103">
                  <c:v>31107</c:v>
                </c:pt>
                <c:pt idx="104">
                  <c:v>31138</c:v>
                </c:pt>
                <c:pt idx="105">
                  <c:v>31168</c:v>
                </c:pt>
                <c:pt idx="106">
                  <c:v>31199</c:v>
                </c:pt>
                <c:pt idx="107">
                  <c:v>31229</c:v>
                </c:pt>
                <c:pt idx="108">
                  <c:v>31260</c:v>
                </c:pt>
                <c:pt idx="109">
                  <c:v>31291</c:v>
                </c:pt>
                <c:pt idx="110">
                  <c:v>31321</c:v>
                </c:pt>
                <c:pt idx="111">
                  <c:v>31352</c:v>
                </c:pt>
                <c:pt idx="112">
                  <c:v>31382</c:v>
                </c:pt>
                <c:pt idx="113">
                  <c:v>31413</c:v>
                </c:pt>
                <c:pt idx="114">
                  <c:v>31444</c:v>
                </c:pt>
                <c:pt idx="115">
                  <c:v>31472</c:v>
                </c:pt>
                <c:pt idx="116">
                  <c:v>31503</c:v>
                </c:pt>
                <c:pt idx="117">
                  <c:v>31533</c:v>
                </c:pt>
                <c:pt idx="118">
                  <c:v>31564</c:v>
                </c:pt>
                <c:pt idx="119">
                  <c:v>31594</c:v>
                </c:pt>
                <c:pt idx="120">
                  <c:v>31625</c:v>
                </c:pt>
                <c:pt idx="121">
                  <c:v>31656</c:v>
                </c:pt>
                <c:pt idx="122">
                  <c:v>31686</c:v>
                </c:pt>
                <c:pt idx="123">
                  <c:v>31717</c:v>
                </c:pt>
                <c:pt idx="124">
                  <c:v>31747</c:v>
                </c:pt>
                <c:pt idx="125">
                  <c:v>31778</c:v>
                </c:pt>
                <c:pt idx="126">
                  <c:v>31809</c:v>
                </c:pt>
                <c:pt idx="127">
                  <c:v>31837</c:v>
                </c:pt>
                <c:pt idx="128">
                  <c:v>31868</c:v>
                </c:pt>
                <c:pt idx="129">
                  <c:v>31898</c:v>
                </c:pt>
                <c:pt idx="130">
                  <c:v>31929</c:v>
                </c:pt>
                <c:pt idx="131">
                  <c:v>31959</c:v>
                </c:pt>
                <c:pt idx="132">
                  <c:v>31990</c:v>
                </c:pt>
                <c:pt idx="133">
                  <c:v>32021</c:v>
                </c:pt>
                <c:pt idx="134">
                  <c:v>32051</c:v>
                </c:pt>
                <c:pt idx="135">
                  <c:v>32082</c:v>
                </c:pt>
                <c:pt idx="136">
                  <c:v>32112</c:v>
                </c:pt>
                <c:pt idx="137">
                  <c:v>32143</c:v>
                </c:pt>
                <c:pt idx="138">
                  <c:v>32174</c:v>
                </c:pt>
                <c:pt idx="139">
                  <c:v>32203</c:v>
                </c:pt>
                <c:pt idx="140">
                  <c:v>32234</c:v>
                </c:pt>
                <c:pt idx="141">
                  <c:v>32264</c:v>
                </c:pt>
                <c:pt idx="142">
                  <c:v>32295</c:v>
                </c:pt>
                <c:pt idx="143">
                  <c:v>32325</c:v>
                </c:pt>
                <c:pt idx="144">
                  <c:v>32356</c:v>
                </c:pt>
                <c:pt idx="145">
                  <c:v>32387</c:v>
                </c:pt>
                <c:pt idx="146">
                  <c:v>32417</c:v>
                </c:pt>
                <c:pt idx="147">
                  <c:v>32448</c:v>
                </c:pt>
                <c:pt idx="148">
                  <c:v>32478</c:v>
                </c:pt>
                <c:pt idx="149">
                  <c:v>32509</c:v>
                </c:pt>
                <c:pt idx="150">
                  <c:v>32540</c:v>
                </c:pt>
                <c:pt idx="151">
                  <c:v>32568</c:v>
                </c:pt>
                <c:pt idx="152">
                  <c:v>32599</c:v>
                </c:pt>
                <c:pt idx="153">
                  <c:v>32629</c:v>
                </c:pt>
                <c:pt idx="154">
                  <c:v>32660</c:v>
                </c:pt>
                <c:pt idx="155">
                  <c:v>32690</c:v>
                </c:pt>
                <c:pt idx="156">
                  <c:v>32721</c:v>
                </c:pt>
                <c:pt idx="157">
                  <c:v>32752</c:v>
                </c:pt>
                <c:pt idx="158">
                  <c:v>32782</c:v>
                </c:pt>
                <c:pt idx="159">
                  <c:v>32813</c:v>
                </c:pt>
                <c:pt idx="160">
                  <c:v>32843</c:v>
                </c:pt>
                <c:pt idx="161">
                  <c:v>32874</c:v>
                </c:pt>
                <c:pt idx="162">
                  <c:v>32905</c:v>
                </c:pt>
                <c:pt idx="163">
                  <c:v>32933</c:v>
                </c:pt>
                <c:pt idx="164">
                  <c:v>32964</c:v>
                </c:pt>
                <c:pt idx="165">
                  <c:v>32994</c:v>
                </c:pt>
                <c:pt idx="166">
                  <c:v>33025</c:v>
                </c:pt>
                <c:pt idx="167">
                  <c:v>33055</c:v>
                </c:pt>
                <c:pt idx="168">
                  <c:v>33086</c:v>
                </c:pt>
                <c:pt idx="169">
                  <c:v>33117</c:v>
                </c:pt>
                <c:pt idx="170">
                  <c:v>33147</c:v>
                </c:pt>
                <c:pt idx="171">
                  <c:v>33178</c:v>
                </c:pt>
                <c:pt idx="172">
                  <c:v>33208</c:v>
                </c:pt>
                <c:pt idx="173">
                  <c:v>33239</c:v>
                </c:pt>
                <c:pt idx="174">
                  <c:v>33270</c:v>
                </c:pt>
                <c:pt idx="175">
                  <c:v>33298</c:v>
                </c:pt>
                <c:pt idx="176">
                  <c:v>33329</c:v>
                </c:pt>
                <c:pt idx="177">
                  <c:v>33359</c:v>
                </c:pt>
                <c:pt idx="178">
                  <c:v>33390</c:v>
                </c:pt>
                <c:pt idx="179">
                  <c:v>33420</c:v>
                </c:pt>
                <c:pt idx="180">
                  <c:v>33451</c:v>
                </c:pt>
                <c:pt idx="181">
                  <c:v>33482</c:v>
                </c:pt>
                <c:pt idx="182">
                  <c:v>33512</c:v>
                </c:pt>
                <c:pt idx="183">
                  <c:v>33543</c:v>
                </c:pt>
                <c:pt idx="184">
                  <c:v>33573</c:v>
                </c:pt>
                <c:pt idx="185">
                  <c:v>33604</c:v>
                </c:pt>
                <c:pt idx="186">
                  <c:v>33635</c:v>
                </c:pt>
                <c:pt idx="187">
                  <c:v>33664</c:v>
                </c:pt>
                <c:pt idx="188">
                  <c:v>33695</c:v>
                </c:pt>
                <c:pt idx="189">
                  <c:v>33725</c:v>
                </c:pt>
                <c:pt idx="190">
                  <c:v>33756</c:v>
                </c:pt>
                <c:pt idx="191">
                  <c:v>33786</c:v>
                </c:pt>
                <c:pt idx="192">
                  <c:v>33817</c:v>
                </c:pt>
                <c:pt idx="193">
                  <c:v>33848</c:v>
                </c:pt>
                <c:pt idx="194">
                  <c:v>33878</c:v>
                </c:pt>
                <c:pt idx="195">
                  <c:v>33909</c:v>
                </c:pt>
                <c:pt idx="196">
                  <c:v>33939</c:v>
                </c:pt>
                <c:pt idx="197">
                  <c:v>33970</c:v>
                </c:pt>
                <c:pt idx="198">
                  <c:v>34001</c:v>
                </c:pt>
                <c:pt idx="199">
                  <c:v>34029</c:v>
                </c:pt>
                <c:pt idx="200">
                  <c:v>34060</c:v>
                </c:pt>
                <c:pt idx="201">
                  <c:v>34090</c:v>
                </c:pt>
                <c:pt idx="202">
                  <c:v>34121</c:v>
                </c:pt>
                <c:pt idx="203">
                  <c:v>34151</c:v>
                </c:pt>
                <c:pt idx="204">
                  <c:v>34182</c:v>
                </c:pt>
                <c:pt idx="205">
                  <c:v>34213</c:v>
                </c:pt>
                <c:pt idx="206">
                  <c:v>34243</c:v>
                </c:pt>
                <c:pt idx="207">
                  <c:v>34274</c:v>
                </c:pt>
                <c:pt idx="208">
                  <c:v>34304</c:v>
                </c:pt>
                <c:pt idx="209">
                  <c:v>34335</c:v>
                </c:pt>
                <c:pt idx="210">
                  <c:v>34366</c:v>
                </c:pt>
                <c:pt idx="211">
                  <c:v>34394</c:v>
                </c:pt>
                <c:pt idx="212">
                  <c:v>34425</c:v>
                </c:pt>
                <c:pt idx="213">
                  <c:v>34455</c:v>
                </c:pt>
                <c:pt idx="214">
                  <c:v>34486</c:v>
                </c:pt>
                <c:pt idx="215">
                  <c:v>34516</c:v>
                </c:pt>
                <c:pt idx="216">
                  <c:v>34547</c:v>
                </c:pt>
                <c:pt idx="217">
                  <c:v>34578</c:v>
                </c:pt>
                <c:pt idx="218">
                  <c:v>34608</c:v>
                </c:pt>
                <c:pt idx="219">
                  <c:v>34639</c:v>
                </c:pt>
                <c:pt idx="220">
                  <c:v>34669</c:v>
                </c:pt>
                <c:pt idx="221">
                  <c:v>34700</c:v>
                </c:pt>
                <c:pt idx="222">
                  <c:v>34731</c:v>
                </c:pt>
                <c:pt idx="223">
                  <c:v>34759</c:v>
                </c:pt>
                <c:pt idx="224">
                  <c:v>34790</c:v>
                </c:pt>
                <c:pt idx="225">
                  <c:v>34820</c:v>
                </c:pt>
                <c:pt idx="226">
                  <c:v>34851</c:v>
                </c:pt>
                <c:pt idx="227">
                  <c:v>34881</c:v>
                </c:pt>
                <c:pt idx="228">
                  <c:v>34912</c:v>
                </c:pt>
                <c:pt idx="229">
                  <c:v>34943</c:v>
                </c:pt>
                <c:pt idx="230">
                  <c:v>34973</c:v>
                </c:pt>
                <c:pt idx="231">
                  <c:v>35004</c:v>
                </c:pt>
                <c:pt idx="232">
                  <c:v>35034</c:v>
                </c:pt>
                <c:pt idx="233">
                  <c:v>35065</c:v>
                </c:pt>
                <c:pt idx="234">
                  <c:v>35096</c:v>
                </c:pt>
                <c:pt idx="235">
                  <c:v>35125</c:v>
                </c:pt>
                <c:pt idx="236">
                  <c:v>35156</c:v>
                </c:pt>
                <c:pt idx="237">
                  <c:v>35186</c:v>
                </c:pt>
                <c:pt idx="238">
                  <c:v>35217</c:v>
                </c:pt>
                <c:pt idx="239">
                  <c:v>35247</c:v>
                </c:pt>
                <c:pt idx="240">
                  <c:v>35278</c:v>
                </c:pt>
                <c:pt idx="241">
                  <c:v>35309</c:v>
                </c:pt>
                <c:pt idx="242">
                  <c:v>35339</c:v>
                </c:pt>
                <c:pt idx="243">
                  <c:v>35370</c:v>
                </c:pt>
                <c:pt idx="244">
                  <c:v>35400</c:v>
                </c:pt>
                <c:pt idx="245">
                  <c:v>35431</c:v>
                </c:pt>
                <c:pt idx="246">
                  <c:v>35462</c:v>
                </c:pt>
                <c:pt idx="247">
                  <c:v>35490</c:v>
                </c:pt>
                <c:pt idx="248">
                  <c:v>35521</c:v>
                </c:pt>
                <c:pt idx="249">
                  <c:v>35551</c:v>
                </c:pt>
                <c:pt idx="250">
                  <c:v>35582</c:v>
                </c:pt>
                <c:pt idx="251">
                  <c:v>35612</c:v>
                </c:pt>
                <c:pt idx="252">
                  <c:v>35643</c:v>
                </c:pt>
                <c:pt idx="253">
                  <c:v>35674</c:v>
                </c:pt>
                <c:pt idx="254">
                  <c:v>35704</c:v>
                </c:pt>
                <c:pt idx="255">
                  <c:v>35735</c:v>
                </c:pt>
                <c:pt idx="256">
                  <c:v>35765</c:v>
                </c:pt>
                <c:pt idx="257">
                  <c:v>35796</c:v>
                </c:pt>
                <c:pt idx="258">
                  <c:v>35827</c:v>
                </c:pt>
                <c:pt idx="259">
                  <c:v>35855</c:v>
                </c:pt>
                <c:pt idx="260">
                  <c:v>35886</c:v>
                </c:pt>
                <c:pt idx="261">
                  <c:v>35916</c:v>
                </c:pt>
                <c:pt idx="262">
                  <c:v>35947</c:v>
                </c:pt>
                <c:pt idx="263">
                  <c:v>35977</c:v>
                </c:pt>
                <c:pt idx="264">
                  <c:v>36008</c:v>
                </c:pt>
                <c:pt idx="265">
                  <c:v>36039</c:v>
                </c:pt>
                <c:pt idx="266">
                  <c:v>36069</c:v>
                </c:pt>
                <c:pt idx="267">
                  <c:v>36100</c:v>
                </c:pt>
                <c:pt idx="268">
                  <c:v>36130</c:v>
                </c:pt>
                <c:pt idx="269">
                  <c:v>36161</c:v>
                </c:pt>
                <c:pt idx="270">
                  <c:v>36192</c:v>
                </c:pt>
                <c:pt idx="271">
                  <c:v>36220</c:v>
                </c:pt>
                <c:pt idx="272">
                  <c:v>36251</c:v>
                </c:pt>
                <c:pt idx="273">
                  <c:v>36281</c:v>
                </c:pt>
                <c:pt idx="274">
                  <c:v>36312</c:v>
                </c:pt>
                <c:pt idx="275">
                  <c:v>36342</c:v>
                </c:pt>
                <c:pt idx="276">
                  <c:v>36373</c:v>
                </c:pt>
                <c:pt idx="277">
                  <c:v>36404</c:v>
                </c:pt>
                <c:pt idx="278">
                  <c:v>36434</c:v>
                </c:pt>
                <c:pt idx="279">
                  <c:v>36465</c:v>
                </c:pt>
                <c:pt idx="280">
                  <c:v>36495</c:v>
                </c:pt>
                <c:pt idx="281">
                  <c:v>36526</c:v>
                </c:pt>
                <c:pt idx="282">
                  <c:v>36557</c:v>
                </c:pt>
                <c:pt idx="283">
                  <c:v>36586</c:v>
                </c:pt>
                <c:pt idx="284">
                  <c:v>36617</c:v>
                </c:pt>
                <c:pt idx="285">
                  <c:v>36647</c:v>
                </c:pt>
                <c:pt idx="286">
                  <c:v>36678</c:v>
                </c:pt>
                <c:pt idx="287">
                  <c:v>36708</c:v>
                </c:pt>
                <c:pt idx="288">
                  <c:v>36739</c:v>
                </c:pt>
                <c:pt idx="289">
                  <c:v>36770</c:v>
                </c:pt>
                <c:pt idx="290">
                  <c:v>36800</c:v>
                </c:pt>
                <c:pt idx="291">
                  <c:v>36831</c:v>
                </c:pt>
                <c:pt idx="292">
                  <c:v>36861</c:v>
                </c:pt>
                <c:pt idx="293">
                  <c:v>36892</c:v>
                </c:pt>
                <c:pt idx="294">
                  <c:v>36923</c:v>
                </c:pt>
                <c:pt idx="295">
                  <c:v>36951</c:v>
                </c:pt>
                <c:pt idx="296">
                  <c:v>36982</c:v>
                </c:pt>
                <c:pt idx="297">
                  <c:v>37012</c:v>
                </c:pt>
                <c:pt idx="298">
                  <c:v>37043</c:v>
                </c:pt>
                <c:pt idx="299">
                  <c:v>37073</c:v>
                </c:pt>
                <c:pt idx="300">
                  <c:v>37104</c:v>
                </c:pt>
                <c:pt idx="301">
                  <c:v>37135</c:v>
                </c:pt>
                <c:pt idx="302">
                  <c:v>37165</c:v>
                </c:pt>
                <c:pt idx="303">
                  <c:v>37196</c:v>
                </c:pt>
                <c:pt idx="304">
                  <c:v>37226</c:v>
                </c:pt>
                <c:pt idx="305">
                  <c:v>37257</c:v>
                </c:pt>
                <c:pt idx="306">
                  <c:v>37288</c:v>
                </c:pt>
                <c:pt idx="307">
                  <c:v>37316</c:v>
                </c:pt>
                <c:pt idx="308">
                  <c:v>37347</c:v>
                </c:pt>
                <c:pt idx="309">
                  <c:v>37377</c:v>
                </c:pt>
                <c:pt idx="310">
                  <c:v>37408</c:v>
                </c:pt>
                <c:pt idx="311">
                  <c:v>37438</c:v>
                </c:pt>
                <c:pt idx="312">
                  <c:v>37469</c:v>
                </c:pt>
                <c:pt idx="313">
                  <c:v>37500</c:v>
                </c:pt>
                <c:pt idx="314">
                  <c:v>37530</c:v>
                </c:pt>
                <c:pt idx="315">
                  <c:v>37561</c:v>
                </c:pt>
                <c:pt idx="316">
                  <c:v>37591</c:v>
                </c:pt>
                <c:pt idx="317">
                  <c:v>37622</c:v>
                </c:pt>
                <c:pt idx="318">
                  <c:v>37653</c:v>
                </c:pt>
                <c:pt idx="319">
                  <c:v>37681</c:v>
                </c:pt>
                <c:pt idx="320">
                  <c:v>37712</c:v>
                </c:pt>
                <c:pt idx="321">
                  <c:v>37742</c:v>
                </c:pt>
                <c:pt idx="322">
                  <c:v>37773</c:v>
                </c:pt>
                <c:pt idx="323">
                  <c:v>37803</c:v>
                </c:pt>
                <c:pt idx="324">
                  <c:v>37834</c:v>
                </c:pt>
                <c:pt idx="325">
                  <c:v>37865</c:v>
                </c:pt>
                <c:pt idx="326">
                  <c:v>37895</c:v>
                </c:pt>
                <c:pt idx="327">
                  <c:v>37926</c:v>
                </c:pt>
                <c:pt idx="328">
                  <c:v>37956</c:v>
                </c:pt>
                <c:pt idx="329">
                  <c:v>37987</c:v>
                </c:pt>
                <c:pt idx="330">
                  <c:v>38018</c:v>
                </c:pt>
                <c:pt idx="331">
                  <c:v>38047</c:v>
                </c:pt>
                <c:pt idx="332">
                  <c:v>38078</c:v>
                </c:pt>
                <c:pt idx="333">
                  <c:v>38108</c:v>
                </c:pt>
                <c:pt idx="334">
                  <c:v>38139</c:v>
                </c:pt>
                <c:pt idx="335">
                  <c:v>38169</c:v>
                </c:pt>
                <c:pt idx="336">
                  <c:v>38200</c:v>
                </c:pt>
                <c:pt idx="337">
                  <c:v>38231</c:v>
                </c:pt>
                <c:pt idx="338">
                  <c:v>38261</c:v>
                </c:pt>
                <c:pt idx="339">
                  <c:v>38292</c:v>
                </c:pt>
                <c:pt idx="340">
                  <c:v>38322</c:v>
                </c:pt>
                <c:pt idx="341">
                  <c:v>38353</c:v>
                </c:pt>
                <c:pt idx="342">
                  <c:v>38384</c:v>
                </c:pt>
                <c:pt idx="343">
                  <c:v>38412</c:v>
                </c:pt>
                <c:pt idx="344">
                  <c:v>38443</c:v>
                </c:pt>
                <c:pt idx="345">
                  <c:v>38473</c:v>
                </c:pt>
                <c:pt idx="346">
                  <c:v>38504</c:v>
                </c:pt>
                <c:pt idx="347">
                  <c:v>38534</c:v>
                </c:pt>
                <c:pt idx="348">
                  <c:v>38565</c:v>
                </c:pt>
                <c:pt idx="349">
                  <c:v>38596</c:v>
                </c:pt>
                <c:pt idx="350">
                  <c:v>38626</c:v>
                </c:pt>
                <c:pt idx="351">
                  <c:v>38657</c:v>
                </c:pt>
                <c:pt idx="352">
                  <c:v>38687</c:v>
                </c:pt>
                <c:pt idx="353">
                  <c:v>38718</c:v>
                </c:pt>
                <c:pt idx="354">
                  <c:v>38749</c:v>
                </c:pt>
                <c:pt idx="355">
                  <c:v>38777</c:v>
                </c:pt>
                <c:pt idx="356">
                  <c:v>38808</c:v>
                </c:pt>
                <c:pt idx="357">
                  <c:v>38838</c:v>
                </c:pt>
                <c:pt idx="358">
                  <c:v>38869</c:v>
                </c:pt>
                <c:pt idx="359">
                  <c:v>38899</c:v>
                </c:pt>
                <c:pt idx="360">
                  <c:v>38930</c:v>
                </c:pt>
                <c:pt idx="361">
                  <c:v>38961</c:v>
                </c:pt>
                <c:pt idx="362">
                  <c:v>38991</c:v>
                </c:pt>
                <c:pt idx="363">
                  <c:v>39022</c:v>
                </c:pt>
                <c:pt idx="364">
                  <c:v>39052</c:v>
                </c:pt>
                <c:pt idx="365">
                  <c:v>39083</c:v>
                </c:pt>
                <c:pt idx="366">
                  <c:v>39114</c:v>
                </c:pt>
                <c:pt idx="367">
                  <c:v>39142</c:v>
                </c:pt>
                <c:pt idx="368">
                  <c:v>39173</c:v>
                </c:pt>
                <c:pt idx="369">
                  <c:v>39203</c:v>
                </c:pt>
                <c:pt idx="370">
                  <c:v>39234</c:v>
                </c:pt>
                <c:pt idx="371">
                  <c:v>39264</c:v>
                </c:pt>
                <c:pt idx="372">
                  <c:v>39295</c:v>
                </c:pt>
                <c:pt idx="373">
                  <c:v>39326</c:v>
                </c:pt>
                <c:pt idx="374">
                  <c:v>39356</c:v>
                </c:pt>
                <c:pt idx="375">
                  <c:v>39387</c:v>
                </c:pt>
                <c:pt idx="376">
                  <c:v>39417</c:v>
                </c:pt>
                <c:pt idx="377">
                  <c:v>39448</c:v>
                </c:pt>
                <c:pt idx="378">
                  <c:v>39479</c:v>
                </c:pt>
                <c:pt idx="379">
                  <c:v>39508</c:v>
                </c:pt>
                <c:pt idx="380">
                  <c:v>39539</c:v>
                </c:pt>
                <c:pt idx="381">
                  <c:v>39569</c:v>
                </c:pt>
                <c:pt idx="382">
                  <c:v>39600</c:v>
                </c:pt>
                <c:pt idx="383">
                  <c:v>39630</c:v>
                </c:pt>
                <c:pt idx="384">
                  <c:v>39661</c:v>
                </c:pt>
                <c:pt idx="385">
                  <c:v>39692</c:v>
                </c:pt>
                <c:pt idx="386">
                  <c:v>39722</c:v>
                </c:pt>
                <c:pt idx="387">
                  <c:v>39753</c:v>
                </c:pt>
                <c:pt idx="388">
                  <c:v>39783</c:v>
                </c:pt>
                <c:pt idx="389">
                  <c:v>39814</c:v>
                </c:pt>
                <c:pt idx="390">
                  <c:v>39845</c:v>
                </c:pt>
                <c:pt idx="391">
                  <c:v>39873</c:v>
                </c:pt>
                <c:pt idx="392">
                  <c:v>39904</c:v>
                </c:pt>
                <c:pt idx="393">
                  <c:v>39934</c:v>
                </c:pt>
                <c:pt idx="394">
                  <c:v>39965</c:v>
                </c:pt>
                <c:pt idx="395">
                  <c:v>39995</c:v>
                </c:pt>
                <c:pt idx="396">
                  <c:v>40026</c:v>
                </c:pt>
                <c:pt idx="397">
                  <c:v>40057</c:v>
                </c:pt>
                <c:pt idx="398">
                  <c:v>40087</c:v>
                </c:pt>
                <c:pt idx="399">
                  <c:v>40118</c:v>
                </c:pt>
                <c:pt idx="400">
                  <c:v>40148</c:v>
                </c:pt>
                <c:pt idx="401">
                  <c:v>40179</c:v>
                </c:pt>
                <c:pt idx="402">
                  <c:v>40210</c:v>
                </c:pt>
                <c:pt idx="403">
                  <c:v>40238</c:v>
                </c:pt>
                <c:pt idx="404">
                  <c:v>40269</c:v>
                </c:pt>
                <c:pt idx="405">
                  <c:v>40299</c:v>
                </c:pt>
                <c:pt idx="406">
                  <c:v>40330</c:v>
                </c:pt>
                <c:pt idx="407">
                  <c:v>40360</c:v>
                </c:pt>
                <c:pt idx="408">
                  <c:v>40391</c:v>
                </c:pt>
              </c:numCache>
            </c:numRef>
          </c:cat>
          <c:val>
            <c:numRef>
              <c:f>'LF &amp; Em, Construction (mo)'!$AK$12:$AK$420</c:f>
              <c:numCache>
                <c:formatCode>0.00%</c:formatCode>
                <c:ptCount val="409"/>
                <c:pt idx="0">
                  <c:v>3.6923076923077051E-2</c:v>
                </c:pt>
                <c:pt idx="1">
                  <c:v>3.2028469750889757E-2</c:v>
                </c:pt>
                <c:pt idx="2">
                  <c:v>4.1522491349480994E-2</c:v>
                </c:pt>
                <c:pt idx="3">
                  <c:v>6.3380281690140913E-2</c:v>
                </c:pt>
                <c:pt idx="4">
                  <c:v>7.9136690647482452E-2</c:v>
                </c:pt>
                <c:pt idx="5">
                  <c:v>0.11347517730496451</c:v>
                </c:pt>
                <c:pt idx="6">
                  <c:v>0.11418685121107262</c:v>
                </c:pt>
                <c:pt idx="7">
                  <c:v>0.12828947368421048</c:v>
                </c:pt>
                <c:pt idx="8">
                  <c:v>0.12074303405572752</c:v>
                </c:pt>
                <c:pt idx="9">
                  <c:v>5.654761904761911E-2</c:v>
                </c:pt>
                <c:pt idx="10">
                  <c:v>5.4945054945054944E-2</c:v>
                </c:pt>
                <c:pt idx="11">
                  <c:v>7.2916666666666824E-2</c:v>
                </c:pt>
                <c:pt idx="12">
                  <c:v>4.3701799485861073E-2</c:v>
                </c:pt>
                <c:pt idx="13">
                  <c:v>5.5248618784530378E-2</c:v>
                </c:pt>
                <c:pt idx="14">
                  <c:v>4.5197740112994392E-2</c:v>
                </c:pt>
                <c:pt idx="15">
                  <c:v>7.1633237822349954E-2</c:v>
                </c:pt>
                <c:pt idx="16">
                  <c:v>0.13694267515923594</c:v>
                </c:pt>
                <c:pt idx="17">
                  <c:v>0.16943521594684391</c:v>
                </c:pt>
                <c:pt idx="18">
                  <c:v>0.17229729729729862</c:v>
                </c:pt>
                <c:pt idx="19">
                  <c:v>0.19333333333333341</c:v>
                </c:pt>
                <c:pt idx="20">
                  <c:v>0.16993464052287682</c:v>
                </c:pt>
                <c:pt idx="21">
                  <c:v>0.10397553516819577</c:v>
                </c:pt>
                <c:pt idx="22">
                  <c:v>5.6782334384858114E-2</c:v>
                </c:pt>
                <c:pt idx="23">
                  <c:v>4.6583850931677107E-2</c:v>
                </c:pt>
                <c:pt idx="24">
                  <c:v>4.2553191489361694E-2</c:v>
                </c:pt>
                <c:pt idx="25">
                  <c:v>2.9032258064516092E-2</c:v>
                </c:pt>
                <c:pt idx="26">
                  <c:v>2.8662420382165561E-2</c:v>
                </c:pt>
                <c:pt idx="27">
                  <c:v>7.7419354838709833E-2</c:v>
                </c:pt>
                <c:pt idx="28">
                  <c:v>0.12014134275618445</c:v>
                </c:pt>
                <c:pt idx="29">
                  <c:v>0.18283582089552294</c:v>
                </c:pt>
                <c:pt idx="30">
                  <c:v>0.16541353383458654</c:v>
                </c:pt>
                <c:pt idx="31">
                  <c:v>0.1411764705882354</c:v>
                </c:pt>
                <c:pt idx="32">
                  <c:v>0.1165413533834587</c:v>
                </c:pt>
                <c:pt idx="33">
                  <c:v>4.878048780487839E-2</c:v>
                </c:pt>
                <c:pt idx="34">
                  <c:v>1.9543973941368115E-2</c:v>
                </c:pt>
                <c:pt idx="35">
                  <c:v>2.9850746268656716E-2</c:v>
                </c:pt>
                <c:pt idx="36">
                  <c:v>3.5087719298245695E-2</c:v>
                </c:pt>
                <c:pt idx="37">
                  <c:v>2.4539877300613688E-2</c:v>
                </c:pt>
                <c:pt idx="38">
                  <c:v>3.5820895522388152E-2</c:v>
                </c:pt>
                <c:pt idx="39">
                  <c:v>6.1224489795918213E-2</c:v>
                </c:pt>
                <c:pt idx="40">
                  <c:v>0.1111111111111111</c:v>
                </c:pt>
                <c:pt idx="41">
                  <c:v>0.12027491408934707</c:v>
                </c:pt>
                <c:pt idx="42">
                  <c:v>0.13945578231292602</c:v>
                </c:pt>
                <c:pt idx="43">
                  <c:v>0.14186851211072671</c:v>
                </c:pt>
                <c:pt idx="44">
                  <c:v>0.12457912457912459</c:v>
                </c:pt>
                <c:pt idx="45">
                  <c:v>7.1207430340557196E-2</c:v>
                </c:pt>
                <c:pt idx="46">
                  <c:v>5.1987767584097941E-2</c:v>
                </c:pt>
                <c:pt idx="47">
                  <c:v>5.9523809523809507E-2</c:v>
                </c:pt>
                <c:pt idx="48">
                  <c:v>3.9755351681957311E-2</c:v>
                </c:pt>
                <c:pt idx="49">
                  <c:v>5.2023121387283384E-2</c:v>
                </c:pt>
                <c:pt idx="50">
                  <c:v>6.2130177514792863E-2</c:v>
                </c:pt>
                <c:pt idx="51">
                  <c:v>7.5709779179810713E-2</c:v>
                </c:pt>
                <c:pt idx="52">
                  <c:v>0.12052117263843685</c:v>
                </c:pt>
                <c:pt idx="53">
                  <c:v>0.1560509554140127</c:v>
                </c:pt>
                <c:pt idx="54">
                  <c:v>0.17419354838709691</c:v>
                </c:pt>
                <c:pt idx="55">
                  <c:v>0.15533980582524345</c:v>
                </c:pt>
                <c:pt idx="56">
                  <c:v>0.10855263157894729</c:v>
                </c:pt>
                <c:pt idx="57">
                  <c:v>6.6869300911854085E-2</c:v>
                </c:pt>
                <c:pt idx="58">
                  <c:v>6.2500000000000083E-2</c:v>
                </c:pt>
                <c:pt idx="59">
                  <c:v>4.913294797687897E-2</c:v>
                </c:pt>
                <c:pt idx="60">
                  <c:v>5.2924791086350939E-2</c:v>
                </c:pt>
                <c:pt idx="61">
                  <c:v>4.1543026706231632E-2</c:v>
                </c:pt>
                <c:pt idx="62">
                  <c:v>6.7846607669616504E-2</c:v>
                </c:pt>
                <c:pt idx="63">
                  <c:v>7.4183976261127813E-2</c:v>
                </c:pt>
                <c:pt idx="64">
                  <c:v>0.12225705329153602</c:v>
                </c:pt>
                <c:pt idx="65">
                  <c:v>0.17785234899328861</c:v>
                </c:pt>
                <c:pt idx="66">
                  <c:v>0.20216606498194939</c:v>
                </c:pt>
                <c:pt idx="67">
                  <c:v>0.17229729729729862</c:v>
                </c:pt>
                <c:pt idx="68">
                  <c:v>0.16442953020134241</c:v>
                </c:pt>
                <c:pt idx="69">
                  <c:v>0.12745098039215694</c:v>
                </c:pt>
                <c:pt idx="70">
                  <c:v>0.13548387096774192</c:v>
                </c:pt>
                <c:pt idx="71">
                  <c:v>0.12576687116564422</c:v>
                </c:pt>
                <c:pt idx="72">
                  <c:v>0.10000000000000002</c:v>
                </c:pt>
                <c:pt idx="73">
                  <c:v>0.12812500000000002</c:v>
                </c:pt>
                <c:pt idx="74">
                  <c:v>0.11746031746031743</c:v>
                </c:pt>
                <c:pt idx="75">
                  <c:v>0.1442006269592476</c:v>
                </c:pt>
                <c:pt idx="76">
                  <c:v>0.20129870129870128</c:v>
                </c:pt>
                <c:pt idx="77">
                  <c:v>0.23102310231023104</c:v>
                </c:pt>
                <c:pt idx="78">
                  <c:v>0.2352941176470589</c:v>
                </c:pt>
                <c:pt idx="79">
                  <c:v>0.26729559748427678</c:v>
                </c:pt>
                <c:pt idx="80">
                  <c:v>0.23026315789473747</c:v>
                </c:pt>
                <c:pt idx="81">
                  <c:v>0.15644171779141225</c:v>
                </c:pt>
                <c:pt idx="82">
                  <c:v>0.12538226299694188</c:v>
                </c:pt>
                <c:pt idx="83">
                  <c:v>0.10795454545454559</c:v>
                </c:pt>
                <c:pt idx="84">
                  <c:v>0.11944444444444446</c:v>
                </c:pt>
                <c:pt idx="85">
                  <c:v>0.10746268656716422</c:v>
                </c:pt>
                <c:pt idx="86">
                  <c:v>0.11470588235294113</c:v>
                </c:pt>
                <c:pt idx="87">
                  <c:v>0.13939393939393943</c:v>
                </c:pt>
                <c:pt idx="88">
                  <c:v>0.20192307692307687</c:v>
                </c:pt>
                <c:pt idx="89">
                  <c:v>0.259493670886076</c:v>
                </c:pt>
                <c:pt idx="90">
                  <c:v>0.26543209876543206</c:v>
                </c:pt>
                <c:pt idx="91">
                  <c:v>0.25796178343949155</c:v>
                </c:pt>
                <c:pt idx="92">
                  <c:v>0.20192307692307687</c:v>
                </c:pt>
                <c:pt idx="93">
                  <c:v>0.16463414634146406</c:v>
                </c:pt>
                <c:pt idx="94">
                  <c:v>0.15223880597014941</c:v>
                </c:pt>
                <c:pt idx="95">
                  <c:v>0.12865497076023397</c:v>
                </c:pt>
                <c:pt idx="96">
                  <c:v>0.12772585669781936</c:v>
                </c:pt>
                <c:pt idx="97">
                  <c:v>0.10869565217391394</c:v>
                </c:pt>
                <c:pt idx="98">
                  <c:v>9.5679012345679604E-2</c:v>
                </c:pt>
                <c:pt idx="99">
                  <c:v>0.15409836065573837</c:v>
                </c:pt>
                <c:pt idx="100">
                  <c:v>0.20735785953177271</c:v>
                </c:pt>
                <c:pt idx="101">
                  <c:v>0.27272727272727282</c:v>
                </c:pt>
                <c:pt idx="102">
                  <c:v>0.25000000000000006</c:v>
                </c:pt>
                <c:pt idx="103">
                  <c:v>0.24734982332155475</c:v>
                </c:pt>
                <c:pt idx="104">
                  <c:v>0.20279720279720412</c:v>
                </c:pt>
                <c:pt idx="105">
                  <c:v>0.17525773195876293</c:v>
                </c:pt>
                <c:pt idx="106">
                  <c:v>0.14814814814814875</c:v>
                </c:pt>
                <c:pt idx="107">
                  <c:v>0.10000000000000006</c:v>
                </c:pt>
                <c:pt idx="108">
                  <c:v>0.10526315789473682</c:v>
                </c:pt>
                <c:pt idx="109">
                  <c:v>0.12037037037037036</c:v>
                </c:pt>
                <c:pt idx="110">
                  <c:v>0.10543130990415339</c:v>
                </c:pt>
                <c:pt idx="111">
                  <c:v>0.19003115264797521</c:v>
                </c:pt>
                <c:pt idx="112">
                  <c:v>0.20134228187919595</c:v>
                </c:pt>
                <c:pt idx="113">
                  <c:v>0.21478873239436719</c:v>
                </c:pt>
                <c:pt idx="114">
                  <c:v>0.21167883211678823</c:v>
                </c:pt>
                <c:pt idx="115">
                  <c:v>0.25170068027210885</c:v>
                </c:pt>
                <c:pt idx="116">
                  <c:v>0.19471947194719583</c:v>
                </c:pt>
                <c:pt idx="117">
                  <c:v>0.15017064846416389</c:v>
                </c:pt>
                <c:pt idx="118">
                  <c:v>0.11182108626198126</c:v>
                </c:pt>
                <c:pt idx="119">
                  <c:v>0.10248447204969002</c:v>
                </c:pt>
                <c:pt idx="120">
                  <c:v>9.0909090909091064E-2</c:v>
                </c:pt>
                <c:pt idx="121">
                  <c:v>0.10322580645161372</c:v>
                </c:pt>
                <c:pt idx="122">
                  <c:v>0.10967741935483855</c:v>
                </c:pt>
                <c:pt idx="123">
                  <c:v>0.14285714285714382</c:v>
                </c:pt>
                <c:pt idx="124">
                  <c:v>0.15901060070671391</c:v>
                </c:pt>
                <c:pt idx="125">
                  <c:v>0.21352313167259862</c:v>
                </c:pt>
                <c:pt idx="126">
                  <c:v>0.22916666666666669</c:v>
                </c:pt>
                <c:pt idx="127">
                  <c:v>0.22027972027972018</c:v>
                </c:pt>
                <c:pt idx="128">
                  <c:v>0.17869415807560146</c:v>
                </c:pt>
                <c:pt idx="129">
                  <c:v>0.11111111111111117</c:v>
                </c:pt>
                <c:pt idx="130">
                  <c:v>0.10126582278481078</c:v>
                </c:pt>
                <c:pt idx="131">
                  <c:v>0.10029498525073775</c:v>
                </c:pt>
                <c:pt idx="132">
                  <c:v>8.5545722713864777E-2</c:v>
                </c:pt>
                <c:pt idx="133">
                  <c:v>7.1661237785016332E-2</c:v>
                </c:pt>
                <c:pt idx="134">
                  <c:v>8.4142394822006444E-2</c:v>
                </c:pt>
                <c:pt idx="135">
                  <c:v>0.13576158940397345</c:v>
                </c:pt>
                <c:pt idx="136">
                  <c:v>0.1638225255972697</c:v>
                </c:pt>
                <c:pt idx="137">
                  <c:v>0.1971326164874552</c:v>
                </c:pt>
                <c:pt idx="138">
                  <c:v>0.24825174825174828</c:v>
                </c:pt>
                <c:pt idx="139">
                  <c:v>0.24028268551236881</c:v>
                </c:pt>
                <c:pt idx="140">
                  <c:v>0.21126760563380284</c:v>
                </c:pt>
                <c:pt idx="141">
                  <c:v>0.13636363636363638</c:v>
                </c:pt>
                <c:pt idx="142">
                  <c:v>0.12162162162162229</c:v>
                </c:pt>
                <c:pt idx="143">
                  <c:v>7.961783439490451E-2</c:v>
                </c:pt>
                <c:pt idx="144">
                  <c:v>6.8627450980392204E-2</c:v>
                </c:pt>
                <c:pt idx="145">
                  <c:v>7.1197411003236719E-2</c:v>
                </c:pt>
                <c:pt idx="146">
                  <c:v>7.3015873015873034E-2</c:v>
                </c:pt>
                <c:pt idx="147">
                  <c:v>0.12203389830508478</c:v>
                </c:pt>
                <c:pt idx="148">
                  <c:v>0.19256756756756771</c:v>
                </c:pt>
                <c:pt idx="149">
                  <c:v>0.21071428571428663</c:v>
                </c:pt>
                <c:pt idx="150">
                  <c:v>0.24113475177304969</c:v>
                </c:pt>
                <c:pt idx="151">
                  <c:v>0.23722627737226357</c:v>
                </c:pt>
                <c:pt idx="152">
                  <c:v>0.2418772563176895</c:v>
                </c:pt>
                <c:pt idx="153">
                  <c:v>0.11458333333333336</c:v>
                </c:pt>
                <c:pt idx="154">
                  <c:v>0.1270903010033444</c:v>
                </c:pt>
                <c:pt idx="155">
                  <c:v>0.13680781758957652</c:v>
                </c:pt>
                <c:pt idx="156">
                  <c:v>9.6345514950166175E-2</c:v>
                </c:pt>
                <c:pt idx="157">
                  <c:v>0.10423452768729674</c:v>
                </c:pt>
                <c:pt idx="158">
                  <c:v>0.10158730158730155</c:v>
                </c:pt>
                <c:pt idx="159">
                  <c:v>0.13770491803278689</c:v>
                </c:pt>
                <c:pt idx="160">
                  <c:v>0.18771331058020627</c:v>
                </c:pt>
                <c:pt idx="161">
                  <c:v>0.25614035087719184</c:v>
                </c:pt>
                <c:pt idx="162">
                  <c:v>0.23591549295774752</c:v>
                </c:pt>
                <c:pt idx="163">
                  <c:v>0.22500000000000003</c:v>
                </c:pt>
                <c:pt idx="164">
                  <c:v>0.21254355400696928</c:v>
                </c:pt>
                <c:pt idx="165">
                  <c:v>0.14285714285714377</c:v>
                </c:pt>
                <c:pt idx="166">
                  <c:v>0.11986301369863014</c:v>
                </c:pt>
                <c:pt idx="167">
                  <c:v>0.11827956989247285</c:v>
                </c:pt>
                <c:pt idx="168">
                  <c:v>9.6551724137931061E-2</c:v>
                </c:pt>
                <c:pt idx="169">
                  <c:v>7.7490774907749624E-2</c:v>
                </c:pt>
                <c:pt idx="170">
                  <c:v>9.7472924187725449E-2</c:v>
                </c:pt>
                <c:pt idx="171">
                  <c:v>0.15750915750915825</c:v>
                </c:pt>
                <c:pt idx="172">
                  <c:v>0.19367588932806332</c:v>
                </c:pt>
                <c:pt idx="173">
                  <c:v>0.26587301587301587</c:v>
                </c:pt>
                <c:pt idx="174">
                  <c:v>0.23809523809523919</c:v>
                </c:pt>
                <c:pt idx="175">
                  <c:v>0.24568965517241445</c:v>
                </c:pt>
                <c:pt idx="176">
                  <c:v>0.23228346456693019</c:v>
                </c:pt>
                <c:pt idx="177">
                  <c:v>0.17647058823529421</c:v>
                </c:pt>
                <c:pt idx="178">
                  <c:v>0.14015151515151467</c:v>
                </c:pt>
                <c:pt idx="179">
                  <c:v>0.10646387832699622</c:v>
                </c:pt>
                <c:pt idx="180">
                  <c:v>7.5187969924812123E-2</c:v>
                </c:pt>
                <c:pt idx="181">
                  <c:v>8.2031250000000014E-2</c:v>
                </c:pt>
                <c:pt idx="182">
                  <c:v>8.1712062256809548E-2</c:v>
                </c:pt>
                <c:pt idx="183">
                  <c:v>0.15725806451613031</c:v>
                </c:pt>
                <c:pt idx="184">
                  <c:v>0.16460905349794241</c:v>
                </c:pt>
                <c:pt idx="185">
                  <c:v>0.23577235772357719</c:v>
                </c:pt>
                <c:pt idx="186">
                  <c:v>0.20338983050847531</c:v>
                </c:pt>
                <c:pt idx="187">
                  <c:v>0.23868312757201648</c:v>
                </c:pt>
                <c:pt idx="188">
                  <c:v>0.22881355932203398</c:v>
                </c:pt>
                <c:pt idx="189">
                  <c:v>0.16736401673640194</c:v>
                </c:pt>
                <c:pt idx="190">
                  <c:v>0.1411290322580645</c:v>
                </c:pt>
                <c:pt idx="191">
                  <c:v>0.14942528735632343</c:v>
                </c:pt>
                <c:pt idx="192">
                  <c:v>0.11481481481481444</c:v>
                </c:pt>
                <c:pt idx="193">
                  <c:v>0.10373443983402489</c:v>
                </c:pt>
                <c:pt idx="194">
                  <c:v>0.14741035856573831</c:v>
                </c:pt>
                <c:pt idx="195">
                  <c:v>0.23949579831932863</c:v>
                </c:pt>
                <c:pt idx="196">
                  <c:v>0.2978723404255319</c:v>
                </c:pt>
                <c:pt idx="197">
                  <c:v>0.33183856502242493</c:v>
                </c:pt>
                <c:pt idx="198">
                  <c:v>0.33913043478261007</c:v>
                </c:pt>
                <c:pt idx="199">
                  <c:v>0.34210526315789624</c:v>
                </c:pt>
                <c:pt idx="200">
                  <c:v>0.28017241379310348</c:v>
                </c:pt>
                <c:pt idx="201">
                  <c:v>0.20920502092050211</c:v>
                </c:pt>
                <c:pt idx="202">
                  <c:v>0.14718614718614789</c:v>
                </c:pt>
                <c:pt idx="203">
                  <c:v>0.1142857142857147</c:v>
                </c:pt>
                <c:pt idx="204">
                  <c:v>0.10288065843621447</c:v>
                </c:pt>
                <c:pt idx="205">
                  <c:v>0.12663755458515277</c:v>
                </c:pt>
                <c:pt idx="206">
                  <c:v>9.5022624434389205E-2</c:v>
                </c:pt>
                <c:pt idx="207">
                  <c:v>0.17972350230414738</c:v>
                </c:pt>
                <c:pt idx="208">
                  <c:v>0.26886792452830183</c:v>
                </c:pt>
                <c:pt idx="209">
                  <c:v>0.35384615384615387</c:v>
                </c:pt>
                <c:pt idx="210">
                  <c:v>0.30582524271844813</c:v>
                </c:pt>
                <c:pt idx="211">
                  <c:v>0.28500000000000031</c:v>
                </c:pt>
                <c:pt idx="212">
                  <c:v>0.23444976076555021</c:v>
                </c:pt>
                <c:pt idx="213">
                  <c:v>0.14798206278026993</c:v>
                </c:pt>
                <c:pt idx="214">
                  <c:v>0.11016949152542355</c:v>
                </c:pt>
                <c:pt idx="215">
                  <c:v>0.10687022900763372</c:v>
                </c:pt>
                <c:pt idx="216">
                  <c:v>8.6466165413533858E-2</c:v>
                </c:pt>
                <c:pt idx="217">
                  <c:v>7.2289156626505896E-2</c:v>
                </c:pt>
                <c:pt idx="218">
                  <c:v>8.1632653061224497E-2</c:v>
                </c:pt>
                <c:pt idx="219">
                  <c:v>9.2436974789915929E-2</c:v>
                </c:pt>
                <c:pt idx="220">
                  <c:v>0.15702479338843048</c:v>
                </c:pt>
                <c:pt idx="221">
                  <c:v>0.19642857142857137</c:v>
                </c:pt>
                <c:pt idx="222">
                  <c:v>0.19658119658119749</c:v>
                </c:pt>
                <c:pt idx="223">
                  <c:v>0.24481327800829891</c:v>
                </c:pt>
                <c:pt idx="224">
                  <c:v>0.23868312757201648</c:v>
                </c:pt>
                <c:pt idx="225">
                  <c:v>0.11832061068702282</c:v>
                </c:pt>
                <c:pt idx="226">
                  <c:v>9.7122302158274082E-2</c:v>
                </c:pt>
                <c:pt idx="227">
                  <c:v>0.1040268456375843</c:v>
                </c:pt>
                <c:pt idx="228">
                  <c:v>5.9027777777777762E-2</c:v>
                </c:pt>
                <c:pt idx="229">
                  <c:v>6.6147859922178961E-2</c:v>
                </c:pt>
                <c:pt idx="230">
                  <c:v>6.1068702290076264E-2</c:v>
                </c:pt>
                <c:pt idx="231">
                  <c:v>0.16334661354581678</c:v>
                </c:pt>
                <c:pt idx="232">
                  <c:v>0.15546218487395075</c:v>
                </c:pt>
                <c:pt idx="233">
                  <c:v>0.27272727272727282</c:v>
                </c:pt>
                <c:pt idx="234">
                  <c:v>0.23181818181818256</c:v>
                </c:pt>
                <c:pt idx="235">
                  <c:v>0.22477064220183487</c:v>
                </c:pt>
                <c:pt idx="236">
                  <c:v>0.20183486238532181</c:v>
                </c:pt>
                <c:pt idx="237">
                  <c:v>0.11688311688311702</c:v>
                </c:pt>
                <c:pt idx="238">
                  <c:v>0.10593220338983082</c:v>
                </c:pt>
                <c:pt idx="239">
                  <c:v>8.0000000000000043E-2</c:v>
                </c:pt>
                <c:pt idx="240">
                  <c:v>5.4687500000000083E-2</c:v>
                </c:pt>
                <c:pt idx="241">
                  <c:v>4.6808510638297926E-2</c:v>
                </c:pt>
                <c:pt idx="242">
                  <c:v>4.7210300429184608E-2</c:v>
                </c:pt>
                <c:pt idx="243">
                  <c:v>7.9439252336448898E-2</c:v>
                </c:pt>
                <c:pt idx="244">
                  <c:v>9.9526066350711734E-2</c:v>
                </c:pt>
                <c:pt idx="245">
                  <c:v>0.14009661835748791</c:v>
                </c:pt>
                <c:pt idx="246">
                  <c:v>0.19724770642201844</c:v>
                </c:pt>
                <c:pt idx="247">
                  <c:v>0.15492957746478875</c:v>
                </c:pt>
                <c:pt idx="248">
                  <c:v>0.15740740740740922</c:v>
                </c:pt>
                <c:pt idx="249">
                  <c:v>9.0909090909091064E-2</c:v>
                </c:pt>
                <c:pt idx="250">
                  <c:v>7.9545454545454475E-2</c:v>
                </c:pt>
                <c:pt idx="251">
                  <c:v>4.4117647058823969E-2</c:v>
                </c:pt>
                <c:pt idx="252">
                  <c:v>4.8689138576778757E-2</c:v>
                </c:pt>
                <c:pt idx="253">
                  <c:v>3.2000000000000042E-2</c:v>
                </c:pt>
                <c:pt idx="254">
                  <c:v>3.5294117647058802E-2</c:v>
                </c:pt>
                <c:pt idx="255">
                  <c:v>0.11023622047244139</c:v>
                </c:pt>
                <c:pt idx="256">
                  <c:v>7.7519379844961434E-2</c:v>
                </c:pt>
                <c:pt idx="257">
                  <c:v>0.14096916299559537</c:v>
                </c:pt>
                <c:pt idx="258">
                  <c:v>0.14468085106382972</c:v>
                </c:pt>
                <c:pt idx="259">
                  <c:v>0.15384615384615496</c:v>
                </c:pt>
                <c:pt idx="260">
                  <c:v>0.14830508474576348</c:v>
                </c:pt>
                <c:pt idx="261">
                  <c:v>8.7500000000000064E-2</c:v>
                </c:pt>
                <c:pt idx="262">
                  <c:v>6.7460317460317429E-2</c:v>
                </c:pt>
                <c:pt idx="263">
                  <c:v>8.8028169014085084E-2</c:v>
                </c:pt>
                <c:pt idx="264">
                  <c:v>7.9584775086505091E-2</c:v>
                </c:pt>
                <c:pt idx="265">
                  <c:v>8.3636363636364383E-2</c:v>
                </c:pt>
                <c:pt idx="266">
                  <c:v>8.4870848708487892E-2</c:v>
                </c:pt>
                <c:pt idx="267">
                  <c:v>0.12962962962962873</c:v>
                </c:pt>
                <c:pt idx="268">
                  <c:v>0.18992248062015599</c:v>
                </c:pt>
                <c:pt idx="269">
                  <c:v>0.22529644268774782</c:v>
                </c:pt>
                <c:pt idx="270">
                  <c:v>0.23076923076923198</c:v>
                </c:pt>
                <c:pt idx="271">
                  <c:v>0.21153846153846281</c:v>
                </c:pt>
                <c:pt idx="272">
                  <c:v>0.18702290076335873</c:v>
                </c:pt>
                <c:pt idx="273">
                  <c:v>0.12451361867704278</c:v>
                </c:pt>
                <c:pt idx="274">
                  <c:v>6.5134099616858371E-2</c:v>
                </c:pt>
                <c:pt idx="275">
                  <c:v>7.2727272727272724E-2</c:v>
                </c:pt>
                <c:pt idx="276">
                  <c:v>7.3529411764705885E-2</c:v>
                </c:pt>
                <c:pt idx="277">
                  <c:v>8.6330935251798635E-2</c:v>
                </c:pt>
                <c:pt idx="278">
                  <c:v>7.7192982456140799E-2</c:v>
                </c:pt>
                <c:pt idx="279">
                  <c:v>6.6176470588235323E-2</c:v>
                </c:pt>
                <c:pt idx="280">
                  <c:v>0.14539007092198575</c:v>
                </c:pt>
                <c:pt idx="281">
                  <c:v>0.16666666666666663</c:v>
                </c:pt>
                <c:pt idx="282">
                  <c:v>0.17307692307692321</c:v>
                </c:pt>
                <c:pt idx="283">
                  <c:v>0.14457831325301188</c:v>
                </c:pt>
                <c:pt idx="284">
                  <c:v>0.15019762845849804</c:v>
                </c:pt>
                <c:pt idx="285">
                  <c:v>5.9055118110236324E-2</c:v>
                </c:pt>
                <c:pt idx="286">
                  <c:v>5.8608058608058657E-2</c:v>
                </c:pt>
                <c:pt idx="287">
                  <c:v>5.8394160583941583E-2</c:v>
                </c:pt>
                <c:pt idx="288">
                  <c:v>6.7415730337079011E-2</c:v>
                </c:pt>
                <c:pt idx="289">
                  <c:v>9.5419847328244295E-2</c:v>
                </c:pt>
                <c:pt idx="290">
                  <c:v>0.10156250000000012</c:v>
                </c:pt>
                <c:pt idx="291">
                  <c:v>7.9681274900398752E-2</c:v>
                </c:pt>
                <c:pt idx="292">
                  <c:v>0.12295081967213115</c:v>
                </c:pt>
                <c:pt idx="293">
                  <c:v>0.14718614718614789</c:v>
                </c:pt>
                <c:pt idx="294">
                  <c:v>0.16666666666666666</c:v>
                </c:pt>
                <c:pt idx="295">
                  <c:v>0.17427385892116193</c:v>
                </c:pt>
                <c:pt idx="296">
                  <c:v>0.17154811715481191</c:v>
                </c:pt>
                <c:pt idx="297">
                  <c:v>0.11904761904761912</c:v>
                </c:pt>
                <c:pt idx="298">
                  <c:v>8.301886792452827E-2</c:v>
                </c:pt>
                <c:pt idx="299">
                  <c:v>5.514705882352941E-2</c:v>
                </c:pt>
                <c:pt idx="300">
                  <c:v>3.9426523297490967E-2</c:v>
                </c:pt>
                <c:pt idx="301">
                  <c:v>3.0769230769230795E-2</c:v>
                </c:pt>
                <c:pt idx="302">
                  <c:v>3.4220532319391712E-2</c:v>
                </c:pt>
                <c:pt idx="303">
                  <c:v>7.5757575757575774E-2</c:v>
                </c:pt>
                <c:pt idx="304">
                  <c:v>0.12681159420289853</c:v>
                </c:pt>
                <c:pt idx="305">
                  <c:v>0.17241379310344898</c:v>
                </c:pt>
                <c:pt idx="306">
                  <c:v>0.14615384615384619</c:v>
                </c:pt>
                <c:pt idx="307">
                  <c:v>0.17883211678832184</c:v>
                </c:pt>
                <c:pt idx="308">
                  <c:v>0.18382352941176472</c:v>
                </c:pt>
                <c:pt idx="309">
                  <c:v>0.10332103321033212</c:v>
                </c:pt>
                <c:pt idx="310">
                  <c:v>4.5112781954887785E-2</c:v>
                </c:pt>
                <c:pt idx="311">
                  <c:v>4.1379310344827565E-2</c:v>
                </c:pt>
                <c:pt idx="312">
                  <c:v>4.2553191489361694E-2</c:v>
                </c:pt>
                <c:pt idx="313">
                  <c:v>4.4673539518900393E-2</c:v>
                </c:pt>
                <c:pt idx="314">
                  <c:v>6.1855670103092814E-2</c:v>
                </c:pt>
                <c:pt idx="315">
                  <c:v>0.10915492957746471</c:v>
                </c:pt>
                <c:pt idx="316">
                  <c:v>0.13868613138686192</c:v>
                </c:pt>
                <c:pt idx="317">
                  <c:v>0.19622641509433991</c:v>
                </c:pt>
                <c:pt idx="318">
                  <c:v>0.17803030303030382</c:v>
                </c:pt>
                <c:pt idx="319">
                  <c:v>0.14624505928853751</c:v>
                </c:pt>
                <c:pt idx="320">
                  <c:v>0.13095238095238179</c:v>
                </c:pt>
                <c:pt idx="321">
                  <c:v>0.11538461538461539</c:v>
                </c:pt>
                <c:pt idx="322">
                  <c:v>5.6818181818182024E-2</c:v>
                </c:pt>
                <c:pt idx="323">
                  <c:v>4.4280442804428194E-2</c:v>
                </c:pt>
                <c:pt idx="324">
                  <c:v>4.4117647058823969E-2</c:v>
                </c:pt>
                <c:pt idx="325">
                  <c:v>2.2304832713754698E-2</c:v>
                </c:pt>
                <c:pt idx="326">
                  <c:v>8.745247148288976E-2</c:v>
                </c:pt>
                <c:pt idx="327">
                  <c:v>0.12451361867704278</c:v>
                </c:pt>
                <c:pt idx="328">
                  <c:v>0.17131474103585659</c:v>
                </c:pt>
                <c:pt idx="329">
                  <c:v>0.23809523809523925</c:v>
                </c:pt>
                <c:pt idx="330">
                  <c:v>0.20331950207468888</c:v>
                </c:pt>
                <c:pt idx="331">
                  <c:v>0.22400000000000006</c:v>
                </c:pt>
                <c:pt idx="332">
                  <c:v>0.17338709677419428</c:v>
                </c:pt>
                <c:pt idx="333">
                  <c:v>0.10861423220973777</c:v>
                </c:pt>
                <c:pt idx="334">
                  <c:v>0.11458333333333336</c:v>
                </c:pt>
                <c:pt idx="335">
                  <c:v>5.4421768707482866E-2</c:v>
                </c:pt>
                <c:pt idx="336">
                  <c:v>5.38720538720538E-2</c:v>
                </c:pt>
                <c:pt idx="337">
                  <c:v>5.7347670250896376E-2</c:v>
                </c:pt>
                <c:pt idx="338">
                  <c:v>4.0816326530612471E-2</c:v>
                </c:pt>
                <c:pt idx="339">
                  <c:v>9.4405594405594498E-2</c:v>
                </c:pt>
                <c:pt idx="340">
                  <c:v>0.12765957446808418</c:v>
                </c:pt>
                <c:pt idx="341">
                  <c:v>0.17054263565891481</c:v>
                </c:pt>
                <c:pt idx="342">
                  <c:v>0.14693877551020496</c:v>
                </c:pt>
                <c:pt idx="343">
                  <c:v>0.14000000000000001</c:v>
                </c:pt>
                <c:pt idx="344">
                  <c:v>0.10546875000000012</c:v>
                </c:pt>
                <c:pt idx="345">
                  <c:v>1.8248175182481823E-2</c:v>
                </c:pt>
                <c:pt idx="346">
                  <c:v>1.6339869281045763E-2</c:v>
                </c:pt>
                <c:pt idx="347">
                  <c:v>2.5396825396825421E-2</c:v>
                </c:pt>
                <c:pt idx="348">
                  <c:v>3.6303630363036354E-2</c:v>
                </c:pt>
                <c:pt idx="349">
                  <c:v>5.9016393442623473E-2</c:v>
                </c:pt>
                <c:pt idx="350">
                  <c:v>7.3717948717948831E-2</c:v>
                </c:pt>
                <c:pt idx="351">
                  <c:v>7.0739549839228533E-2</c:v>
                </c:pt>
                <c:pt idx="352">
                  <c:v>9.7222222222222238E-2</c:v>
                </c:pt>
                <c:pt idx="353">
                  <c:v>0.11071428571428579</c:v>
                </c:pt>
                <c:pt idx="354">
                  <c:v>0.13058419243986291</c:v>
                </c:pt>
                <c:pt idx="355">
                  <c:v>9.8245614035087733E-2</c:v>
                </c:pt>
                <c:pt idx="356">
                  <c:v>0.11184210526315792</c:v>
                </c:pt>
                <c:pt idx="357">
                  <c:v>6.4024390243902413E-2</c:v>
                </c:pt>
                <c:pt idx="358">
                  <c:v>4.9230769230769272E-2</c:v>
                </c:pt>
                <c:pt idx="359">
                  <c:v>4.2253521126760563E-2</c:v>
                </c:pt>
                <c:pt idx="360">
                  <c:v>5.5718475073313914E-2</c:v>
                </c:pt>
                <c:pt idx="361">
                  <c:v>5.7401812688821816E-2</c:v>
                </c:pt>
                <c:pt idx="362">
                  <c:v>6.7226890756302712E-2</c:v>
                </c:pt>
                <c:pt idx="363">
                  <c:v>5.7142857142857169E-2</c:v>
                </c:pt>
                <c:pt idx="364">
                  <c:v>6.2893081761006608E-2</c:v>
                </c:pt>
                <c:pt idx="365">
                  <c:v>8.9403973509933732E-2</c:v>
                </c:pt>
                <c:pt idx="366">
                  <c:v>0.10631229235880407</c:v>
                </c:pt>
                <c:pt idx="367">
                  <c:v>8.9456869009585174E-2</c:v>
                </c:pt>
                <c:pt idx="368">
                  <c:v>8.6816720257234817E-2</c:v>
                </c:pt>
                <c:pt idx="369">
                  <c:v>6.5015479876160936E-2</c:v>
                </c:pt>
                <c:pt idx="370">
                  <c:v>3.4883720930232433E-2</c:v>
                </c:pt>
                <c:pt idx="371">
                  <c:v>5.1912568306010889E-2</c:v>
                </c:pt>
                <c:pt idx="372">
                  <c:v>3.8560411311053984E-2</c:v>
                </c:pt>
                <c:pt idx="373">
                  <c:v>2.3809523809523812E-2</c:v>
                </c:pt>
                <c:pt idx="374">
                  <c:v>4.2216358839050172E-2</c:v>
                </c:pt>
                <c:pt idx="375">
                  <c:v>7.6712328767123333E-2</c:v>
                </c:pt>
                <c:pt idx="376">
                  <c:v>5.1987767584097941E-2</c:v>
                </c:pt>
                <c:pt idx="377">
                  <c:v>8.1460674157303334E-2</c:v>
                </c:pt>
                <c:pt idx="378">
                  <c:v>9.5652173913044022E-2</c:v>
                </c:pt>
                <c:pt idx="379">
                  <c:v>8.04597701149425E-2</c:v>
                </c:pt>
                <c:pt idx="380">
                  <c:v>5.3977272727272867E-2</c:v>
                </c:pt>
                <c:pt idx="381">
                  <c:v>5.8011049723756897E-2</c:v>
                </c:pt>
                <c:pt idx="382">
                  <c:v>4.5698924731182873E-2</c:v>
                </c:pt>
                <c:pt idx="383">
                  <c:v>3.6855036855036855E-2</c:v>
                </c:pt>
                <c:pt idx="384">
                  <c:v>3.1175059952038467E-2</c:v>
                </c:pt>
                <c:pt idx="385">
                  <c:v>3.1100478468899597E-2</c:v>
                </c:pt>
                <c:pt idx="386">
                  <c:v>2.1028037383177611E-2</c:v>
                </c:pt>
                <c:pt idx="387">
                  <c:v>4.4392523364486285E-2</c:v>
                </c:pt>
                <c:pt idx="388">
                  <c:v>7.2093023255814404E-2</c:v>
                </c:pt>
                <c:pt idx="389">
                  <c:v>8.8541666666667268E-2</c:v>
                </c:pt>
                <c:pt idx="390">
                  <c:v>0.13383838383838462</c:v>
                </c:pt>
                <c:pt idx="391">
                  <c:v>0.10904255319148976</c:v>
                </c:pt>
                <c:pt idx="392">
                  <c:v>0.12113402061855701</c:v>
                </c:pt>
                <c:pt idx="393">
                  <c:v>8.0568720379147266E-2</c:v>
                </c:pt>
                <c:pt idx="394">
                  <c:v>4.4705882352941477E-2</c:v>
                </c:pt>
                <c:pt idx="395">
                  <c:v>4.5851528384279347E-2</c:v>
                </c:pt>
                <c:pt idx="396">
                  <c:v>2.197802197802199E-2</c:v>
                </c:pt>
                <c:pt idx="397">
                  <c:v>3.5128805620608897E-2</c:v>
                </c:pt>
                <c:pt idx="398">
                  <c:v>5.2995391705069061E-2</c:v>
                </c:pt>
                <c:pt idx="399">
                  <c:v>6.3569682151589313E-2</c:v>
                </c:pt>
                <c:pt idx="400">
                  <c:v>9.3137254901960717E-2</c:v>
                </c:pt>
                <c:pt idx="401">
                  <c:v>9.927360774818389E-2</c:v>
                </c:pt>
                <c:pt idx="402">
                  <c:v>0.12686567164179108</c:v>
                </c:pt>
                <c:pt idx="403">
                  <c:v>0.13381995133819954</c:v>
                </c:pt>
                <c:pt idx="404">
                  <c:v>0.12616822429906538</c:v>
                </c:pt>
                <c:pt idx="405">
                  <c:v>8.4598698481562332E-2</c:v>
                </c:pt>
                <c:pt idx="406">
                  <c:v>7.6458752515090628E-2</c:v>
                </c:pt>
                <c:pt idx="407">
                  <c:v>3.4764826175869033E-2</c:v>
                </c:pt>
                <c:pt idx="408">
                  <c:v>2.9106029106029076E-2</c:v>
                </c:pt>
              </c:numCache>
            </c:numRef>
          </c:val>
          <c:smooth val="0"/>
        </c:ser>
        <c:dLbls>
          <c:showLegendKey val="0"/>
          <c:showVal val="0"/>
          <c:showCatName val="0"/>
          <c:showSerName val="0"/>
          <c:showPercent val="0"/>
          <c:showBubbleSize val="0"/>
        </c:dLbls>
        <c:marker val="1"/>
        <c:smooth val="0"/>
        <c:axId val="55593216"/>
        <c:axId val="55627776"/>
      </c:lineChart>
      <c:dateAx>
        <c:axId val="55593216"/>
        <c:scaling>
          <c:orientation val="minMax"/>
        </c:scaling>
        <c:delete val="0"/>
        <c:axPos val="b"/>
        <c:numFmt formatCode="mmm\-yy" sourceLinked="0"/>
        <c:majorTickMark val="out"/>
        <c:minorTickMark val="none"/>
        <c:tickLblPos val="nextTo"/>
        <c:spPr>
          <a:ln w="3175">
            <a:solidFill>
              <a:srgbClr val="000000"/>
            </a:solidFill>
            <a:prstDash val="solid"/>
          </a:ln>
        </c:spPr>
        <c:txPr>
          <a:bodyPr rot="-5400000" vert="horz"/>
          <a:lstStyle/>
          <a:p>
            <a:pPr>
              <a:defRPr sz="1200" b="0" i="0" u="none" strike="noStrike" baseline="0">
                <a:solidFill>
                  <a:srgbClr val="000000"/>
                </a:solidFill>
                <a:latin typeface="Arial" pitchFamily="34" charset="0"/>
                <a:ea typeface="Arial Narrow"/>
                <a:cs typeface="Arial" pitchFamily="34" charset="0"/>
              </a:defRPr>
            </a:pPr>
            <a:endParaRPr lang="en-US"/>
          </a:p>
        </c:txPr>
        <c:crossAx val="55627776"/>
        <c:crosses val="autoZero"/>
        <c:auto val="1"/>
        <c:lblOffset val="100"/>
        <c:baseTimeUnit val="months"/>
        <c:majorUnit val="12"/>
        <c:majorTimeUnit val="months"/>
        <c:minorUnit val="24"/>
        <c:minorTimeUnit val="days"/>
      </c:dateAx>
      <c:valAx>
        <c:axId val="55627776"/>
        <c:scaling>
          <c:orientation val="minMax"/>
          <c:max val="0.35000000000000031"/>
          <c:min val="0"/>
        </c:scaling>
        <c:delete val="0"/>
        <c:axPos val="l"/>
        <c:majorGridlines>
          <c:spPr>
            <a:ln w="3175">
              <a:solidFill>
                <a:srgbClr val="00778B"/>
              </a:solidFill>
              <a:prstDash val="solid"/>
            </a:ln>
          </c:spPr>
        </c:majorGridlines>
        <c:numFmt formatCode="0%"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pitchFamily="34" charset="0"/>
                <a:ea typeface="Arial Narrow"/>
                <a:cs typeface="Arial" pitchFamily="34" charset="0"/>
              </a:defRPr>
            </a:pPr>
            <a:endParaRPr lang="en-US"/>
          </a:p>
        </c:txPr>
        <c:crossAx val="55593216"/>
        <c:crosses val="autoZero"/>
        <c:crossBetween val="between"/>
        <c:majorUnit val="0.05"/>
      </c:valAx>
      <c:spPr>
        <a:solidFill>
          <a:srgbClr val="FFFFFF"/>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2275"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'slide 30'!$A$3</c:f>
              <c:strCache>
                <c:ptCount val="1"/>
                <c:pt idx="0">
                  <c:v>Unemployment rate at peak</c:v>
                </c:pt>
              </c:strCache>
            </c:strRef>
          </c:tx>
          <c:spPr>
            <a:solidFill>
              <a:srgbClr val="00778B"/>
            </a:solidFill>
          </c:spPr>
          <c:invertIfNegative val="0"/>
          <c:cat>
            <c:numRef>
              <c:f>'slide 30'!$B$2:$H$2</c:f>
              <c:numCache>
                <c:formatCode>General</c:formatCode>
                <c:ptCount val="7"/>
                <c:pt idx="0">
                  <c:v>2001</c:v>
                </c:pt>
                <c:pt idx="1">
                  <c:v>2002</c:v>
                </c:pt>
                <c:pt idx="2">
                  <c:v>2003</c:v>
                </c:pt>
                <c:pt idx="3">
                  <c:v>2004</c:v>
                </c:pt>
                <c:pt idx="4">
                  <c:v>2005</c:v>
                </c:pt>
                <c:pt idx="5">
                  <c:v>2006</c:v>
                </c:pt>
                <c:pt idx="6">
                  <c:v>2007</c:v>
                </c:pt>
              </c:numCache>
            </c:numRef>
          </c:cat>
          <c:val>
            <c:numRef>
              <c:f>'slide 30'!$B$3:$H$3</c:f>
              <c:numCache>
                <c:formatCode>General</c:formatCode>
                <c:ptCount val="7"/>
                <c:pt idx="0">
                  <c:v>12.75</c:v>
                </c:pt>
                <c:pt idx="1">
                  <c:v>10</c:v>
                </c:pt>
                <c:pt idx="2">
                  <c:v>10.75</c:v>
                </c:pt>
                <c:pt idx="3">
                  <c:v>9.75</c:v>
                </c:pt>
                <c:pt idx="4">
                  <c:v>5.75</c:v>
                </c:pt>
                <c:pt idx="5">
                  <c:v>9</c:v>
                </c:pt>
                <c:pt idx="6">
                  <c:v>10.25</c:v>
                </c:pt>
              </c:numCache>
            </c:numRef>
          </c:val>
        </c:ser>
        <c:ser>
          <c:idx val="1"/>
          <c:order val="1"/>
          <c:tx>
            <c:strRef>
              <c:f>'slide 30'!$A$4</c:f>
              <c:strCache>
                <c:ptCount val="1"/>
                <c:pt idx="0">
                  <c:v>Unemployment rate, annual average</c:v>
                </c:pt>
              </c:strCache>
            </c:strRef>
          </c:tx>
          <c:spPr>
            <a:solidFill>
              <a:srgbClr val="C1A01E"/>
            </a:solidFill>
          </c:spPr>
          <c:invertIfNegative val="0"/>
          <c:cat>
            <c:numRef>
              <c:f>'slide 30'!$B$2:$H$2</c:f>
              <c:numCache>
                <c:formatCode>General</c:formatCode>
                <c:ptCount val="7"/>
                <c:pt idx="0">
                  <c:v>2001</c:v>
                </c:pt>
                <c:pt idx="1">
                  <c:v>2002</c:v>
                </c:pt>
                <c:pt idx="2">
                  <c:v>2003</c:v>
                </c:pt>
                <c:pt idx="3">
                  <c:v>2004</c:v>
                </c:pt>
                <c:pt idx="4">
                  <c:v>2005</c:v>
                </c:pt>
                <c:pt idx="5">
                  <c:v>2006</c:v>
                </c:pt>
                <c:pt idx="6">
                  <c:v>2007</c:v>
                </c:pt>
              </c:numCache>
            </c:numRef>
          </c:cat>
          <c:val>
            <c:numRef>
              <c:f>'slide 30'!$B$4:$H$4</c:f>
              <c:numCache>
                <c:formatCode>General</c:formatCode>
                <c:ptCount val="7"/>
                <c:pt idx="0">
                  <c:v>17.75</c:v>
                </c:pt>
                <c:pt idx="1">
                  <c:v>13</c:v>
                </c:pt>
                <c:pt idx="2">
                  <c:v>13.75</c:v>
                </c:pt>
                <c:pt idx="3">
                  <c:v>12.5</c:v>
                </c:pt>
                <c:pt idx="4">
                  <c:v>8.75</c:v>
                </c:pt>
                <c:pt idx="5">
                  <c:v>12.25</c:v>
                </c:pt>
                <c:pt idx="6">
                  <c:v>13.5</c:v>
                </c:pt>
              </c:numCache>
            </c:numRef>
          </c:val>
        </c:ser>
        <c:dLbls>
          <c:showLegendKey val="0"/>
          <c:showVal val="0"/>
          <c:showCatName val="0"/>
          <c:showSerName val="0"/>
          <c:showPercent val="0"/>
          <c:showBubbleSize val="0"/>
        </c:dLbls>
        <c:gapWidth val="150"/>
        <c:axId val="63243008"/>
        <c:axId val="63244544"/>
      </c:barChart>
      <c:catAx>
        <c:axId val="63243008"/>
        <c:scaling>
          <c:orientation val="minMax"/>
        </c:scaling>
        <c:delete val="0"/>
        <c:axPos val="b"/>
        <c:numFmt formatCode="General" sourceLinked="1"/>
        <c:majorTickMark val="out"/>
        <c:minorTickMark val="none"/>
        <c:tickLblPos val="nextTo"/>
        <c:txPr>
          <a:bodyPr/>
          <a:lstStyle/>
          <a:p>
            <a:pPr>
              <a:defRPr sz="1200" baseline="0">
                <a:latin typeface="Arial" pitchFamily="34" charset="0"/>
              </a:defRPr>
            </a:pPr>
            <a:endParaRPr lang="en-US"/>
          </a:p>
        </c:txPr>
        <c:crossAx val="63244544"/>
        <c:crosses val="autoZero"/>
        <c:auto val="1"/>
        <c:lblAlgn val="ctr"/>
        <c:lblOffset val="100"/>
        <c:noMultiLvlLbl val="0"/>
      </c:catAx>
      <c:valAx>
        <c:axId val="63244544"/>
        <c:scaling>
          <c:orientation val="minMax"/>
        </c:scaling>
        <c:delete val="0"/>
        <c:axPos val="l"/>
        <c:majorGridlines/>
        <c:numFmt formatCode="General" sourceLinked="1"/>
        <c:majorTickMark val="out"/>
        <c:minorTickMark val="none"/>
        <c:tickLblPos val="nextTo"/>
        <c:txPr>
          <a:bodyPr/>
          <a:lstStyle/>
          <a:p>
            <a:pPr>
              <a:defRPr sz="1200">
                <a:latin typeface="Arial" pitchFamily="34" charset="0"/>
                <a:cs typeface="Arial" pitchFamily="34" charset="0"/>
              </a:defRPr>
            </a:pPr>
            <a:endParaRPr lang="en-US"/>
          </a:p>
        </c:txPr>
        <c:crossAx val="63243008"/>
        <c:crosses val="autoZero"/>
        <c:crossBetween val="between"/>
      </c:valAx>
    </c:plotArea>
    <c:legend>
      <c:legendPos val="b"/>
      <c:layout/>
      <c:overlay val="0"/>
      <c:txPr>
        <a:bodyPr/>
        <a:lstStyle/>
        <a:p>
          <a:pPr>
            <a:defRPr sz="1200" b="0">
              <a:latin typeface="Arial" pitchFamily="34" charset="0"/>
              <a:cs typeface="Arial" pitchFamily="34" charset="0"/>
            </a:defRPr>
          </a:pPr>
          <a:endParaRPr lang="en-US"/>
        </a:p>
      </c:txPr>
    </c:legend>
    <c:plotVisOnly val="1"/>
    <c:dispBlanksAs val="gap"/>
    <c:showDLblsOverMax val="0"/>
  </c:chart>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'slide 31'!$A$3</c:f>
              <c:strCache>
                <c:ptCount val="1"/>
                <c:pt idx="0">
                  <c:v>Labour force</c:v>
                </c:pt>
              </c:strCache>
            </c:strRef>
          </c:tx>
          <c:spPr>
            <a:solidFill>
              <a:srgbClr val="00778B"/>
            </a:solidFill>
          </c:spPr>
          <c:invertIfNegative val="0"/>
          <c:cat>
            <c:strRef>
              <c:f>'slide 31'!$B$2:$C$2</c:f>
              <c:strCache>
                <c:ptCount val="2"/>
                <c:pt idx="0">
                  <c:v>Year 1</c:v>
                </c:pt>
                <c:pt idx="1">
                  <c:v>Year 2</c:v>
                </c:pt>
              </c:strCache>
            </c:strRef>
          </c:cat>
          <c:val>
            <c:numRef>
              <c:f>'slide 31'!$B$3:$C$3</c:f>
              <c:numCache>
                <c:formatCode>General</c:formatCode>
                <c:ptCount val="2"/>
                <c:pt idx="0">
                  <c:v>1300</c:v>
                </c:pt>
                <c:pt idx="1">
                  <c:v>1500</c:v>
                </c:pt>
              </c:numCache>
            </c:numRef>
          </c:val>
        </c:ser>
        <c:ser>
          <c:idx val="1"/>
          <c:order val="1"/>
          <c:tx>
            <c:strRef>
              <c:f>'slide 31'!$A$4</c:f>
              <c:strCache>
                <c:ptCount val="1"/>
                <c:pt idx="0">
                  <c:v>Employment</c:v>
                </c:pt>
              </c:strCache>
            </c:strRef>
          </c:tx>
          <c:spPr>
            <a:solidFill>
              <a:srgbClr val="C1A01E"/>
            </a:solidFill>
          </c:spPr>
          <c:invertIfNegative val="0"/>
          <c:cat>
            <c:strRef>
              <c:f>'slide 31'!$B$2:$C$2</c:f>
              <c:strCache>
                <c:ptCount val="2"/>
                <c:pt idx="0">
                  <c:v>Year 1</c:v>
                </c:pt>
                <c:pt idx="1">
                  <c:v>Year 2</c:v>
                </c:pt>
              </c:strCache>
            </c:strRef>
          </c:cat>
          <c:val>
            <c:numRef>
              <c:f>'slide 31'!$B$4:$C$4</c:f>
              <c:numCache>
                <c:formatCode>General</c:formatCode>
                <c:ptCount val="2"/>
                <c:pt idx="0">
                  <c:v>1000</c:v>
                </c:pt>
                <c:pt idx="1">
                  <c:v>1200</c:v>
                </c:pt>
              </c:numCache>
            </c:numRef>
          </c:val>
        </c:ser>
        <c:dLbls>
          <c:showLegendKey val="0"/>
          <c:showVal val="0"/>
          <c:showCatName val="0"/>
          <c:showSerName val="0"/>
          <c:showPercent val="0"/>
          <c:showBubbleSize val="0"/>
        </c:dLbls>
        <c:gapWidth val="150"/>
        <c:axId val="63281408"/>
        <c:axId val="63287296"/>
      </c:barChart>
      <c:catAx>
        <c:axId val="63281408"/>
        <c:scaling>
          <c:orientation val="minMax"/>
        </c:scaling>
        <c:delete val="0"/>
        <c:axPos val="b"/>
        <c:majorTickMark val="out"/>
        <c:minorTickMark val="none"/>
        <c:tickLblPos val="nextTo"/>
        <c:txPr>
          <a:bodyPr/>
          <a:lstStyle/>
          <a:p>
            <a:pPr>
              <a:defRPr b="1">
                <a:latin typeface="Arial" pitchFamily="34" charset="0"/>
                <a:cs typeface="Arial" pitchFamily="34" charset="0"/>
              </a:defRPr>
            </a:pPr>
            <a:endParaRPr lang="en-US"/>
          </a:p>
        </c:txPr>
        <c:crossAx val="63287296"/>
        <c:crosses val="autoZero"/>
        <c:auto val="1"/>
        <c:lblAlgn val="ctr"/>
        <c:lblOffset val="100"/>
        <c:noMultiLvlLbl val="0"/>
      </c:catAx>
      <c:valAx>
        <c:axId val="63287296"/>
        <c:scaling>
          <c:orientation val="minMax"/>
        </c:scaling>
        <c:delete val="0"/>
        <c:axPos val="l"/>
        <c:majorGridlines/>
        <c:numFmt formatCode="#,##0" sourceLinked="0"/>
        <c:majorTickMark val="out"/>
        <c:minorTickMark val="none"/>
        <c:tickLblPos val="nextTo"/>
        <c:txPr>
          <a:bodyPr/>
          <a:lstStyle/>
          <a:p>
            <a:pPr>
              <a:defRPr>
                <a:latin typeface="Arial" pitchFamily="34" charset="0"/>
                <a:cs typeface="Arial" pitchFamily="34" charset="0"/>
              </a:defRPr>
            </a:pPr>
            <a:endParaRPr lang="en-US"/>
          </a:p>
        </c:txPr>
        <c:crossAx val="63281408"/>
        <c:crosses val="autoZero"/>
        <c:crossBetween val="between"/>
      </c:valAx>
    </c:plotArea>
    <c:legend>
      <c:legendPos val="b"/>
      <c:layout/>
      <c:overlay val="0"/>
      <c:txPr>
        <a:bodyPr/>
        <a:lstStyle/>
        <a:p>
          <a:pPr>
            <a:defRPr>
              <a:latin typeface="Arial" pitchFamily="34" charset="0"/>
              <a:cs typeface="Arial" pitchFamily="34" charset="0"/>
            </a:defRPr>
          </a:pPr>
          <a:endParaRPr lang="en-US"/>
        </a:p>
      </c:txPr>
    </c:legend>
    <c:plotVisOnly val="1"/>
    <c:dispBlanksAs val="gap"/>
    <c:showDLblsOverMax val="0"/>
  </c:chart>
  <c:txPr>
    <a:bodyPr/>
    <a:lstStyle/>
    <a:p>
      <a:pPr>
        <a:defRPr sz="1200"/>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5009392464221"/>
          <c:y val="2.1023955567099191E-2"/>
          <c:w val="0.83750845959595954"/>
          <c:h val="0.77676837461309156"/>
        </c:manualLayout>
      </c:layout>
      <c:barChart>
        <c:barDir val="col"/>
        <c:grouping val="stacked"/>
        <c:varyColors val="0"/>
        <c:ser>
          <c:idx val="2"/>
          <c:order val="0"/>
          <c:tx>
            <c:strRef>
              <c:f>'[2]25'!$A$10</c:f>
              <c:strCache>
                <c:ptCount val="1"/>
                <c:pt idx="0">
                  <c:v>Net in-mobility</c:v>
                </c:pt>
              </c:strCache>
            </c:strRef>
          </c:tx>
          <c:spPr>
            <a:solidFill>
              <a:srgbClr val="00778B"/>
            </a:solidFill>
          </c:spPr>
          <c:invertIfNegative val="0"/>
          <c:cat>
            <c:numRef>
              <c:f>'[2]25'!$G$3:$P$3</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'[2]25'!$G$10:$P$10</c:f>
              <c:numCache>
                <c:formatCode>General</c:formatCode>
                <c:ptCount val="10"/>
                <c:pt idx="0">
                  <c:v>3715</c:v>
                </c:pt>
                <c:pt idx="1">
                  <c:v>1931</c:v>
                </c:pt>
                <c:pt idx="2">
                  <c:v>1268</c:v>
                </c:pt>
                <c:pt idx="3">
                  <c:v>1115</c:v>
                </c:pt>
                <c:pt idx="4">
                  <c:v>-996</c:v>
                </c:pt>
                <c:pt idx="5">
                  <c:v>-624</c:v>
                </c:pt>
                <c:pt idx="6">
                  <c:v>-660</c:v>
                </c:pt>
                <c:pt idx="7">
                  <c:v>-890</c:v>
                </c:pt>
                <c:pt idx="8">
                  <c:v>-812</c:v>
                </c:pt>
                <c:pt idx="9">
                  <c:v>-613</c:v>
                </c:pt>
              </c:numCache>
            </c:numRef>
          </c:val>
        </c:ser>
        <c:ser>
          <c:idx val="1"/>
          <c:order val="1"/>
          <c:tx>
            <c:strRef>
              <c:f>'[2]25'!$A$9</c:f>
              <c:strCache>
                <c:ptCount val="1"/>
                <c:pt idx="0">
                  <c:v>New entrants</c:v>
                </c:pt>
              </c:strCache>
            </c:strRef>
          </c:tx>
          <c:spPr>
            <a:solidFill>
              <a:srgbClr val="C1A01E"/>
            </a:solidFill>
          </c:spPr>
          <c:invertIfNegative val="0"/>
          <c:cat>
            <c:numRef>
              <c:f>'[2]25'!$G$3:$P$3</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'[2]25'!$G$9:$P$9</c:f>
              <c:numCache>
                <c:formatCode>General</c:formatCode>
                <c:ptCount val="10"/>
                <c:pt idx="0">
                  <c:v>691</c:v>
                </c:pt>
                <c:pt idx="1">
                  <c:v>761</c:v>
                </c:pt>
                <c:pt idx="2">
                  <c:v>795</c:v>
                </c:pt>
                <c:pt idx="3">
                  <c:v>803</c:v>
                </c:pt>
                <c:pt idx="4">
                  <c:v>807</c:v>
                </c:pt>
                <c:pt idx="5">
                  <c:v>783</c:v>
                </c:pt>
                <c:pt idx="6">
                  <c:v>751</c:v>
                </c:pt>
                <c:pt idx="7">
                  <c:v>733</c:v>
                </c:pt>
                <c:pt idx="8">
                  <c:v>721</c:v>
                </c:pt>
                <c:pt idx="9">
                  <c:v>697</c:v>
                </c:pt>
              </c:numCache>
            </c:numRef>
          </c:val>
        </c:ser>
        <c:ser>
          <c:idx val="3"/>
          <c:order val="2"/>
          <c:tx>
            <c:strRef>
              <c:f>'[2]25'!$A$14</c:f>
              <c:strCache>
                <c:ptCount val="1"/>
                <c:pt idx="0">
                  <c:v>Retirements and mortality</c:v>
                </c:pt>
              </c:strCache>
            </c:strRef>
          </c:tx>
          <c:spPr>
            <a:solidFill>
              <a:srgbClr val="DC4405"/>
            </a:solidFill>
          </c:spPr>
          <c:invertIfNegative val="0"/>
          <c:cat>
            <c:numRef>
              <c:f>'[2]25'!$G$3:$P$3</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'[2]25'!$G$14:$P$14</c:f>
              <c:numCache>
                <c:formatCode>General</c:formatCode>
                <c:ptCount val="10"/>
                <c:pt idx="0">
                  <c:v>-674</c:v>
                </c:pt>
                <c:pt idx="1">
                  <c:v>-721</c:v>
                </c:pt>
                <c:pt idx="2">
                  <c:v>-756</c:v>
                </c:pt>
                <c:pt idx="3">
                  <c:v>-782</c:v>
                </c:pt>
                <c:pt idx="4">
                  <c:v>-807</c:v>
                </c:pt>
                <c:pt idx="5">
                  <c:v>-815</c:v>
                </c:pt>
                <c:pt idx="6">
                  <c:v>-821</c:v>
                </c:pt>
                <c:pt idx="7">
                  <c:v>-828</c:v>
                </c:pt>
                <c:pt idx="8">
                  <c:v>-825</c:v>
                </c:pt>
                <c:pt idx="9">
                  <c:v>-823</c:v>
                </c:pt>
              </c:numCache>
            </c:numRef>
          </c:val>
        </c:ser>
        <c:dLbls>
          <c:showLegendKey val="0"/>
          <c:showVal val="0"/>
          <c:showCatName val="0"/>
          <c:showSerName val="0"/>
          <c:showPercent val="0"/>
          <c:showBubbleSize val="0"/>
        </c:dLbls>
        <c:gapWidth val="79"/>
        <c:overlap val="100"/>
        <c:axId val="63327616"/>
        <c:axId val="63353984"/>
      </c:barChart>
      <c:lineChart>
        <c:grouping val="standard"/>
        <c:varyColors val="0"/>
        <c:ser>
          <c:idx val="0"/>
          <c:order val="3"/>
          <c:tx>
            <c:strRef>
              <c:f>'[2]25'!$A$6</c:f>
              <c:strCache>
                <c:ptCount val="1"/>
                <c:pt idx="0">
                  <c:v>Total change in labour force</c:v>
                </c:pt>
              </c:strCache>
            </c:strRef>
          </c:tx>
          <c:spPr>
            <a:ln w="38100">
              <a:solidFill>
                <a:srgbClr val="76232F"/>
              </a:solidFill>
            </a:ln>
          </c:spPr>
          <c:marker>
            <c:symbol val="none"/>
          </c:marker>
          <c:cat>
            <c:numRef>
              <c:f>'[2]25'!$G$3:$P$3</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'[2]25'!$G$6:$P$6</c:f>
              <c:numCache>
                <c:formatCode>General</c:formatCode>
                <c:ptCount val="10"/>
                <c:pt idx="0">
                  <c:v>3732</c:v>
                </c:pt>
                <c:pt idx="1">
                  <c:v>1970</c:v>
                </c:pt>
                <c:pt idx="2">
                  <c:v>1307</c:v>
                </c:pt>
                <c:pt idx="3">
                  <c:v>1136</c:v>
                </c:pt>
                <c:pt idx="4">
                  <c:v>-996</c:v>
                </c:pt>
                <c:pt idx="5">
                  <c:v>-655</c:v>
                </c:pt>
                <c:pt idx="6">
                  <c:v>-730</c:v>
                </c:pt>
                <c:pt idx="7">
                  <c:v>-985</c:v>
                </c:pt>
                <c:pt idx="8">
                  <c:v>-917</c:v>
                </c:pt>
                <c:pt idx="9">
                  <c:v>-739</c:v>
                </c:pt>
              </c:numCache>
            </c:numRef>
          </c:val>
          <c:smooth val="0"/>
        </c:ser>
        <c:dLbls>
          <c:showLegendKey val="0"/>
          <c:showVal val="0"/>
          <c:showCatName val="0"/>
          <c:showSerName val="0"/>
          <c:showPercent val="0"/>
          <c:showBubbleSize val="0"/>
        </c:dLbls>
        <c:marker val="1"/>
        <c:smooth val="0"/>
        <c:axId val="63327616"/>
        <c:axId val="63353984"/>
      </c:lineChart>
      <c:catAx>
        <c:axId val="63327616"/>
        <c:scaling>
          <c:orientation val="minMax"/>
        </c:scaling>
        <c:delete val="0"/>
        <c:axPos val="b"/>
        <c:numFmt formatCode="General" sourceLinked="1"/>
        <c:majorTickMark val="out"/>
        <c:minorTickMark val="none"/>
        <c:tickLblPos val="low"/>
        <c:spPr>
          <a:noFill/>
          <a:ln w="25400">
            <a:solidFill>
              <a:sysClr val="window" lastClr="FFFFFF">
                <a:lumMod val="50000"/>
              </a:sysClr>
            </a:solidFill>
          </a:ln>
        </c:spPr>
        <c:txPr>
          <a:bodyPr rot="-5400000" vert="horz"/>
          <a:lstStyle/>
          <a:p>
            <a:pPr>
              <a:defRPr baseline="0">
                <a:latin typeface="Arial" pitchFamily="34" charset="0"/>
              </a:defRPr>
            </a:pPr>
            <a:endParaRPr lang="en-US"/>
          </a:p>
        </c:txPr>
        <c:crossAx val="63353984"/>
        <c:crosses val="autoZero"/>
        <c:auto val="1"/>
        <c:lblAlgn val="ctr"/>
        <c:lblOffset val="100"/>
        <c:tickLblSkip val="1"/>
        <c:tickMarkSkip val="1"/>
        <c:noMultiLvlLbl val="0"/>
      </c:catAx>
      <c:valAx>
        <c:axId val="63353984"/>
        <c:scaling>
          <c:orientation val="minMax"/>
        </c:scaling>
        <c:delete val="0"/>
        <c:axPos val="l"/>
        <c:majorGridlines>
          <c:spPr>
            <a:ln>
              <a:solidFill>
                <a:schemeClr val="bg1">
                  <a:lumMod val="85000"/>
                </a:schemeClr>
              </a:solidFill>
            </a:ln>
          </c:spPr>
        </c:majorGridlines>
        <c:title>
          <c:tx>
            <c:rich>
              <a:bodyPr/>
              <a:lstStyle/>
              <a:p>
                <a:pPr>
                  <a:defRPr/>
                </a:pPr>
                <a:r>
                  <a:rPr lang="en-US" b="1" dirty="0">
                    <a:latin typeface="Arial" pitchFamily="34" charset="0"/>
                    <a:cs typeface="Arial" pitchFamily="34" charset="0"/>
                  </a:rPr>
                  <a:t>Number of workers</a:t>
                </a:r>
              </a:p>
            </c:rich>
          </c:tx>
          <c:layout>
            <c:manualLayout>
              <c:xMode val="edge"/>
              <c:yMode val="edge"/>
              <c:x val="1.5341530978569171E-2"/>
              <c:y val="0.28800774850061672"/>
            </c:manualLayout>
          </c:layout>
          <c:overlay val="0"/>
        </c:title>
        <c:numFmt formatCode="#,##0" sourceLinked="0"/>
        <c:majorTickMark val="out"/>
        <c:minorTickMark val="none"/>
        <c:tickLblPos val="nextTo"/>
        <c:spPr>
          <a:ln w="25400">
            <a:solidFill>
              <a:schemeClr val="bg1">
                <a:lumMod val="50000"/>
              </a:schemeClr>
            </a:solidFill>
          </a:ln>
        </c:spPr>
        <c:txPr>
          <a:bodyPr rot="0" vert="horz"/>
          <a:lstStyle/>
          <a:p>
            <a:pPr>
              <a:defRPr>
                <a:latin typeface="Arial" pitchFamily="34" charset="0"/>
                <a:cs typeface="Arial" pitchFamily="34" charset="0"/>
              </a:defRPr>
            </a:pPr>
            <a:endParaRPr lang="en-US"/>
          </a:p>
        </c:txPr>
        <c:crossAx val="63327616"/>
        <c:crosses val="autoZero"/>
        <c:crossBetween val="between"/>
      </c:valAx>
      <c:spPr>
        <a:noFill/>
        <a:ln w="25400">
          <a:noFill/>
        </a:ln>
      </c:spPr>
    </c:plotArea>
    <c:legend>
      <c:legendPos val="b"/>
      <c:layout>
        <c:manualLayout>
          <c:xMode val="edge"/>
          <c:yMode val="edge"/>
          <c:x val="2.0701233703753836E-2"/>
          <c:y val="0.9187552313020666"/>
          <c:w val="0.96985525904210323"/>
          <c:h val="6.8157566453056692E-2"/>
        </c:manualLayout>
      </c:layout>
      <c:overlay val="0"/>
      <c:txPr>
        <a:bodyPr/>
        <a:lstStyle/>
        <a:p>
          <a:pPr>
            <a:defRPr baseline="0">
              <a:latin typeface="Arial" pitchFamily="34" charset="0"/>
            </a:defRPr>
          </a:pPr>
          <a:endParaRPr lang="en-US"/>
        </a:p>
      </c:txPr>
    </c:legend>
    <c:plotVisOnly val="1"/>
    <c:dispBlanksAs val="gap"/>
    <c:showDLblsOverMax val="0"/>
  </c:chart>
  <c:spPr>
    <a:noFill/>
  </c:spPr>
  <c:txPr>
    <a:bodyPr/>
    <a:lstStyle/>
    <a:p>
      <a:pPr>
        <a:defRPr sz="1200">
          <a:latin typeface="Arial Narrow" pitchFamily="34" charset="0"/>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032174103237096"/>
          <c:y val="6.9919072615923006E-2"/>
          <c:w val="0.83634492563429574"/>
          <c:h val="0.7168788276465442"/>
        </c:manualLayout>
      </c:layout>
      <c:barChart>
        <c:barDir val="col"/>
        <c:grouping val="clustered"/>
        <c:varyColors val="0"/>
        <c:ser>
          <c:idx val="0"/>
          <c:order val="0"/>
          <c:spPr>
            <a:solidFill>
              <a:srgbClr val="00778B"/>
            </a:solidFill>
          </c:spPr>
          <c:invertIfNegative val="0"/>
          <c:val>
            <c:numRef>
              <c:f>'slide 45'!$B$2:$F$2</c:f>
              <c:numCache>
                <c:formatCode>General</c:formatCode>
                <c:ptCount val="5"/>
                <c:pt idx="0">
                  <c:v>7</c:v>
                </c:pt>
                <c:pt idx="1">
                  <c:v>5</c:v>
                </c:pt>
                <c:pt idx="2">
                  <c:v>4</c:v>
                </c:pt>
                <c:pt idx="3">
                  <c:v>7</c:v>
                </c:pt>
                <c:pt idx="4">
                  <c:v>15</c:v>
                </c:pt>
              </c:numCache>
            </c:numRef>
          </c:val>
        </c:ser>
        <c:ser>
          <c:idx val="1"/>
          <c:order val="1"/>
          <c:spPr>
            <a:solidFill>
              <a:srgbClr val="C1A01E"/>
            </a:solidFill>
          </c:spPr>
          <c:invertIfNegative val="0"/>
          <c:val>
            <c:numRef>
              <c:f>'slide 45'!$B$3:$F$3</c:f>
              <c:numCache>
                <c:formatCode>General</c:formatCode>
                <c:ptCount val="5"/>
                <c:pt idx="0">
                  <c:v>12.75</c:v>
                </c:pt>
                <c:pt idx="1">
                  <c:v>12.75</c:v>
                </c:pt>
                <c:pt idx="2">
                  <c:v>12.75</c:v>
                </c:pt>
                <c:pt idx="3">
                  <c:v>12.75</c:v>
                </c:pt>
              </c:numCache>
            </c:numRef>
          </c:val>
        </c:ser>
        <c:dLbls>
          <c:showLegendKey val="0"/>
          <c:showVal val="0"/>
          <c:showCatName val="0"/>
          <c:showSerName val="0"/>
          <c:showPercent val="0"/>
          <c:showBubbleSize val="0"/>
        </c:dLbls>
        <c:gapWidth val="0"/>
        <c:axId val="63860736"/>
        <c:axId val="63862272"/>
      </c:barChart>
      <c:catAx>
        <c:axId val="63860736"/>
        <c:scaling>
          <c:orientation val="minMax"/>
        </c:scaling>
        <c:delete val="0"/>
        <c:axPos val="b"/>
        <c:majorTickMark val="out"/>
        <c:minorTickMark val="none"/>
        <c:tickLblPos val="nextTo"/>
        <c:txPr>
          <a:bodyPr/>
          <a:lstStyle/>
          <a:p>
            <a:pPr>
              <a:defRPr sz="1200">
                <a:latin typeface="Arial" pitchFamily="34" charset="0"/>
                <a:cs typeface="Arial" pitchFamily="34" charset="0"/>
              </a:defRPr>
            </a:pPr>
            <a:endParaRPr lang="en-US"/>
          </a:p>
        </c:txPr>
        <c:crossAx val="63862272"/>
        <c:crosses val="autoZero"/>
        <c:auto val="1"/>
        <c:lblAlgn val="ctr"/>
        <c:lblOffset val="100"/>
        <c:tickLblSkip val="1"/>
        <c:noMultiLvlLbl val="0"/>
      </c:catAx>
      <c:valAx>
        <c:axId val="63862272"/>
        <c:scaling>
          <c:orientation val="minMax"/>
        </c:scaling>
        <c:delete val="0"/>
        <c:axPos val="l"/>
        <c:majorGridlines/>
        <c:numFmt formatCode="General" sourceLinked="1"/>
        <c:majorTickMark val="out"/>
        <c:minorTickMark val="none"/>
        <c:tickLblPos val="nextTo"/>
        <c:txPr>
          <a:bodyPr/>
          <a:lstStyle/>
          <a:p>
            <a:pPr>
              <a:defRPr sz="1200">
                <a:latin typeface="Arial" pitchFamily="34" charset="0"/>
                <a:cs typeface="Arial" pitchFamily="34" charset="0"/>
              </a:defRPr>
            </a:pPr>
            <a:endParaRPr lang="en-US"/>
          </a:p>
        </c:txPr>
        <c:crossAx val="63860736"/>
        <c:crosses val="autoZero"/>
        <c:crossBetween val="between"/>
      </c:valAx>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0.36909</cdr:x>
      <cdr:y>0.07014</cdr:y>
    </cdr:from>
    <cdr:to>
      <cdr:x>0.55338</cdr:x>
      <cdr:y>0.14476</cdr:y>
    </cdr:to>
    <cdr:sp macro="" textlink="">
      <cdr:nvSpPr>
        <cdr:cNvPr id="2" name="TextBox 1"/>
        <cdr:cNvSpPr txBox="1"/>
      </cdr:nvSpPr>
      <cdr:spPr>
        <a:xfrm xmlns:a="http://schemas.openxmlformats.org/drawingml/2006/main">
          <a:off x="2668936" y="276524"/>
          <a:ext cx="1332670" cy="2941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latin typeface="Arial" pitchFamily="34" charset="0"/>
              <a:cs typeface="Arial" pitchFamily="34" charset="0"/>
            </a:rPr>
            <a:t>Unemployment</a:t>
          </a:r>
        </a:p>
      </cdr:txBody>
    </cdr:sp>
  </cdr:relSizeAnchor>
  <cdr:relSizeAnchor xmlns:cdr="http://schemas.openxmlformats.org/drawingml/2006/chartDrawing">
    <cdr:from>
      <cdr:x>0.53993</cdr:x>
      <cdr:y>0.10328</cdr:y>
    </cdr:from>
    <cdr:to>
      <cdr:x>0.6758</cdr:x>
      <cdr:y>0.12302</cdr:y>
    </cdr:to>
    <cdr:cxnSp macro="">
      <cdr:nvCxnSpPr>
        <cdr:cNvPr id="3" name="Straight Arrow Connector 2"/>
        <cdr:cNvCxnSpPr/>
      </cdr:nvCxnSpPr>
      <cdr:spPr>
        <a:xfrm xmlns:a="http://schemas.openxmlformats.org/drawingml/2006/main">
          <a:off x="3904349" y="407184"/>
          <a:ext cx="982494" cy="77822"/>
        </a:xfrm>
        <a:prstGeom xmlns:a="http://schemas.openxmlformats.org/drawingml/2006/main" prst="straightConnector1">
          <a:avLst/>
        </a:prstGeom>
        <a:ln xmlns:a="http://schemas.openxmlformats.org/drawingml/2006/main" w="28575">
          <a:solidFill>
            <a:srgbClr val="76232F"/>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0.17745</cdr:x>
      <cdr:y>0.2537</cdr:y>
    </cdr:from>
    <cdr:to>
      <cdr:x>0.30721</cdr:x>
      <cdr:y>0.25379</cdr:y>
    </cdr:to>
    <cdr:cxnSp macro="">
      <cdr:nvCxnSpPr>
        <cdr:cNvPr id="4" name="Straight Connector 3"/>
        <cdr:cNvCxnSpPr/>
      </cdr:nvCxnSpPr>
      <cdr:spPr>
        <a:xfrm xmlns:a="http://schemas.openxmlformats.org/drawingml/2006/main">
          <a:off x="1283165" y="1000191"/>
          <a:ext cx="938299" cy="381"/>
        </a:xfrm>
        <a:prstGeom xmlns:a="http://schemas.openxmlformats.org/drawingml/2006/main" prst="line">
          <a:avLst/>
        </a:prstGeom>
        <a:ln xmlns:a="http://schemas.openxmlformats.org/drawingml/2006/main" w="28575">
          <a:solidFill>
            <a:schemeClr val="bg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0.6284</cdr:x>
      <cdr:y>0.14321</cdr:y>
    </cdr:from>
    <cdr:to>
      <cdr:x>0.75816</cdr:x>
      <cdr:y>0.14331</cdr:y>
    </cdr:to>
    <cdr:cxnSp macro="">
      <cdr:nvCxnSpPr>
        <cdr:cNvPr id="6" name="Straight Connector 5"/>
        <cdr:cNvCxnSpPr/>
      </cdr:nvCxnSpPr>
      <cdr:spPr>
        <a:xfrm xmlns:a="http://schemas.openxmlformats.org/drawingml/2006/main">
          <a:off x="4544092" y="564608"/>
          <a:ext cx="938299" cy="381"/>
        </a:xfrm>
        <a:prstGeom xmlns:a="http://schemas.openxmlformats.org/drawingml/2006/main" prst="line">
          <a:avLst/>
        </a:prstGeom>
        <a:ln xmlns:a="http://schemas.openxmlformats.org/drawingml/2006/main" w="28575">
          <a:solidFill>
            <a:schemeClr val="bg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0.25474</cdr:x>
      <cdr:y>0.11068</cdr:y>
    </cdr:from>
    <cdr:to>
      <cdr:x>0.37312</cdr:x>
      <cdr:y>0.1773</cdr:y>
    </cdr:to>
    <cdr:cxnSp macro="">
      <cdr:nvCxnSpPr>
        <cdr:cNvPr id="7" name="Straight Arrow Connector 6"/>
        <cdr:cNvCxnSpPr/>
      </cdr:nvCxnSpPr>
      <cdr:spPr>
        <a:xfrm xmlns:a="http://schemas.openxmlformats.org/drawingml/2006/main" flipH="1">
          <a:off x="1842078" y="436367"/>
          <a:ext cx="856041" cy="262631"/>
        </a:xfrm>
        <a:prstGeom xmlns:a="http://schemas.openxmlformats.org/drawingml/2006/main" prst="straightConnector1">
          <a:avLst/>
        </a:prstGeom>
        <a:ln xmlns:a="http://schemas.openxmlformats.org/drawingml/2006/main" w="28575">
          <a:solidFill>
            <a:srgbClr val="76232F"/>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0.88125</cdr:x>
      <cdr:y>0.32096</cdr:y>
    </cdr:from>
    <cdr:to>
      <cdr:x>0.97422</cdr:x>
      <cdr:y>0.40219</cdr:y>
    </cdr:to>
    <cdr:sp macro="" textlink="">
      <cdr:nvSpPr>
        <cdr:cNvPr id="2" name="TextBox 1"/>
        <cdr:cNvSpPr txBox="1"/>
      </cdr:nvSpPr>
      <cdr:spPr>
        <a:xfrm xmlns:a="http://schemas.openxmlformats.org/drawingml/2006/main">
          <a:off x="6317251" y="1275198"/>
          <a:ext cx="666397" cy="3227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CA" sz="1200" b="1" dirty="0">
              <a:latin typeface="Arial" pitchFamily="34" charset="0"/>
              <a:cs typeface="Arial" pitchFamily="34" charset="0"/>
            </a:rPr>
            <a:t>Trend</a:t>
          </a:r>
        </a:p>
      </cdr:txBody>
    </cdr:sp>
  </cdr:relSizeAnchor>
  <cdr:relSizeAnchor xmlns:cdr="http://schemas.openxmlformats.org/drawingml/2006/chartDrawing">
    <cdr:from>
      <cdr:x>0.91408</cdr:x>
      <cdr:y>0.37951</cdr:y>
    </cdr:from>
    <cdr:to>
      <cdr:x>0.92046</cdr:x>
      <cdr:y>0.60231</cdr:y>
    </cdr:to>
    <cdr:sp macro="" textlink="">
      <cdr:nvSpPr>
        <cdr:cNvPr id="4" name="Straight Arrow Connector 3"/>
        <cdr:cNvSpPr/>
      </cdr:nvSpPr>
      <cdr:spPr bwMode="auto">
        <a:xfrm xmlns:a="http://schemas.openxmlformats.org/drawingml/2006/main" rot="16200000" flipH="1" flipV="1">
          <a:off x="6132812" y="1927537"/>
          <a:ext cx="885217" cy="45719"/>
        </a:xfrm>
        <a:prstGeom xmlns:a="http://schemas.openxmlformats.org/drawingml/2006/main" prst="straightConnector1">
          <a:avLst/>
        </a:prstGeom>
        <a:solidFill xmlns:a="http://schemas.openxmlformats.org/drawingml/2006/main">
          <a:srgbClr val="FFFFFF"/>
        </a:solidFill>
        <a:ln xmlns:a="http://schemas.openxmlformats.org/drawingml/2006/main" w="28575" cap="flat" cmpd="sng" algn="ctr">
          <a:solidFill>
            <a:srgbClr val="76232F"/>
          </a:solidFill>
          <a:prstDash val="solid"/>
          <a:round/>
          <a:headEnd type="none" w="med" len="med"/>
          <a:tailEnd type="arrow"/>
        </a:ln>
        <a:effectLst xmlns:a="http://schemas.openxmlformats.org/drawingml/2006/main"/>
      </cdr:spPr>
      <cdr:txBody>
        <a:bodyPr xmlns:a="http://schemas.openxmlformats.org/drawingml/2006/main" vertOverflow="clip" wrap="square" lIns="18288" tIns="0" rIns="0" bIns="0" upright="1"/>
        <a:lstStyle xmlns:a="http://schemas.openxmlformats.org/drawingml/2006/main"/>
        <a:p xmlns:a="http://schemas.openxmlformats.org/drawingml/2006/main">
          <a:endParaRPr lang="en-US" dirty="0"/>
        </a:p>
      </cdr:txBody>
    </cdr:sp>
  </cdr:relSizeAnchor>
  <cdr:relSizeAnchor xmlns:cdr="http://schemas.openxmlformats.org/drawingml/2006/chartDrawing">
    <cdr:from>
      <cdr:x>0.26761</cdr:x>
      <cdr:y>0.62061</cdr:y>
    </cdr:from>
    <cdr:to>
      <cdr:x>0.29542</cdr:x>
      <cdr:y>0.76225</cdr:y>
    </cdr:to>
    <cdr:sp macro="" textlink="">
      <cdr:nvSpPr>
        <cdr:cNvPr id="6" name="Straight Arrow Connector 5"/>
        <cdr:cNvSpPr/>
      </cdr:nvSpPr>
      <cdr:spPr bwMode="auto">
        <a:xfrm xmlns:a="http://schemas.openxmlformats.org/drawingml/2006/main" rot="16200000" flipV="1">
          <a:off x="1736635" y="2647375"/>
          <a:ext cx="562739" cy="199355"/>
        </a:xfrm>
        <a:prstGeom xmlns:a="http://schemas.openxmlformats.org/drawingml/2006/main" prst="straightConnector1">
          <a:avLst/>
        </a:prstGeom>
        <a:solidFill xmlns:a="http://schemas.openxmlformats.org/drawingml/2006/main">
          <a:srgbClr val="FFFFFF"/>
        </a:solidFill>
        <a:ln xmlns:a="http://schemas.openxmlformats.org/drawingml/2006/main" w="28575" cap="flat" cmpd="sng" algn="ctr">
          <a:solidFill>
            <a:srgbClr val="76232F"/>
          </a:solidFill>
          <a:prstDash val="solid"/>
          <a:round/>
          <a:headEnd type="none" w="med" len="med"/>
          <a:tailEnd type="arrow"/>
        </a:ln>
        <a:effectLst xmlns:a="http://schemas.openxmlformats.org/drawingml/2006/main"/>
      </cdr:spPr>
      <cdr:txBody>
        <a:bodyPr xmlns:a="http://schemas.openxmlformats.org/drawingml/2006/main" vertOverflow="clip" vert="horz" wrap="none" lIns="91440" tIns="45720" rIns="91440" bIns="45720" numCol="1" anchor="ctr" anchorCtr="0" compatLnSpc="1">
          <a:prstTxWarp prst="textNoShape">
            <a:avLst/>
          </a:prstTxWarp>
        </a:bodyPr>
        <a:lstStyle xmlns:a="http://schemas.openxmlformats.org/drawingml/2006/main"/>
        <a:p xmlns:a="http://schemas.openxmlformats.org/drawingml/2006/main">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0.09735</cdr:x>
      <cdr:y>0.32613</cdr:y>
    </cdr:from>
    <cdr:to>
      <cdr:x>0.92586</cdr:x>
      <cdr:y>0.3308</cdr:y>
    </cdr:to>
    <cdr:cxnSp macro="">
      <cdr:nvCxnSpPr>
        <cdr:cNvPr id="2" name="Straight Connector 1"/>
        <cdr:cNvCxnSpPr/>
      </cdr:nvCxnSpPr>
      <cdr:spPr>
        <a:xfrm xmlns:a="http://schemas.openxmlformats.org/drawingml/2006/main">
          <a:off x="702552" y="1227847"/>
          <a:ext cx="5979044" cy="17585"/>
        </a:xfrm>
        <a:prstGeom xmlns:a="http://schemas.openxmlformats.org/drawingml/2006/main" prst="line">
          <a:avLst/>
        </a:prstGeom>
        <a:ln xmlns:a="http://schemas.openxmlformats.org/drawingml/2006/main" w="38100">
          <a:solidFill>
            <a:srgbClr val="76232F"/>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0.62575</cdr:x>
      <cdr:y>0.19436</cdr:y>
    </cdr:from>
    <cdr:to>
      <cdr:x>0.62953</cdr:x>
      <cdr:y>0.31217</cdr:y>
    </cdr:to>
    <cdr:cxnSp macro="">
      <cdr:nvCxnSpPr>
        <cdr:cNvPr id="4" name="Straight Arrow Connector 3"/>
        <cdr:cNvCxnSpPr/>
      </cdr:nvCxnSpPr>
      <cdr:spPr>
        <a:xfrm xmlns:a="http://schemas.openxmlformats.org/drawingml/2006/main" flipH="1">
          <a:off x="4515795" y="731736"/>
          <a:ext cx="27294" cy="443553"/>
        </a:xfrm>
        <a:prstGeom xmlns:a="http://schemas.openxmlformats.org/drawingml/2006/main" prst="straightConnector1">
          <a:avLst/>
        </a:prstGeom>
        <a:ln xmlns:a="http://schemas.openxmlformats.org/drawingml/2006/main" w="28575">
          <a:solidFill>
            <a:srgbClr val="76232F"/>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0.46621</cdr:x>
      <cdr:y>0.1246</cdr:y>
    </cdr:from>
    <cdr:to>
      <cdr:x>0.78139</cdr:x>
      <cdr:y>0.19528</cdr:y>
    </cdr:to>
    <cdr:sp macro="" textlink="">
      <cdr:nvSpPr>
        <cdr:cNvPr id="5" name="TextBox 8"/>
        <cdr:cNvSpPr txBox="1"/>
      </cdr:nvSpPr>
      <cdr:spPr>
        <a:xfrm xmlns:a="http://schemas.openxmlformats.org/drawingml/2006/main">
          <a:off x="3364466" y="469106"/>
          <a:ext cx="2274528" cy="266103"/>
        </a:xfrm>
        <a:prstGeom xmlns:a="http://schemas.openxmlformats.org/drawingml/2006/main" prst="rect">
          <a:avLst/>
        </a:prstGeom>
        <a:noFill xmlns:a="http://schemas.openxmlformats.org/drawingml/2006/main"/>
        <a:ln xmlns:a="http://schemas.openxmlformats.org/drawingml/2006/main" w="0"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200" b="1" dirty="0">
              <a:latin typeface="Arial" pitchFamily="34" charset="0"/>
              <a:cs typeface="Arial" pitchFamily="34" charset="0"/>
            </a:rPr>
            <a:t>Unemployment</a:t>
          </a:r>
          <a:r>
            <a:rPr lang="en-US" sz="1200" b="1" baseline="0" dirty="0">
              <a:latin typeface="Arial" pitchFamily="34" charset="0"/>
              <a:cs typeface="Arial" pitchFamily="34" charset="0"/>
            </a:rPr>
            <a:t>, natural rate</a:t>
          </a:r>
          <a:endParaRPr lang="en-US" sz="1200" b="1" dirty="0">
            <a:latin typeface="Arial" pitchFamily="34" charset="0"/>
            <a:cs typeface="Arial"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0.17725</cdr:x>
      <cdr:y>0.32799</cdr:y>
    </cdr:from>
    <cdr:to>
      <cdr:x>0.30348</cdr:x>
      <cdr:y>0.32903</cdr:y>
    </cdr:to>
    <cdr:cxnSp macro="">
      <cdr:nvCxnSpPr>
        <cdr:cNvPr id="2" name="Straight Connector 1"/>
        <cdr:cNvCxnSpPr/>
      </cdr:nvCxnSpPr>
      <cdr:spPr>
        <a:xfrm xmlns:a="http://schemas.openxmlformats.org/drawingml/2006/main">
          <a:off x="1270137" y="1236185"/>
          <a:ext cx="904539" cy="3920"/>
        </a:xfrm>
        <a:prstGeom xmlns:a="http://schemas.openxmlformats.org/drawingml/2006/main" prst="line">
          <a:avLst/>
        </a:prstGeom>
        <a:ln xmlns:a="http://schemas.openxmlformats.org/drawingml/2006/main" w="28575">
          <a:solidFill>
            <a:schemeClr val="bg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0.62492</cdr:x>
      <cdr:y>0.22713</cdr:y>
    </cdr:from>
    <cdr:to>
      <cdr:x>0.75701</cdr:x>
      <cdr:y>0.22902</cdr:y>
    </cdr:to>
    <cdr:cxnSp macro="">
      <cdr:nvCxnSpPr>
        <cdr:cNvPr id="4" name="Straight Connector 3"/>
        <cdr:cNvCxnSpPr/>
      </cdr:nvCxnSpPr>
      <cdr:spPr>
        <a:xfrm xmlns:a="http://schemas.openxmlformats.org/drawingml/2006/main" flipV="1">
          <a:off x="4478088" y="856034"/>
          <a:ext cx="946463" cy="7130"/>
        </a:xfrm>
        <a:prstGeom xmlns:a="http://schemas.openxmlformats.org/drawingml/2006/main" prst="line">
          <a:avLst/>
        </a:prstGeom>
        <a:ln xmlns:a="http://schemas.openxmlformats.org/drawingml/2006/main" w="28575">
          <a:solidFill>
            <a:schemeClr val="bg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0.43873</cdr:x>
      <cdr:y>0.38452</cdr:y>
    </cdr:from>
    <cdr:to>
      <cdr:x>0.63002</cdr:x>
      <cdr:y>0.45173</cdr:y>
    </cdr:to>
    <cdr:sp macro="" textlink="">
      <cdr:nvSpPr>
        <cdr:cNvPr id="5" name="TextBox 1"/>
        <cdr:cNvSpPr txBox="1"/>
      </cdr:nvSpPr>
      <cdr:spPr>
        <a:xfrm xmlns:a="http://schemas.openxmlformats.org/drawingml/2006/main">
          <a:off x="3143842" y="1449248"/>
          <a:ext cx="1370746" cy="2533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chemeClr val="tx1"/>
              </a:solidFill>
              <a:latin typeface="Arial" pitchFamily="34" charset="0"/>
              <a:cs typeface="Arial" pitchFamily="34" charset="0"/>
            </a:rPr>
            <a:t>Unemployment</a:t>
          </a:r>
        </a:p>
      </cdr:txBody>
    </cdr:sp>
  </cdr:relSizeAnchor>
  <cdr:relSizeAnchor xmlns:cdr="http://schemas.openxmlformats.org/drawingml/2006/chartDrawing">
    <cdr:from>
      <cdr:x>0.28721</cdr:x>
      <cdr:y>0.28705</cdr:y>
    </cdr:from>
    <cdr:to>
      <cdr:x>0.44767</cdr:x>
      <cdr:y>0.39212</cdr:y>
    </cdr:to>
    <cdr:cxnSp macro="">
      <cdr:nvCxnSpPr>
        <cdr:cNvPr id="6" name="Straight Arrow Connector 5"/>
        <cdr:cNvCxnSpPr/>
      </cdr:nvCxnSpPr>
      <cdr:spPr>
        <a:xfrm xmlns:a="http://schemas.openxmlformats.org/drawingml/2006/main" flipH="1" flipV="1">
          <a:off x="1685499" y="1044053"/>
          <a:ext cx="941695" cy="382138"/>
        </a:xfrm>
        <a:prstGeom xmlns:a="http://schemas.openxmlformats.org/drawingml/2006/main" prst="straightConnector1">
          <a:avLst/>
        </a:prstGeom>
        <a:ln xmlns:a="http://schemas.openxmlformats.org/drawingml/2006/main" w="28575">
          <a:solidFill>
            <a:srgbClr val="76232F"/>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0.60496</cdr:x>
      <cdr:y>0.19512</cdr:y>
    </cdr:from>
    <cdr:to>
      <cdr:x>0.69651</cdr:x>
      <cdr:y>0.39489</cdr:y>
    </cdr:to>
    <cdr:cxnSp macro="">
      <cdr:nvCxnSpPr>
        <cdr:cNvPr id="8" name="Straight Arrow Connector 7"/>
        <cdr:cNvCxnSpPr/>
      </cdr:nvCxnSpPr>
      <cdr:spPr>
        <a:xfrm xmlns:a="http://schemas.openxmlformats.org/drawingml/2006/main" flipV="1">
          <a:off x="4335053" y="735400"/>
          <a:ext cx="655999" cy="752932"/>
        </a:xfrm>
        <a:prstGeom xmlns:a="http://schemas.openxmlformats.org/drawingml/2006/main" prst="straightConnector1">
          <a:avLst/>
        </a:prstGeom>
        <a:ln xmlns:a="http://schemas.openxmlformats.org/drawingml/2006/main" w="28575">
          <a:solidFill>
            <a:srgbClr val="76232F"/>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0.36531</cdr:x>
      <cdr:y>0.03872</cdr:y>
    </cdr:from>
    <cdr:to>
      <cdr:x>0.54931</cdr:x>
      <cdr:y>0.13344</cdr:y>
    </cdr:to>
    <cdr:sp macro="" textlink="">
      <cdr:nvSpPr>
        <cdr:cNvPr id="10" name="Rectangle 9"/>
        <cdr:cNvSpPr>
          <a:spLocks xmlns:a="http://schemas.openxmlformats.org/drawingml/2006/main" noChangeArrowheads="1"/>
        </cdr:cNvSpPr>
      </cdr:nvSpPr>
      <cdr:spPr bwMode="auto">
        <a:xfrm xmlns:a="http://schemas.openxmlformats.org/drawingml/2006/main">
          <a:off x="2617740" y="145916"/>
          <a:ext cx="1318480" cy="357025"/>
        </a:xfrm>
        <a:prstGeom xmlns:a="http://schemas.openxmlformats.org/drawingml/2006/main" prst="rect">
          <a:avLst/>
        </a:prstGeom>
        <a:solidFill xmlns:a="http://schemas.openxmlformats.org/drawingml/2006/main">
          <a:srgbClr val="FFFFFF"/>
        </a:solidFill>
        <a:ln xmlns:a="http://schemas.openxmlformats.org/drawingml/2006/main" w="9525">
          <a:solidFill>
            <a:schemeClr val="tx1"/>
          </a:solidFill>
          <a:miter lim="800000"/>
          <a:headEnd/>
          <a:tailEnd/>
        </a:ln>
      </cdr:spPr>
      <cdr:txBody>
        <a:bodyPr xmlns:a="http://schemas.openxmlformats.org/drawingml/2006/main" wrap="none" anchor="ctr"/>
        <a:lstStyle xmlns:a="http://schemas.openxmlformats.org/drawingml/2006/main">
          <a:defPPr>
            <a:defRPr lang="en-US"/>
          </a:defPPr>
          <a:lvl1pPr algn="ctr" rtl="0" eaLnBrk="0" fontAlgn="base" hangingPunct="0">
            <a:spcBef>
              <a:spcPct val="0"/>
            </a:spcBef>
            <a:spcAft>
              <a:spcPct val="0"/>
            </a:spcAft>
            <a:defRPr sz="1000"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1000"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1000"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1000"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1000" kern="1200">
              <a:solidFill>
                <a:schemeClr val="tx1"/>
              </a:solidFill>
              <a:latin typeface="Arial" pitchFamily="34" charset="0"/>
              <a:ea typeface="+mn-ea"/>
              <a:cs typeface="+mn-cs"/>
            </a:defRPr>
          </a:lvl5pPr>
          <a:lvl6pPr marL="2286000" algn="l" defTabSz="914400" rtl="0" eaLnBrk="1" latinLnBrk="0" hangingPunct="1">
            <a:defRPr sz="1000" kern="1200">
              <a:solidFill>
                <a:schemeClr val="tx1"/>
              </a:solidFill>
              <a:latin typeface="Arial" pitchFamily="34" charset="0"/>
              <a:ea typeface="+mn-ea"/>
              <a:cs typeface="+mn-cs"/>
            </a:defRPr>
          </a:lvl6pPr>
          <a:lvl7pPr marL="2743200" algn="l" defTabSz="914400" rtl="0" eaLnBrk="1" latinLnBrk="0" hangingPunct="1">
            <a:defRPr sz="1000" kern="1200">
              <a:solidFill>
                <a:schemeClr val="tx1"/>
              </a:solidFill>
              <a:latin typeface="Arial" pitchFamily="34" charset="0"/>
              <a:ea typeface="+mn-ea"/>
              <a:cs typeface="+mn-cs"/>
            </a:defRPr>
          </a:lvl7pPr>
          <a:lvl8pPr marL="3200400" algn="l" defTabSz="914400" rtl="0" eaLnBrk="1" latinLnBrk="0" hangingPunct="1">
            <a:defRPr sz="1000" kern="1200">
              <a:solidFill>
                <a:schemeClr val="tx1"/>
              </a:solidFill>
              <a:latin typeface="Arial" pitchFamily="34" charset="0"/>
              <a:ea typeface="+mn-ea"/>
              <a:cs typeface="+mn-cs"/>
            </a:defRPr>
          </a:lvl8pPr>
          <a:lvl9pPr marL="3657600" algn="l" defTabSz="914400" rtl="0" eaLnBrk="1" latinLnBrk="0" hangingPunct="1">
            <a:defRPr sz="1000" kern="1200">
              <a:solidFill>
                <a:schemeClr val="tx1"/>
              </a:solidFill>
              <a:latin typeface="Arial" pitchFamily="34" charset="0"/>
              <a:ea typeface="+mn-ea"/>
              <a:cs typeface="+mn-cs"/>
            </a:defRPr>
          </a:lvl9pPr>
        </a:lstStyle>
        <a:p xmlns:a="http://schemas.openxmlformats.org/drawingml/2006/main">
          <a:r>
            <a:rPr lang="en-CA" sz="1200" b="1" dirty="0"/>
            <a:t>Increased</a:t>
          </a:r>
        </a:p>
        <a:p xmlns:a="http://schemas.openxmlformats.org/drawingml/2006/main">
          <a:r>
            <a:rPr lang="en-CA" sz="1200" b="1" dirty="0"/>
            <a:t>l</a:t>
          </a:r>
          <a:r>
            <a:rPr lang="en-CA" sz="1200" b="1" dirty="0" smtClean="0"/>
            <a:t>abour </a:t>
          </a:r>
          <a:r>
            <a:rPr lang="en-CA" sz="1200" b="1" dirty="0"/>
            <a:t>f</a:t>
          </a:r>
          <a:r>
            <a:rPr lang="en-CA" sz="1200" b="1" dirty="0" smtClean="0"/>
            <a:t>orce</a:t>
          </a:r>
          <a:endParaRPr lang="en-CA" sz="1200" b="1" dirty="0"/>
        </a:p>
      </cdr:txBody>
    </cdr:sp>
  </cdr:relSizeAnchor>
  <cdr:relSizeAnchor xmlns:cdr="http://schemas.openxmlformats.org/drawingml/2006/chartDrawing">
    <cdr:from>
      <cdr:x>0.31038</cdr:x>
      <cdr:y>0.10066</cdr:y>
    </cdr:from>
    <cdr:to>
      <cdr:x>0.62397</cdr:x>
      <cdr:y>0.19357</cdr:y>
    </cdr:to>
    <cdr:cxnSp macro="">
      <cdr:nvCxnSpPr>
        <cdr:cNvPr id="14" name="Straight Arrow Connector 13"/>
        <cdr:cNvCxnSpPr/>
      </cdr:nvCxnSpPr>
      <cdr:spPr>
        <a:xfrm xmlns:a="http://schemas.openxmlformats.org/drawingml/2006/main" flipV="1">
          <a:off x="2224151" y="379379"/>
          <a:ext cx="2247089" cy="350196"/>
        </a:xfrm>
        <a:prstGeom xmlns:a="http://schemas.openxmlformats.org/drawingml/2006/main" prst="straightConnector1">
          <a:avLst/>
        </a:prstGeom>
        <a:ln xmlns:a="http://schemas.openxmlformats.org/drawingml/2006/main" w="28575">
          <a:solidFill>
            <a:srgbClr val="76232F"/>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0.54535</cdr:x>
      <cdr:y>0.07921</cdr:y>
    </cdr:from>
    <cdr:to>
      <cdr:x>0.93389</cdr:x>
      <cdr:y>0.27917</cdr:y>
    </cdr:to>
    <cdr:sp macro="" textlink="">
      <cdr:nvSpPr>
        <cdr:cNvPr id="2" name="TextBox 3"/>
        <cdr:cNvSpPr txBox="1"/>
      </cdr:nvSpPr>
      <cdr:spPr>
        <a:xfrm xmlns:a="http://schemas.openxmlformats.org/drawingml/2006/main">
          <a:off x="4432857" y="332664"/>
          <a:ext cx="3158211" cy="839810"/>
        </a:xfrm>
        <a:prstGeom xmlns:a="http://schemas.openxmlformats.org/drawingml/2006/main" prst="rect">
          <a:avLst/>
        </a:prstGeom>
        <a:solidFill xmlns:a="http://schemas.openxmlformats.org/drawingml/2006/main">
          <a:srgbClr val="FFFFFF"/>
        </a:solidFill>
        <a:ln xmlns:a="http://schemas.openxmlformats.org/drawingml/2006/main" w="3175" cap="flat" cmpd="sng" algn="ctr">
          <a:solidFill>
            <a:schemeClr val="tx1"/>
          </a:solidFill>
          <a:prstDash val="solid"/>
        </a:ln>
        <a:effectLst xmlns:a="http://schemas.openxmlformats.org/drawingml/2006/mai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en-CA" sz="1200" b="1" i="0" dirty="0">
              <a:latin typeface="Arial" pitchFamily="34" charset="0"/>
              <a:cs typeface="Arial" pitchFamily="34" charset="0"/>
            </a:rPr>
            <a:t>Total change</a:t>
          </a:r>
          <a:r>
            <a:rPr lang="en-CA" sz="1200" b="1" i="0" baseline="0" dirty="0">
              <a:latin typeface="Arial" pitchFamily="34" charset="0"/>
              <a:cs typeface="Arial" pitchFamily="34" charset="0"/>
            </a:rPr>
            <a:t> in labour force </a:t>
          </a:r>
          <a:r>
            <a:rPr lang="en-CA" sz="1200" b="1" i="1" baseline="0" dirty="0">
              <a:solidFill>
                <a:srgbClr val="76232F"/>
              </a:solidFill>
              <a:latin typeface="Arial" pitchFamily="34" charset="0"/>
              <a:cs typeface="Arial" pitchFamily="34" charset="0"/>
            </a:rPr>
            <a:t>n</a:t>
          </a:r>
          <a:r>
            <a:rPr lang="en-CA" sz="1200" b="1" i="0" baseline="0" dirty="0">
              <a:latin typeface="Arial" pitchFamily="34" charset="0"/>
              <a:cs typeface="Arial" pitchFamily="34" charset="0"/>
            </a:rPr>
            <a:t> = </a:t>
          </a:r>
        </a:p>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en-CA" sz="1200" b="1" i="0" baseline="0" dirty="0">
              <a:latin typeface="Arial" pitchFamily="34" charset="0"/>
              <a:cs typeface="Arial" pitchFamily="34" charset="0"/>
            </a:rPr>
            <a:t>New </a:t>
          </a:r>
          <a:r>
            <a:rPr lang="en-CA" sz="1200" b="1" i="0" baseline="0" dirty="0" smtClean="0">
              <a:latin typeface="Arial" pitchFamily="34" charset="0"/>
              <a:cs typeface="Arial" pitchFamily="34" charset="0"/>
            </a:rPr>
            <a:t>entrants </a:t>
          </a:r>
          <a:r>
            <a:rPr lang="en-CA" sz="1200" b="1" i="1" baseline="0" dirty="0">
              <a:solidFill>
                <a:srgbClr val="C1A01E"/>
              </a:solidFill>
              <a:effectLst/>
              <a:latin typeface="Arial" pitchFamily="34" charset="0"/>
              <a:cs typeface="Arial" pitchFamily="34" charset="0"/>
            </a:rPr>
            <a:t>n</a:t>
          </a:r>
          <a:r>
            <a:rPr lang="en-CA" sz="1200" b="1" i="0" baseline="0" dirty="0" smtClean="0">
              <a:solidFill>
                <a:srgbClr val="336600"/>
              </a:solidFill>
              <a:latin typeface="Arial" pitchFamily="34" charset="0"/>
              <a:cs typeface="Arial" pitchFamily="34" charset="0"/>
            </a:rPr>
            <a:t> </a:t>
          </a:r>
          <a:r>
            <a:rPr lang="en-CA" sz="1200" b="1" i="0" baseline="0" dirty="0">
              <a:latin typeface="Arial" pitchFamily="34" charset="0"/>
              <a:cs typeface="Arial" pitchFamily="34" charset="0"/>
            </a:rPr>
            <a:t>+ Net </a:t>
          </a:r>
          <a:r>
            <a:rPr lang="en-CA" sz="1200" b="1" i="0" baseline="0" dirty="0" smtClean="0">
              <a:latin typeface="Arial" pitchFamily="34" charset="0"/>
              <a:cs typeface="Arial" pitchFamily="34" charset="0"/>
            </a:rPr>
            <a:t>in-mobility </a:t>
          </a:r>
          <a:r>
            <a:rPr lang="en-CA" sz="1200" b="1" i="1" baseline="0" dirty="0">
              <a:solidFill>
                <a:srgbClr val="00778B"/>
              </a:solidFill>
              <a:effectLst/>
              <a:latin typeface="Arial" pitchFamily="34" charset="0"/>
              <a:cs typeface="Arial" pitchFamily="34" charset="0"/>
            </a:rPr>
            <a:t>n</a:t>
          </a:r>
          <a:r>
            <a:rPr lang="en-CA" sz="1200" b="1" i="1" baseline="0" dirty="0">
              <a:solidFill>
                <a:sysClr val="windowText" lastClr="000000"/>
              </a:solidFill>
              <a:effectLst/>
              <a:latin typeface="Arial" pitchFamily="34" charset="0"/>
              <a:cs typeface="Arial" pitchFamily="34" charset="0"/>
            </a:rPr>
            <a:t> </a:t>
          </a:r>
          <a:r>
            <a:rPr lang="en-CA" sz="1200" b="1" i="0" baseline="0" dirty="0">
              <a:latin typeface="Arial" pitchFamily="34" charset="0"/>
              <a:cs typeface="Arial" pitchFamily="34" charset="0"/>
            </a:rPr>
            <a:t>- Retirements and mortality </a:t>
          </a:r>
          <a:r>
            <a:rPr lang="en-CA" sz="1200" b="1" i="1" baseline="0" dirty="0">
              <a:solidFill>
                <a:srgbClr val="DC4405"/>
              </a:solidFill>
              <a:effectLst/>
              <a:latin typeface="Arial" pitchFamily="34" charset="0"/>
              <a:cs typeface="Arial" pitchFamily="34" charset="0"/>
            </a:rPr>
            <a:t>n</a:t>
          </a:r>
          <a:endParaRPr lang="en-CA" sz="1200" b="1" i="0" dirty="0">
            <a:solidFill>
              <a:srgbClr val="DC4405"/>
            </a:solidFill>
            <a:latin typeface="Arial" pitchFamily="34" charset="0"/>
            <a:cs typeface="Arial"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0.46852</cdr:x>
      <cdr:y>0.88879</cdr:y>
    </cdr:from>
    <cdr:to>
      <cdr:x>0.63718</cdr:x>
      <cdr:y>0.96839</cdr:y>
    </cdr:to>
    <cdr:sp macro="" textlink="">
      <cdr:nvSpPr>
        <cdr:cNvPr id="2" name="TextBox 1"/>
        <cdr:cNvSpPr txBox="1"/>
      </cdr:nvSpPr>
      <cdr:spPr>
        <a:xfrm xmlns:a="http://schemas.openxmlformats.org/drawingml/2006/main">
          <a:off x="3358964" y="2892020"/>
          <a:ext cx="1209171" cy="2590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latin typeface="Arial" pitchFamily="34" charset="0"/>
              <a:cs typeface="Arial" pitchFamily="34" charset="0"/>
            </a:rPr>
            <a:t>Market</a:t>
          </a:r>
        </a:p>
      </cdr:txBody>
    </cdr:sp>
  </cdr:relSizeAnchor>
  <cdr:relSizeAnchor xmlns:cdr="http://schemas.openxmlformats.org/drawingml/2006/chartDrawing">
    <cdr:from>
      <cdr:x>0.03694</cdr:x>
      <cdr:y>0.2011</cdr:y>
    </cdr:from>
    <cdr:to>
      <cdr:x>0.06835</cdr:x>
      <cdr:y>0.66667</cdr:y>
    </cdr:to>
    <cdr:sp macro="" textlink="">
      <cdr:nvSpPr>
        <cdr:cNvPr id="3" name="TextBox 3"/>
        <cdr:cNvSpPr txBox="1"/>
      </cdr:nvSpPr>
      <cdr:spPr>
        <a:xfrm xmlns:a="http://schemas.openxmlformats.org/drawingml/2006/main">
          <a:off x="264808" y="654368"/>
          <a:ext cx="225188" cy="1514901"/>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vert270"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200" b="1" dirty="0">
              <a:latin typeface="Arial" pitchFamily="34" charset="0"/>
              <a:cs typeface="Arial" pitchFamily="34" charset="0"/>
            </a:rPr>
            <a:t>Unemployment rate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4E2F26-35A6-E345-B869-966BAA7055A6}" type="datetimeFigureOut">
              <a:rPr lang="en-US" smtClean="0"/>
              <a:t>4/1/2014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9B9860-AA12-E042-84AF-2110E03D9DAF}" type="slidenum">
              <a:rPr lang="en-US" smtClean="0"/>
              <a:t>‹#›</a:t>
            </a:fld>
            <a:endParaRPr lang="en-US" dirty="0"/>
          </a:p>
        </p:txBody>
      </p:sp>
    </p:spTree>
    <p:extLst>
      <p:ext uri="{BB962C8B-B14F-4D97-AF65-F5344CB8AC3E}">
        <p14:creationId xmlns:p14="http://schemas.microsoft.com/office/powerpoint/2010/main" val="5129209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BFD967-16BC-B74C-B40B-A5B9843F3C42}" type="datetimeFigureOut">
              <a:rPr lang="en-US" smtClean="0"/>
              <a:t>4/1/2014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468578-780D-4247-9C8B-17030B9B23BF}" type="slidenum">
              <a:rPr lang="en-US" smtClean="0"/>
              <a:t>‹#›</a:t>
            </a:fld>
            <a:endParaRPr lang="en-US" dirty="0"/>
          </a:p>
        </p:txBody>
      </p:sp>
    </p:spTree>
    <p:extLst>
      <p:ext uri="{BB962C8B-B14F-4D97-AF65-F5344CB8AC3E}">
        <p14:creationId xmlns:p14="http://schemas.microsoft.com/office/powerpoint/2010/main" val="22177543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onstructionforecasts.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itchFamily="34" charset="0"/>
                <a:cs typeface="Arial" pitchFamily="34" charset="0"/>
              </a:rPr>
              <a:t>BuildForce Canada’s labour </a:t>
            </a:r>
            <a:r>
              <a:rPr lang="en-GB" dirty="0">
                <a:latin typeface="Arial" pitchFamily="34" charset="0"/>
                <a:cs typeface="Arial" pitchFamily="34" charset="0"/>
              </a:rPr>
              <a:t>market information (LMI) system consists of a database and model, annual reports, PowerPoint presentations and a website (</a:t>
            </a:r>
            <a:r>
              <a:rPr lang="en-GB" dirty="0">
                <a:solidFill>
                  <a:srgbClr val="FF0000"/>
                </a:solidFill>
                <a:latin typeface="Arial" pitchFamily="34" charset="0"/>
                <a:cs typeface="Arial" pitchFamily="34" charset="0"/>
                <a:hlinkClick r:id="rId3"/>
              </a:rPr>
              <a:t>www.constructionforecasts.ca</a:t>
            </a:r>
            <a:r>
              <a:rPr lang="en-GB" dirty="0">
                <a:latin typeface="Arial" pitchFamily="34" charset="0"/>
                <a:cs typeface="Arial" pitchFamily="34" charset="0"/>
              </a:rPr>
              <a:t>).</a:t>
            </a:r>
            <a:r>
              <a:rPr lang="en-GB" dirty="0">
                <a:solidFill>
                  <a:srgbClr val="FF0000"/>
                </a:solidFill>
                <a:latin typeface="Arial" pitchFamily="34" charset="0"/>
                <a:cs typeface="Arial" pitchFamily="34" charset="0"/>
              </a:rPr>
              <a:t> </a:t>
            </a:r>
            <a:r>
              <a:rPr lang="en-GB" dirty="0">
                <a:latin typeface="Arial" pitchFamily="34" charset="0"/>
                <a:cs typeface="Arial" pitchFamily="34" charset="0"/>
              </a:rPr>
              <a:t>This review is a background and support document that describes the system’s content and methodology.</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2</a:t>
            </a:fld>
            <a:endParaRPr lang="en-US" dirty="0"/>
          </a:p>
        </p:txBody>
      </p:sp>
    </p:spTree>
    <p:extLst>
      <p:ext uri="{BB962C8B-B14F-4D97-AF65-F5344CB8AC3E}">
        <p14:creationId xmlns:p14="http://schemas.microsoft.com/office/powerpoint/2010/main" val="395705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Labour market information is often based on statistics that are drawn from a regular sample of the market place. The reliability of these statistical estimates is a key concern. Some surveys, including the Statistics Canada Labour Force Survey, are subject to poor reliability for small samples.</a:t>
            </a:r>
          </a:p>
        </p:txBody>
      </p:sp>
      <p:sp>
        <p:nvSpPr>
          <p:cNvPr id="4" name="Slide Number Placeholder 3"/>
          <p:cNvSpPr>
            <a:spLocks noGrp="1"/>
          </p:cNvSpPr>
          <p:nvPr>
            <p:ph type="sldNum" sz="quarter" idx="10"/>
          </p:nvPr>
        </p:nvSpPr>
        <p:spPr/>
        <p:txBody>
          <a:bodyPr/>
          <a:lstStyle/>
          <a:p>
            <a:fld id="{71468578-780D-4247-9C8B-17030B9B23BF}" type="slidenum">
              <a:rPr lang="en-US" smtClean="0"/>
              <a:t>11</a:t>
            </a:fld>
            <a:endParaRPr lang="en-US" dirty="0"/>
          </a:p>
        </p:txBody>
      </p:sp>
    </p:spTree>
    <p:extLst>
      <p:ext uri="{BB962C8B-B14F-4D97-AF65-F5344CB8AC3E}">
        <p14:creationId xmlns:p14="http://schemas.microsoft.com/office/powerpoint/2010/main" val="3404936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Each labour market identified in the model is defined by one occupation and one region. Conditions in the market are determined by external supply and demand factors.</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12</a:t>
            </a:fld>
            <a:endParaRPr lang="en-US" dirty="0"/>
          </a:p>
        </p:txBody>
      </p:sp>
    </p:spTree>
    <p:extLst>
      <p:ext uri="{BB962C8B-B14F-4D97-AF65-F5344CB8AC3E}">
        <p14:creationId xmlns:p14="http://schemas.microsoft.com/office/powerpoint/2010/main" val="277233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Macroeconomic and demographic factors are the core drivers for labour demand and supply.</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13</a:t>
            </a:fld>
            <a:endParaRPr lang="en-US" dirty="0"/>
          </a:p>
        </p:txBody>
      </p:sp>
    </p:spTree>
    <p:extLst>
      <p:ext uri="{BB962C8B-B14F-4D97-AF65-F5344CB8AC3E}">
        <p14:creationId xmlns:p14="http://schemas.microsoft.com/office/powerpoint/2010/main" val="1917181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latin typeface="Arial" pitchFamily="34" charset="0"/>
                <a:cs typeface="Arial" pitchFamily="34" charset="0"/>
              </a:rPr>
              <a:t>The assumptions for the rest of the world are derived from economic outlooks produced by such organizations as the World Bank, the International Monetary Fund and private-sector forecasters. The assumptions for the domestic economic environment were developed under the direction of each provincial LMI committee. They are based on projections of a macroeconomic model of the economy that incorporates the external environment assumptions and those about major project investment provided by the LMI committees.</a:t>
            </a:r>
            <a:endParaRPr lang="en-GB"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14</a:t>
            </a:fld>
            <a:endParaRPr lang="en-US" dirty="0"/>
          </a:p>
        </p:txBody>
      </p:sp>
    </p:spTree>
    <p:extLst>
      <p:ext uri="{BB962C8B-B14F-4D97-AF65-F5344CB8AC3E}">
        <p14:creationId xmlns:p14="http://schemas.microsoft.com/office/powerpoint/2010/main" val="2340911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Demographic drivers are taken from various sources, including Statistics Canada, and these set the broad population parameters that determine the available workforce for the industry.</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15</a:t>
            </a:fld>
            <a:endParaRPr lang="en-US" dirty="0"/>
          </a:p>
        </p:txBody>
      </p:sp>
    </p:spTree>
    <p:extLst>
      <p:ext uri="{BB962C8B-B14F-4D97-AF65-F5344CB8AC3E}">
        <p14:creationId xmlns:p14="http://schemas.microsoft.com/office/powerpoint/2010/main" val="3594927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Measures reported in the system are based on conditions within the local labour market.</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16</a:t>
            </a:fld>
            <a:endParaRPr lang="en-US" dirty="0"/>
          </a:p>
        </p:txBody>
      </p:sp>
    </p:spTree>
    <p:extLst>
      <p:ext uri="{BB962C8B-B14F-4D97-AF65-F5344CB8AC3E}">
        <p14:creationId xmlns:p14="http://schemas.microsoft.com/office/powerpoint/2010/main" val="2045593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Replacement </a:t>
            </a:r>
            <a:r>
              <a:rPr lang="en-GB" dirty="0" smtClean="0">
                <a:latin typeface="Arial" pitchFamily="34" charset="0"/>
                <a:cs typeface="Arial" pitchFamily="34" charset="0"/>
              </a:rPr>
              <a:t>demand refers </a:t>
            </a:r>
            <a:r>
              <a:rPr lang="en-GB" dirty="0">
                <a:latin typeface="Arial" pitchFamily="34" charset="0"/>
                <a:cs typeface="Arial" pitchFamily="34" charset="0"/>
              </a:rPr>
              <a:t>to the permanent loss of workers from the labour force. This includes workers who permanently retire or pass away. It would not include workers who enter a pension </a:t>
            </a:r>
            <a:r>
              <a:rPr lang="en-GB" dirty="0" smtClean="0">
                <a:latin typeface="Arial" pitchFamily="34" charset="0"/>
                <a:cs typeface="Arial" pitchFamily="34" charset="0"/>
              </a:rPr>
              <a:t>plan </a:t>
            </a:r>
            <a:r>
              <a:rPr lang="en-GB" dirty="0">
                <a:latin typeface="Arial" pitchFamily="34" charset="0"/>
                <a:cs typeface="Arial" pitchFamily="34" charset="0"/>
              </a:rPr>
              <a:t>but continue to work on a part-time or contact basis.</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17</a:t>
            </a:fld>
            <a:endParaRPr lang="en-US" dirty="0"/>
          </a:p>
        </p:txBody>
      </p:sp>
    </p:spTree>
    <p:extLst>
      <p:ext uri="{BB962C8B-B14F-4D97-AF65-F5344CB8AC3E}">
        <p14:creationId xmlns:p14="http://schemas.microsoft.com/office/powerpoint/2010/main" val="3768451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itchFamily="34" charset="0"/>
                <a:ea typeface="ＭＳ Ｐゴシック" charset="-128"/>
                <a:cs typeface="Arial" pitchFamily="34" charset="0"/>
              </a:rPr>
              <a:t>Trades and occupations identified </a:t>
            </a:r>
            <a:r>
              <a:rPr lang="en-GB" dirty="0">
                <a:latin typeface="Arial" pitchFamily="34" charset="0"/>
                <a:ea typeface="ＭＳ Ｐゴシック" charset="-128"/>
                <a:cs typeface="Arial" pitchFamily="34" charset="0"/>
              </a:rPr>
              <a:t>in the </a:t>
            </a:r>
            <a:r>
              <a:rPr lang="en-GB" dirty="0" smtClean="0">
                <a:latin typeface="Arial" pitchFamily="34" charset="0"/>
                <a:ea typeface="ＭＳ Ｐゴシック" charset="-128"/>
                <a:cs typeface="Arial" pitchFamily="34" charset="0"/>
              </a:rPr>
              <a:t>BuildForce </a:t>
            </a:r>
            <a:r>
              <a:rPr lang="en-GB" dirty="0">
                <a:latin typeface="Arial" pitchFamily="34" charset="0"/>
                <a:ea typeface="ＭＳ Ｐゴシック" charset="-128"/>
                <a:cs typeface="Arial" pitchFamily="34" charset="0"/>
              </a:rPr>
              <a:t>LMI system are selected based on the reliability of the statistics that measure the workforce.</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18</a:t>
            </a:fld>
            <a:endParaRPr lang="en-US" dirty="0"/>
          </a:p>
        </p:txBody>
      </p:sp>
    </p:spTree>
    <p:extLst>
      <p:ext uri="{BB962C8B-B14F-4D97-AF65-F5344CB8AC3E}">
        <p14:creationId xmlns:p14="http://schemas.microsoft.com/office/powerpoint/2010/main" val="64636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19</a:t>
            </a:fld>
            <a:endParaRPr lang="en-US" dirty="0"/>
          </a:p>
        </p:txBody>
      </p:sp>
    </p:spTree>
    <p:extLst>
      <p:ext uri="{BB962C8B-B14F-4D97-AF65-F5344CB8AC3E}">
        <p14:creationId xmlns:p14="http://schemas.microsoft.com/office/powerpoint/2010/main" val="38717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latin typeface="Arial" pitchFamily="34" charset="0"/>
                <a:cs typeface="Arial" pitchFamily="34" charset="0"/>
              </a:rPr>
              <a:t>Projected construction activity sets out specific labour requirements for trades and occupations. In the </a:t>
            </a:r>
            <a:r>
              <a:rPr lang="en-CA" dirty="0" smtClean="0">
                <a:latin typeface="Arial" pitchFamily="34" charset="0"/>
                <a:cs typeface="Arial" pitchFamily="34" charset="0"/>
              </a:rPr>
              <a:t>BuildForce </a:t>
            </a:r>
            <a:r>
              <a:rPr lang="en-CA" dirty="0">
                <a:latin typeface="Arial" pitchFamily="34" charset="0"/>
                <a:cs typeface="Arial" pitchFamily="34" charset="0"/>
              </a:rPr>
              <a:t>LMI system, employment in each trade and occupation is linked to spending on specific building types. Each link is defined by a measure of labour required for each million dollars of construction. This model structure distributes the changing mix of construction activity to the trades based on their specialization.</a:t>
            </a:r>
          </a:p>
          <a:p>
            <a:endParaRPr lang="en-CA" dirty="0">
              <a:latin typeface="Arial" pitchFamily="34" charset="0"/>
              <a:cs typeface="Arial" pitchFamily="34" charset="0"/>
            </a:endParaRPr>
          </a:p>
          <a:p>
            <a:r>
              <a:rPr lang="en-CA" dirty="0">
                <a:latin typeface="Arial" pitchFamily="34" charset="0"/>
                <a:cs typeface="Arial" pitchFamily="34" charset="0"/>
              </a:rPr>
              <a:t>The </a:t>
            </a:r>
            <a:r>
              <a:rPr lang="en-CA" dirty="0" smtClean="0">
                <a:latin typeface="Arial" pitchFamily="34" charset="0"/>
                <a:cs typeface="Arial" pitchFamily="34" charset="0"/>
              </a:rPr>
              <a:t>BuildForce </a:t>
            </a:r>
            <a:r>
              <a:rPr lang="en-CA" dirty="0">
                <a:latin typeface="Arial" pitchFamily="34" charset="0"/>
                <a:cs typeface="Arial" pitchFamily="34" charset="0"/>
              </a:rPr>
              <a:t>LMI system tracks employment, labour force, </a:t>
            </a:r>
            <a:r>
              <a:rPr lang="en-US" dirty="0">
                <a:latin typeface="Arial" pitchFamily="34" charset="0"/>
                <a:cs typeface="Arial" pitchFamily="34" charset="0"/>
              </a:rPr>
              <a:t>excess supply, </a:t>
            </a:r>
            <a:r>
              <a:rPr lang="en-CA" dirty="0">
                <a:latin typeface="Arial" pitchFamily="34" charset="0"/>
                <a:cs typeface="Arial" pitchFamily="34" charset="0"/>
              </a:rPr>
              <a:t>unemployment, apprenticeship and mobility for </a:t>
            </a:r>
            <a:r>
              <a:rPr lang="en-CA" dirty="0" smtClean="0">
                <a:latin typeface="Arial" pitchFamily="34" charset="0"/>
                <a:cs typeface="Arial" pitchFamily="34" charset="0"/>
              </a:rPr>
              <a:t>up to 33 </a:t>
            </a:r>
            <a:r>
              <a:rPr lang="en-CA" dirty="0">
                <a:latin typeface="Arial" pitchFamily="34" charset="0"/>
                <a:cs typeface="Arial" pitchFamily="34" charset="0"/>
              </a:rPr>
              <a:t>selected trades and occupations (the </a:t>
            </a:r>
            <a:r>
              <a:rPr lang="en-CA" dirty="0" smtClean="0">
                <a:latin typeface="Arial" pitchFamily="34" charset="0"/>
                <a:cs typeface="Arial" pitchFamily="34" charset="0"/>
              </a:rPr>
              <a:t>BuildForce </a:t>
            </a:r>
            <a:r>
              <a:rPr lang="en-CA" dirty="0">
                <a:latin typeface="Arial" pitchFamily="34" charset="0"/>
                <a:cs typeface="Arial" pitchFamily="34" charset="0"/>
              </a:rPr>
              <a:t>trades cover approximately 75 percent of total construction industry employment). Estimates are based on the 2006 Census, input from the industry and analysis of building patterns and labour requirements</a:t>
            </a:r>
            <a:r>
              <a:rPr lang="en-US" dirty="0">
                <a:latin typeface="Arial" pitchFamily="34" charset="0"/>
                <a:cs typeface="Arial" pitchFamily="34" charset="0"/>
              </a:rPr>
              <a:t>.</a:t>
            </a:r>
            <a:r>
              <a:rPr lang="en-CA" dirty="0">
                <a:latin typeface="Arial" pitchFamily="34" charset="0"/>
                <a:cs typeface="Arial" pitchFamily="34" charset="0"/>
              </a:rPr>
              <a:t> These estimates are sometimes limited by difficulties allocating workers to occupations, the small size of the workforce and the associated risks in statistical measurement. In some cases, information for the smaller trades and occupations is suppressed because of limited statistical reliability.</a:t>
            </a:r>
          </a:p>
          <a:p>
            <a:endParaRPr lang="en-CA" dirty="0">
              <a:latin typeface="Arial" pitchFamily="34" charset="0"/>
              <a:cs typeface="Arial" pitchFamily="34" charset="0"/>
            </a:endParaRPr>
          </a:p>
          <a:p>
            <a:r>
              <a:rPr lang="en-CA" dirty="0" smtClean="0">
                <a:latin typeface="Arial" pitchFamily="34" charset="0"/>
                <a:cs typeface="Arial" pitchFamily="34" charset="0"/>
              </a:rPr>
              <a:t>BuildForce Canada, </a:t>
            </a:r>
            <a:r>
              <a:rPr lang="en-CA" dirty="0">
                <a:latin typeface="Arial" pitchFamily="34" charset="0"/>
                <a:cs typeface="Arial" pitchFamily="34" charset="0"/>
              </a:rPr>
              <a:t>in consultation with the provincial LMI committees, determines which trades and occupations are suppressed. In some cases, industry input on the number of workers employed in the workforce is used to refine Census and other Statistics Canada sources.</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20</a:t>
            </a:fld>
            <a:endParaRPr lang="en-US" dirty="0"/>
          </a:p>
        </p:txBody>
      </p:sp>
    </p:spTree>
    <p:extLst>
      <p:ext uri="{BB962C8B-B14F-4D97-AF65-F5344CB8AC3E}">
        <p14:creationId xmlns:p14="http://schemas.microsoft.com/office/powerpoint/2010/main" val="2862050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The content of this review is linked to both the </a:t>
            </a:r>
            <a:r>
              <a:rPr lang="en-GB" i="1" dirty="0">
                <a:latin typeface="Arial" pitchFamily="34" charset="0"/>
                <a:cs typeface="Arial" pitchFamily="34" charset="0"/>
              </a:rPr>
              <a:t>Construction </a:t>
            </a:r>
            <a:r>
              <a:rPr lang="en-GB" i="1" dirty="0" smtClean="0">
                <a:latin typeface="Arial" pitchFamily="34" charset="0"/>
                <a:cs typeface="Arial" pitchFamily="34" charset="0"/>
              </a:rPr>
              <a:t>and Maintenance Looking </a:t>
            </a:r>
            <a:r>
              <a:rPr lang="en-GB" i="1" dirty="0">
                <a:latin typeface="Arial" pitchFamily="34" charset="0"/>
                <a:cs typeface="Arial" pitchFamily="34" charset="0"/>
              </a:rPr>
              <a:t>Forward </a:t>
            </a:r>
            <a:r>
              <a:rPr lang="en-GB" dirty="0">
                <a:latin typeface="Arial" pitchFamily="34" charset="0"/>
                <a:cs typeface="Arial" pitchFamily="34" charset="0"/>
              </a:rPr>
              <a:t>publications and to the website so that users can access more detail and explanations about the concepts used in the analysis and market comments</a:t>
            </a:r>
            <a:r>
              <a:rPr lang="en-GB" dirty="0" smtClean="0">
                <a:latin typeface="Arial" pitchFamily="34" charset="0"/>
                <a:cs typeface="Arial" pitchFamily="34" charset="0"/>
              </a:rPr>
              <a:t>.</a:t>
            </a:r>
          </a:p>
          <a:p>
            <a:endParaRPr lang="en-GB" dirty="0">
              <a:latin typeface="Arial" pitchFamily="34" charset="0"/>
              <a:cs typeface="Arial" pitchFamily="34" charset="0"/>
            </a:endParaRPr>
          </a:p>
          <a:p>
            <a:r>
              <a:rPr lang="en-GB" dirty="0">
                <a:latin typeface="Arial" pitchFamily="34" charset="0"/>
                <a:cs typeface="Arial" pitchFamily="34" charset="0"/>
              </a:rPr>
              <a:t>One of the principals that drives the </a:t>
            </a:r>
            <a:r>
              <a:rPr lang="en-GB" dirty="0" smtClean="0">
                <a:latin typeface="Arial" pitchFamily="34" charset="0"/>
                <a:cs typeface="Arial" pitchFamily="34" charset="0"/>
              </a:rPr>
              <a:t>BuildForce Canada LMI </a:t>
            </a:r>
            <a:r>
              <a:rPr lang="en-GB" dirty="0">
                <a:latin typeface="Arial" pitchFamily="34" charset="0"/>
                <a:cs typeface="Arial" pitchFamily="34" charset="0"/>
              </a:rPr>
              <a:t>system is industry consultation. Every part of the system is regularly reviewed by industry stakeholders. This validation helps to ensure that the content is clear and reflects the experience of people directly involved in construction labour markets. </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3</a:t>
            </a:fld>
            <a:endParaRPr lang="en-US" dirty="0"/>
          </a:p>
        </p:txBody>
      </p:sp>
    </p:spTree>
    <p:extLst>
      <p:ext uri="{BB962C8B-B14F-4D97-AF65-F5344CB8AC3E}">
        <p14:creationId xmlns:p14="http://schemas.microsoft.com/office/powerpoint/2010/main" val="2301277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Construction industry stakeholders on the provincial LMI committees are responsible for reviewing the macroeconomic and demographic drivers and for helping to manage lists of major construction projects in their area.</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21</a:t>
            </a:fld>
            <a:endParaRPr lang="en-US" dirty="0"/>
          </a:p>
        </p:txBody>
      </p:sp>
    </p:spTree>
    <p:extLst>
      <p:ext uri="{BB962C8B-B14F-4D97-AF65-F5344CB8AC3E}">
        <p14:creationId xmlns:p14="http://schemas.microsoft.com/office/powerpoint/2010/main" val="2039652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The system can be divided into the two parts that identify, first, specific trades and occupations and, second, broader measures that apply to the population.</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22</a:t>
            </a:fld>
            <a:endParaRPr lang="en-US" dirty="0"/>
          </a:p>
        </p:txBody>
      </p:sp>
    </p:spTree>
    <p:extLst>
      <p:ext uri="{BB962C8B-B14F-4D97-AF65-F5344CB8AC3E}">
        <p14:creationId xmlns:p14="http://schemas.microsoft.com/office/powerpoint/2010/main" val="567716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latin typeface="Arial" pitchFamily="34" charset="0"/>
                <a:cs typeface="Arial" pitchFamily="34" charset="0"/>
              </a:rPr>
              <a:t>Change on the supply side can be divided into stages of response as needed workers come forward, finding jobs in the industry. The first stage is drawing readily available workers from the unemployed. Once this source is exhausted, the second stage turns to new entry-level starters and other local conditions that will adjust the labour force. These local adjustments determine the available workforce and the final rankings</a:t>
            </a:r>
            <a:r>
              <a:rPr lang="en-CA" dirty="0" smtClean="0">
                <a:latin typeface="Arial" pitchFamily="34" charset="0"/>
                <a:cs typeface="Arial" pitchFamily="34" charset="0"/>
              </a:rPr>
              <a:t>. </a:t>
            </a:r>
            <a:endParaRPr lang="en-CA" dirty="0">
              <a:latin typeface="Arial" pitchFamily="34" charset="0"/>
              <a:cs typeface="Arial" pitchFamily="34" charset="0"/>
            </a:endParaRPr>
          </a:p>
          <a:p>
            <a:endParaRPr lang="en-CA" dirty="0">
              <a:latin typeface="Arial" pitchFamily="34" charset="0"/>
              <a:cs typeface="Arial" pitchFamily="34" charset="0"/>
            </a:endParaRPr>
          </a:p>
          <a:p>
            <a:r>
              <a:rPr lang="en-US" dirty="0">
                <a:latin typeface="Arial" pitchFamily="34" charset="0"/>
                <a:cs typeface="Arial" pitchFamily="34" charset="0"/>
              </a:rPr>
              <a:t>The first two stages where local conditions adjust are “</a:t>
            </a:r>
            <a:r>
              <a:rPr lang="en-US" dirty="0" smtClean="0">
                <a:latin typeface="Arial" pitchFamily="34" charset="0"/>
                <a:cs typeface="Arial" pitchFamily="34" charset="0"/>
              </a:rPr>
              <a:t>endogenous,” </a:t>
            </a:r>
            <a:r>
              <a:rPr lang="en-US" dirty="0">
                <a:latin typeface="Arial" pitchFamily="34" charset="0"/>
                <a:cs typeface="Arial" pitchFamily="34" charset="0"/>
              </a:rPr>
              <a:t>or reflected in the models results.</a:t>
            </a:r>
          </a:p>
          <a:p>
            <a:endParaRPr lang="en-CA" dirty="0">
              <a:latin typeface="Arial" pitchFamily="34" charset="0"/>
              <a:cs typeface="Arial" pitchFamily="34" charset="0"/>
            </a:endParaRPr>
          </a:p>
          <a:p>
            <a:r>
              <a:rPr lang="en-CA" dirty="0">
                <a:latin typeface="Arial" pitchFamily="34" charset="0"/>
                <a:cs typeface="Arial" pitchFamily="34" charset="0"/>
              </a:rPr>
              <a:t>Where local conditions leave market imbalances, rankings indicate the condition and the model signals the </a:t>
            </a:r>
            <a:r>
              <a:rPr lang="en-CA" i="1" dirty="0">
                <a:latin typeface="Arial" pitchFamily="34" charset="0"/>
                <a:cs typeface="Arial" pitchFamily="34" charset="0"/>
              </a:rPr>
              <a:t>potential </a:t>
            </a:r>
            <a:r>
              <a:rPr lang="en-CA" dirty="0">
                <a:latin typeface="Arial" pitchFamily="34" charset="0"/>
                <a:cs typeface="Arial" pitchFamily="34" charset="0"/>
              </a:rPr>
              <a:t>for mobility between the local markets and other regions and industries. At this stage, recruiting requires the mobility of more remote workers. Unemployment and local labour market adjustments are described here. Mobility and the impact of conditions in more remote markets are described in more detail in the last section. </a:t>
            </a:r>
          </a:p>
          <a:p>
            <a:endParaRPr lang="en-CA" dirty="0">
              <a:latin typeface="Arial" pitchFamily="34" charset="0"/>
              <a:cs typeface="Arial" pitchFamily="34" charset="0"/>
            </a:endParaRPr>
          </a:p>
          <a:p>
            <a:r>
              <a:rPr lang="en-US" dirty="0">
                <a:latin typeface="Arial" pitchFamily="34" charset="0"/>
                <a:cs typeface="Arial" pitchFamily="34" charset="0"/>
              </a:rPr>
              <a:t>Mobility refers to changes in construction markets that may happen given the rankings of local market conditions.</a:t>
            </a:r>
            <a:endParaRPr lang="en-GB"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23</a:t>
            </a:fld>
            <a:endParaRPr lang="en-US" dirty="0"/>
          </a:p>
        </p:txBody>
      </p:sp>
    </p:spTree>
    <p:extLst>
      <p:ext uri="{BB962C8B-B14F-4D97-AF65-F5344CB8AC3E}">
        <p14:creationId xmlns:p14="http://schemas.microsoft.com/office/powerpoint/2010/main" val="16715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Unemployment is an essential feature of the labour market. It is a problem when unemployment is large, lasts too long and deprives workers of needed income. But the labour market is in constant flux – everyday there are workers seeking jobs and employers recruiting. Unemployment represents the cushion that absorbs the shock of change. It allows workers the time to search for their preferred job and offers employers the chance to review the qualifications of alternative recruits. At some level, unemployment offers benefits. But too much or too little unemployment creates costs</a:t>
            </a:r>
            <a:r>
              <a:rPr lang="en-GB" dirty="0" smtClean="0">
                <a:latin typeface="Arial" pitchFamily="34" charset="0"/>
                <a:cs typeface="Arial" pitchFamily="34" charset="0"/>
              </a:rPr>
              <a:t>. What </a:t>
            </a:r>
            <a:r>
              <a:rPr lang="en-GB" dirty="0">
                <a:latin typeface="Arial" pitchFamily="34" charset="0"/>
                <a:cs typeface="Arial" pitchFamily="34" charset="0"/>
              </a:rPr>
              <a:t>level of unemployment balances these costs and benefits?</a:t>
            </a:r>
          </a:p>
          <a:p>
            <a:endParaRPr lang="en-GB" dirty="0">
              <a:latin typeface="Arial" pitchFamily="34" charset="0"/>
              <a:cs typeface="Arial" pitchFamily="34" charset="0"/>
            </a:endParaRPr>
          </a:p>
          <a:p>
            <a:r>
              <a:rPr lang="en-CA" dirty="0">
                <a:latin typeface="Arial" pitchFamily="34" charset="0"/>
                <a:cs typeface="Arial" pitchFamily="34" charset="0"/>
              </a:rPr>
              <a:t>The </a:t>
            </a:r>
            <a:r>
              <a:rPr lang="en-CA" dirty="0" smtClean="0">
                <a:latin typeface="Arial" pitchFamily="34" charset="0"/>
                <a:cs typeface="Arial" pitchFamily="34" charset="0"/>
              </a:rPr>
              <a:t>BuildForce </a:t>
            </a:r>
            <a:r>
              <a:rPr lang="en-CA" dirty="0">
                <a:latin typeface="Arial" pitchFamily="34" charset="0"/>
                <a:cs typeface="Arial" pitchFamily="34" charset="0"/>
              </a:rPr>
              <a:t>LMI system uses the concept of excess supply as well as the more traditional measure of unemployment. Excess supply measures the difference between the simulated value of the provincial construction labour force and employment. Excess supply can be measured as the number of workers or as a percentage of the labour force. The simulated labour force estimates all the workers employed or seeking employment in the province independent of their province of residence. Measures of the unemployment rate sometimes allocate construction workers to their province of residence rather than their province of employment.</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24</a:t>
            </a:fld>
            <a:endParaRPr lang="en-US" dirty="0"/>
          </a:p>
        </p:txBody>
      </p:sp>
    </p:spTree>
    <p:extLst>
      <p:ext uri="{BB962C8B-B14F-4D97-AF65-F5344CB8AC3E}">
        <p14:creationId xmlns:p14="http://schemas.microsoft.com/office/powerpoint/2010/main" val="3230676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As employment changes from 1,000 to 1,200 from year 1 to year 2, the first round adjustments are a drop in unemployment from 300 to 100.</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25</a:t>
            </a:fld>
            <a:endParaRPr lang="en-US" dirty="0"/>
          </a:p>
        </p:txBody>
      </p:sp>
    </p:spTree>
    <p:extLst>
      <p:ext uri="{BB962C8B-B14F-4D97-AF65-F5344CB8AC3E}">
        <p14:creationId xmlns:p14="http://schemas.microsoft.com/office/powerpoint/2010/main" val="3351332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cs typeface="Arial" pitchFamily="34" charset="0"/>
              </a:rPr>
              <a:t>There are several reasons for unemployment.</a:t>
            </a:r>
            <a:endParaRPr lang="en-GB"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26</a:t>
            </a:fld>
            <a:endParaRPr lang="en-US" dirty="0"/>
          </a:p>
        </p:txBody>
      </p:sp>
    </p:spTree>
    <p:extLst>
      <p:ext uri="{BB962C8B-B14F-4D97-AF65-F5344CB8AC3E}">
        <p14:creationId xmlns:p14="http://schemas.microsoft.com/office/powerpoint/2010/main" val="605399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cs typeface="Arial" pitchFamily="34" charset="0"/>
              </a:rPr>
              <a:t>Seasonal variations are usually a reflection of work limitations during the winter and the willingness of some workers to wait in unemployment for work to resume in the spring. Other seasonal factors are also important.</a:t>
            </a:r>
            <a:endParaRPr lang="en-GB"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27</a:t>
            </a:fld>
            <a:endParaRPr lang="en-US" dirty="0"/>
          </a:p>
        </p:txBody>
      </p:sp>
    </p:spTree>
    <p:extLst>
      <p:ext uri="{BB962C8B-B14F-4D97-AF65-F5344CB8AC3E}">
        <p14:creationId xmlns:p14="http://schemas.microsoft.com/office/powerpoint/2010/main" val="8589241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cs typeface="Arial" pitchFamily="34" charset="0"/>
              </a:rPr>
              <a:t>The market dynamics are essentially the same for individual trades, but the extent of seasonal and cyclical variations are distinct. Trades with a lot of renovation and maintenance work will tend to have less seasonal fluctuations. Trades such as equipment operators tend to have strong seasonal swings because they work outside more.</a:t>
            </a:r>
            <a:endParaRPr lang="en-GB"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28</a:t>
            </a:fld>
            <a:endParaRPr lang="en-US" dirty="0"/>
          </a:p>
        </p:txBody>
      </p:sp>
    </p:spTree>
    <p:extLst>
      <p:ext uri="{BB962C8B-B14F-4D97-AF65-F5344CB8AC3E}">
        <p14:creationId xmlns:p14="http://schemas.microsoft.com/office/powerpoint/2010/main" val="28870273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For each trade and region, the model identifies a long-term trend in the unemployment rate, called the “normal rate.” The normal rate represents average or balanced conditions.</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29</a:t>
            </a:fld>
            <a:endParaRPr lang="en-US" dirty="0"/>
          </a:p>
        </p:txBody>
      </p:sp>
    </p:spTree>
    <p:extLst>
      <p:ext uri="{BB962C8B-B14F-4D97-AF65-F5344CB8AC3E}">
        <p14:creationId xmlns:p14="http://schemas.microsoft.com/office/powerpoint/2010/main" val="4013621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Consider the example of heavy equipment operators in</a:t>
            </a:r>
            <a:r>
              <a:rPr lang="en-US" dirty="0">
                <a:latin typeface="Arial" pitchFamily="34" charset="0"/>
                <a:cs typeface="Arial" pitchFamily="34" charset="0"/>
              </a:rPr>
              <a:t> Saskatchewan</a:t>
            </a:r>
            <a:r>
              <a:rPr lang="en-GB" dirty="0">
                <a:latin typeface="Arial" pitchFamily="34" charset="0"/>
                <a:cs typeface="Arial" pitchFamily="34" charset="0"/>
              </a:rPr>
              <a:t>. </a:t>
            </a:r>
            <a:r>
              <a:rPr lang="en-US" dirty="0">
                <a:latin typeface="Arial" pitchFamily="34" charset="0"/>
                <a:cs typeface="Arial" pitchFamily="34" charset="0"/>
              </a:rPr>
              <a:t>The </a:t>
            </a:r>
            <a:r>
              <a:rPr lang="en-GB" dirty="0">
                <a:latin typeface="Arial" pitchFamily="34" charset="0"/>
                <a:cs typeface="Arial" pitchFamily="34" charset="0"/>
              </a:rPr>
              <a:t>figure above tracks the annual value and the natural rate (12.5 percent) for equipment operators in Saskatchewan. The actual rate has fallen below the normal rate in recent years. This signals that the market is tight</a:t>
            </a:r>
            <a:r>
              <a:rPr lang="en-GB" dirty="0">
                <a:solidFill>
                  <a:srgbClr val="FF0000"/>
                </a:solidFill>
                <a:latin typeface="Arial" pitchFamily="34" charset="0"/>
                <a:cs typeface="Arial" pitchFamily="34" charset="0"/>
              </a:rPr>
              <a:t>.</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30</a:t>
            </a:fld>
            <a:endParaRPr lang="en-US" dirty="0"/>
          </a:p>
        </p:txBody>
      </p:sp>
    </p:spTree>
    <p:extLst>
      <p:ext uri="{BB962C8B-B14F-4D97-AF65-F5344CB8AC3E}">
        <p14:creationId xmlns:p14="http://schemas.microsoft.com/office/powerpoint/2010/main" val="3567471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The BuildForce Canada LMI model is a computer-based system that links the measures described here. Findings and market assessments are built up through steps that start with macroeconomics and demographics and finishes with the construction of a series of market rankings. Industry stakeholders can use the system to alter critical assumptions at each step and assess the impact of changes on rankings and other measures.</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4</a:t>
            </a:fld>
            <a:endParaRPr lang="en-US" dirty="0"/>
          </a:p>
        </p:txBody>
      </p:sp>
    </p:spTree>
    <p:extLst>
      <p:ext uri="{BB962C8B-B14F-4D97-AF65-F5344CB8AC3E}">
        <p14:creationId xmlns:p14="http://schemas.microsoft.com/office/powerpoint/2010/main" val="7890965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cs typeface="Arial" pitchFamily="34" charset="0"/>
              </a:rPr>
              <a:t>Adjustments to unemployment </a:t>
            </a:r>
            <a:r>
              <a:rPr lang="en-US" dirty="0" smtClean="0">
                <a:latin typeface="Arial" pitchFamily="34" charset="0"/>
                <a:cs typeface="Arial" pitchFamily="34" charset="0"/>
              </a:rPr>
              <a:t>often </a:t>
            </a:r>
            <a:r>
              <a:rPr lang="en-US" dirty="0">
                <a:latin typeface="Arial" pitchFamily="34" charset="0"/>
                <a:cs typeface="Arial" pitchFamily="34" charset="0"/>
              </a:rPr>
              <a:t>are </a:t>
            </a:r>
            <a:r>
              <a:rPr lang="en-US" dirty="0" smtClean="0">
                <a:latin typeface="Arial" pitchFamily="34" charset="0"/>
                <a:cs typeface="Arial" pitchFamily="34" charset="0"/>
              </a:rPr>
              <a:t>not </a:t>
            </a:r>
            <a:r>
              <a:rPr lang="en-US" dirty="0">
                <a:latin typeface="Arial" pitchFamily="34" charset="0"/>
                <a:cs typeface="Arial" pitchFamily="34" charset="0"/>
              </a:rPr>
              <a:t>the only change in labour markets. The labour force itself will adjust with new entrants from local populations and in-migration when markets are strong</a:t>
            </a:r>
            <a:r>
              <a:rPr lang="en-US" dirty="0" smtClean="0">
                <a:latin typeface="Arial" pitchFamily="34" charset="0"/>
                <a:cs typeface="Arial" pitchFamily="34" charset="0"/>
              </a:rPr>
              <a:t>. </a:t>
            </a:r>
            <a:endParaRPr lang="en-GB"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31</a:t>
            </a:fld>
            <a:endParaRPr lang="en-US" dirty="0"/>
          </a:p>
        </p:txBody>
      </p:sp>
    </p:spTree>
    <p:extLst>
      <p:ext uri="{BB962C8B-B14F-4D97-AF65-F5344CB8AC3E}">
        <p14:creationId xmlns:p14="http://schemas.microsoft.com/office/powerpoint/2010/main" val="1388367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strike="noStrike" dirty="0" smtClean="0">
                <a:latin typeface="Arial" pitchFamily="34" charset="0"/>
                <a:cs typeface="Arial" pitchFamily="34" charset="0"/>
              </a:rPr>
              <a:t>T</a:t>
            </a:r>
            <a:r>
              <a:rPr lang="en-GB" dirty="0" smtClean="0">
                <a:latin typeface="Arial" pitchFamily="34" charset="0"/>
                <a:cs typeface="Arial" pitchFamily="34" charset="0"/>
              </a:rPr>
              <a:t>he BuildForce </a:t>
            </a:r>
            <a:r>
              <a:rPr lang="en-GB" dirty="0">
                <a:latin typeface="Arial" pitchFamily="34" charset="0"/>
                <a:cs typeface="Arial" pitchFamily="34" charset="0"/>
              </a:rPr>
              <a:t>LMI system </a:t>
            </a:r>
            <a:r>
              <a:rPr lang="en-GB" dirty="0" smtClean="0">
                <a:latin typeface="Arial" pitchFamily="34" charset="0"/>
                <a:cs typeface="Arial" pitchFamily="34" charset="0"/>
              </a:rPr>
              <a:t>tracks </a:t>
            </a:r>
            <a:r>
              <a:rPr lang="en-GB" dirty="0">
                <a:latin typeface="Arial" pitchFamily="34" charset="0"/>
                <a:cs typeface="Arial" pitchFamily="34" charset="0"/>
              </a:rPr>
              <a:t>four sources of change in the labour force.</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32</a:t>
            </a:fld>
            <a:endParaRPr lang="en-US" dirty="0"/>
          </a:p>
        </p:txBody>
      </p:sp>
    </p:spTree>
    <p:extLst>
      <p:ext uri="{BB962C8B-B14F-4D97-AF65-F5344CB8AC3E}">
        <p14:creationId xmlns:p14="http://schemas.microsoft.com/office/powerpoint/2010/main" val="22174268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ct val="0"/>
              </a:spcBef>
            </a:pPr>
            <a:r>
              <a:rPr lang="en-CA" dirty="0">
                <a:latin typeface="Arial" pitchFamily="34" charset="0"/>
                <a:ea typeface="Times New Roman" pitchFamily="18" charset="0"/>
              </a:rPr>
              <a:t>The </a:t>
            </a:r>
            <a:r>
              <a:rPr lang="en-CA" dirty="0" smtClean="0">
                <a:latin typeface="Arial" pitchFamily="34" charset="0"/>
                <a:ea typeface="Times New Roman" pitchFamily="18" charset="0"/>
              </a:rPr>
              <a:t>BuildForce </a:t>
            </a:r>
            <a:r>
              <a:rPr lang="en-CA" dirty="0">
                <a:latin typeface="Arial" pitchFamily="34" charset="0"/>
                <a:ea typeface="Times New Roman" pitchFamily="18" charset="0"/>
              </a:rPr>
              <a:t>system identifies local youth 30 years of age and younger entering the labour market for the first time. A portion of the overall regional population is identified as potential recruits for construction. This group is limited by the age profile of the population and the demands of other industries. Tables in each report describe the expected distribution of this group across the trades and occupations in the </a:t>
            </a:r>
            <a:r>
              <a:rPr lang="en-CA" dirty="0" smtClean="0">
                <a:latin typeface="Arial" pitchFamily="34" charset="0"/>
                <a:ea typeface="Times New Roman" pitchFamily="18" charset="0"/>
              </a:rPr>
              <a:t>BuildForce </a:t>
            </a:r>
            <a:r>
              <a:rPr lang="en-CA" dirty="0">
                <a:latin typeface="Arial" pitchFamily="34" charset="0"/>
                <a:ea typeface="Times New Roman" pitchFamily="18" charset="0"/>
              </a:rPr>
              <a:t>system. </a:t>
            </a:r>
          </a:p>
          <a:p>
            <a:pPr lvl="0">
              <a:spcBef>
                <a:spcPct val="0"/>
              </a:spcBef>
            </a:pPr>
            <a:endParaRPr lang="en-CA" dirty="0">
              <a:latin typeface="Arial" pitchFamily="34" charset="0"/>
            </a:endParaRPr>
          </a:p>
          <a:p>
            <a:pPr lvl="0">
              <a:spcBef>
                <a:spcPct val="0"/>
              </a:spcBef>
            </a:pPr>
            <a:r>
              <a:rPr lang="en-CA" dirty="0">
                <a:latin typeface="Arial" pitchFamily="34" charset="0"/>
                <a:ea typeface="Times New Roman" pitchFamily="18" charset="0"/>
              </a:rPr>
              <a:t>Both cyclical and trend factors impact these numbers. Core demographic realities limit this source as the population of younger Canadians shrinks. Immigration responds to the long-term labour requirements of the economy, adding younger entrants to the workforce as the Canadian population shrinks. </a:t>
            </a:r>
            <a:endParaRPr lang="en-CA" dirty="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33</a:t>
            </a:fld>
            <a:endParaRPr lang="en-US" dirty="0"/>
          </a:p>
        </p:txBody>
      </p:sp>
    </p:spTree>
    <p:extLst>
      <p:ext uri="{BB962C8B-B14F-4D97-AF65-F5344CB8AC3E}">
        <p14:creationId xmlns:p14="http://schemas.microsoft.com/office/powerpoint/2010/main" val="24309708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latin typeface="Arial" pitchFamily="34" charset="0"/>
                <a:cs typeface="Arial" pitchFamily="34" charset="0"/>
              </a:rPr>
              <a:t>A second component of overall labour requirements comes from retirement and mortality. The </a:t>
            </a:r>
            <a:r>
              <a:rPr lang="en-CA" dirty="0" smtClean="0">
                <a:latin typeface="Arial" pitchFamily="34" charset="0"/>
                <a:cs typeface="Arial" pitchFamily="34" charset="0"/>
              </a:rPr>
              <a:t>BuildForce </a:t>
            </a:r>
            <a:r>
              <a:rPr lang="en-CA" dirty="0">
                <a:latin typeface="Arial" pitchFamily="34" charset="0"/>
                <a:cs typeface="Arial" pitchFamily="34" charset="0"/>
              </a:rPr>
              <a:t>LMI system tracks the changing age profile of the workforce and estimates a pattern of entry and exit for each trade. Each report covers the workforce over the age of 50 and the pattern of their exit from the industry due to retirement and mortality.</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34</a:t>
            </a:fld>
            <a:endParaRPr lang="en-US" dirty="0"/>
          </a:p>
        </p:txBody>
      </p:sp>
    </p:spTree>
    <p:extLst>
      <p:ext uri="{BB962C8B-B14F-4D97-AF65-F5344CB8AC3E}">
        <p14:creationId xmlns:p14="http://schemas.microsoft.com/office/powerpoint/2010/main" val="3973294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latin typeface="Arial" pitchFamily="34" charset="0"/>
                <a:cs typeface="Arial" pitchFamily="34" charset="0"/>
              </a:rPr>
              <a:t>Retirement patterns are crucial as the baby boomer generation retires. At the same time, the number of available youth is declining so that the natural change in the workforce (youth entering less retirements and mortality) is on a declining trend.</a:t>
            </a:r>
          </a:p>
          <a:p>
            <a:endParaRPr lang="en-CA" dirty="0">
              <a:latin typeface="Arial" pitchFamily="34" charset="0"/>
              <a:cs typeface="Arial" pitchFamily="34" charset="0"/>
            </a:endParaRPr>
          </a:p>
          <a:p>
            <a:r>
              <a:rPr lang="en-CA" dirty="0">
                <a:latin typeface="Arial" pitchFamily="34" charset="0"/>
                <a:cs typeface="Arial" pitchFamily="34" charset="0"/>
              </a:rPr>
              <a:t>Tables in each report cover the average age and the numbers leaving the workforce across the scenario period. This approach accounts for retirements and mortality based on new age distributions each year.</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35</a:t>
            </a:fld>
            <a:endParaRPr lang="en-US" dirty="0"/>
          </a:p>
        </p:txBody>
      </p:sp>
    </p:spTree>
    <p:extLst>
      <p:ext uri="{BB962C8B-B14F-4D97-AF65-F5344CB8AC3E}">
        <p14:creationId xmlns:p14="http://schemas.microsoft.com/office/powerpoint/2010/main" val="35355189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The model estimates the </a:t>
            </a:r>
            <a:r>
              <a:rPr lang="en-GB" u="sng" dirty="0">
                <a:latin typeface="Arial" pitchFamily="34" charset="0"/>
                <a:cs typeface="Arial" pitchFamily="34" charset="0"/>
              </a:rPr>
              <a:t>potential</a:t>
            </a:r>
            <a:r>
              <a:rPr lang="en-GB" dirty="0">
                <a:latin typeface="Arial" pitchFamily="34" charset="0"/>
                <a:cs typeface="Arial" pitchFamily="34" charset="0"/>
              </a:rPr>
              <a:t> for mobility across labour markets under changing conditions. There are two dimensions to mobility – across industries and across regions. </a:t>
            </a:r>
          </a:p>
          <a:p>
            <a:endParaRPr lang="en-GB" dirty="0">
              <a:latin typeface="Arial" pitchFamily="34" charset="0"/>
              <a:cs typeface="Arial" pitchFamily="34" charset="0"/>
            </a:endParaRPr>
          </a:p>
          <a:p>
            <a:r>
              <a:rPr lang="en-CA" dirty="0">
                <a:latin typeface="Arial" pitchFamily="34" charset="0"/>
                <a:cs typeface="Arial" pitchFamily="34" charset="0"/>
              </a:rPr>
              <a:t>In-mobility is the recruiting required by the construction industry to meet labour demand requirements from outside the local market. This includes other industries, other trades or occupations and/or other provinces or countries. </a:t>
            </a:r>
          </a:p>
          <a:p>
            <a:endParaRPr lang="en-CA" dirty="0">
              <a:latin typeface="Arial" pitchFamily="34" charset="0"/>
              <a:cs typeface="Arial" pitchFamily="34" charset="0"/>
            </a:endParaRPr>
          </a:p>
          <a:p>
            <a:r>
              <a:rPr lang="en-CA" dirty="0">
                <a:latin typeface="Arial" pitchFamily="34" charset="0"/>
                <a:cs typeface="Arial" pitchFamily="34" charset="0"/>
              </a:rPr>
              <a:t>Demand requirements are those generated by the change in employment plus the loss of workers due to mortality and retirements minus new entrants.</a:t>
            </a:r>
          </a:p>
          <a:p>
            <a:endParaRPr lang="en-CA" dirty="0">
              <a:latin typeface="Arial" pitchFamily="34" charset="0"/>
              <a:cs typeface="Arial" pitchFamily="34" charset="0"/>
            </a:endParaRPr>
          </a:p>
          <a:p>
            <a:r>
              <a:rPr lang="en-CA" dirty="0">
                <a:latin typeface="Arial" pitchFamily="34" charset="0"/>
                <a:cs typeface="Arial" pitchFamily="34" charset="0"/>
              </a:rPr>
              <a:t>In-mobility acts as the residual source of labour, meeting labour requirements after accounting for new entrants. This means that when construction activity increases and the available new entrants are not sufficient to meet demand, in-mobility will measure recruiting from outside the industry or province. Alternatively, when markets weaken, out-mobility will track the potential movement of the workforce out to other industries or other provinces.</a:t>
            </a:r>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1468578-780D-4247-9C8B-17030B9B23BF}" type="slidenum">
              <a:rPr lang="en-US" smtClean="0"/>
              <a:t>36</a:t>
            </a:fld>
            <a:endParaRPr lang="en-US" dirty="0"/>
          </a:p>
        </p:txBody>
      </p:sp>
    </p:spTree>
    <p:extLst>
      <p:ext uri="{BB962C8B-B14F-4D97-AF65-F5344CB8AC3E}">
        <p14:creationId xmlns:p14="http://schemas.microsoft.com/office/powerpoint/2010/main" val="10853949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This graphic shows the combination of all these components for Saskatchewan in a recent </a:t>
            </a:r>
            <a:r>
              <a:rPr lang="en-GB" i="1" dirty="0">
                <a:latin typeface="Arial" pitchFamily="34" charset="0"/>
                <a:cs typeface="Arial" pitchFamily="34" charset="0"/>
              </a:rPr>
              <a:t>Construction </a:t>
            </a:r>
            <a:r>
              <a:rPr lang="en-GB" i="1" dirty="0" smtClean="0">
                <a:latin typeface="Arial" pitchFamily="34" charset="0"/>
                <a:cs typeface="Arial" pitchFamily="34" charset="0"/>
              </a:rPr>
              <a:t>and Maintenance Looking </a:t>
            </a:r>
            <a:r>
              <a:rPr lang="en-GB" i="1" dirty="0">
                <a:latin typeface="Arial" pitchFamily="34" charset="0"/>
                <a:cs typeface="Arial" pitchFamily="34" charset="0"/>
              </a:rPr>
              <a:t>Forward </a:t>
            </a:r>
            <a:r>
              <a:rPr lang="en-GB" dirty="0">
                <a:latin typeface="Arial" pitchFamily="34" charset="0"/>
                <a:cs typeface="Arial" pitchFamily="34" charset="0"/>
              </a:rPr>
              <a:t>report.</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37</a:t>
            </a:fld>
            <a:endParaRPr lang="en-US" dirty="0"/>
          </a:p>
        </p:txBody>
      </p:sp>
    </p:spTree>
    <p:extLst>
      <p:ext uri="{BB962C8B-B14F-4D97-AF65-F5344CB8AC3E}">
        <p14:creationId xmlns:p14="http://schemas.microsoft.com/office/powerpoint/2010/main" val="36210848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latin typeface="Arial" pitchFamily="34" charset="0"/>
                <a:cs typeface="Arial" pitchFamily="34" charset="0"/>
              </a:rPr>
              <a:t>An annual measure of regional market conditions is shown for each trade and occupation in the form of a ranking from 1 (excess supply) to 5 (intense competition for qualified workers</a:t>
            </a:r>
            <a:r>
              <a:rPr lang="en-CA" dirty="0" smtClean="0">
                <a:latin typeface="Arial" pitchFamily="34" charset="0"/>
                <a:cs typeface="Arial" pitchFamily="34" charset="0"/>
              </a:rPr>
              <a:t>). Each </a:t>
            </a:r>
            <a:r>
              <a:rPr lang="en-CA" dirty="0">
                <a:latin typeface="Arial" pitchFamily="34" charset="0"/>
                <a:cs typeface="Arial" pitchFamily="34" charset="0"/>
              </a:rPr>
              <a:t>of these measures is assigned a ranking based on market conditions.</a:t>
            </a:r>
            <a:endParaRPr lang="en-CA" i="1" dirty="0">
              <a:latin typeface="Arial" pitchFamily="34" charset="0"/>
              <a:cs typeface="Arial" pitchFamily="34" charset="0"/>
            </a:endParaRPr>
          </a:p>
          <a:p>
            <a:r>
              <a:rPr lang="en-CA" dirty="0">
                <a:latin typeface="Arial" pitchFamily="34" charset="0"/>
                <a:cs typeface="Arial" pitchFamily="34" charset="0"/>
              </a:rPr>
              <a:t> </a:t>
            </a:r>
            <a:endParaRPr lang="en-CA" i="1" dirty="0">
              <a:latin typeface="Arial" pitchFamily="34" charset="0"/>
              <a:cs typeface="Arial" pitchFamily="34" charset="0"/>
            </a:endParaRPr>
          </a:p>
          <a:p>
            <a:r>
              <a:rPr lang="en-CA" dirty="0">
                <a:latin typeface="Arial" pitchFamily="34" charset="0"/>
                <a:cs typeface="Arial" pitchFamily="34" charset="0"/>
              </a:rPr>
              <a:t>When market conditions tighten, labour shortages are rarely observed directly. It is common, however, to observe symptoms of a shortage, such as delays in recruiting, added travel and accommodation costs, increased recruiting from other industries or regions, delays in projects, increases in overtime payments, modified working conditions and schedules, and concerns about safety and quality.</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38</a:t>
            </a:fld>
            <a:endParaRPr lang="en-US" dirty="0"/>
          </a:p>
        </p:txBody>
      </p:sp>
    </p:spTree>
    <p:extLst>
      <p:ext uri="{BB962C8B-B14F-4D97-AF65-F5344CB8AC3E}">
        <p14:creationId xmlns:p14="http://schemas.microsoft.com/office/powerpoint/2010/main" val="11208799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latin typeface="Arial" pitchFamily="34" charset="0"/>
                <a:cs typeface="Arial" pitchFamily="34" charset="0"/>
              </a:rPr>
              <a:t>Each ranking draws together all the conditions in the </a:t>
            </a:r>
            <a:r>
              <a:rPr lang="en-CA" dirty="0" smtClean="0">
                <a:latin typeface="Arial" pitchFamily="34" charset="0"/>
                <a:cs typeface="Arial" pitchFamily="34" charset="0"/>
              </a:rPr>
              <a:t>BuildForce </a:t>
            </a:r>
            <a:r>
              <a:rPr lang="en-CA" dirty="0">
                <a:latin typeface="Arial" pitchFamily="34" charset="0"/>
                <a:cs typeface="Arial" pitchFamily="34" charset="0"/>
              </a:rPr>
              <a:t>system for the trades or occupations in the province and each is based on four measures:</a:t>
            </a:r>
            <a:endParaRPr lang="en-CA" i="1" dirty="0">
              <a:latin typeface="Arial" pitchFamily="34" charset="0"/>
              <a:cs typeface="Arial" pitchFamily="34" charset="0"/>
            </a:endParaRPr>
          </a:p>
          <a:p>
            <a:pPr marL="171450" indent="-171450">
              <a:buFont typeface="Wingdings" pitchFamily="2" charset="2"/>
              <a:buChar char="§"/>
            </a:pPr>
            <a:r>
              <a:rPr lang="en-CA" dirty="0">
                <a:latin typeface="Arial" pitchFamily="34" charset="0"/>
                <a:cs typeface="Arial" pitchFamily="34" charset="0"/>
              </a:rPr>
              <a:t>the rate of excess supply (unemployment) at the seasonal peak of activity</a:t>
            </a:r>
            <a:endParaRPr lang="en-CA" i="1" dirty="0">
              <a:latin typeface="Arial" pitchFamily="34" charset="0"/>
              <a:cs typeface="Arial" pitchFamily="34" charset="0"/>
            </a:endParaRPr>
          </a:p>
          <a:p>
            <a:pPr marL="171450" indent="-171450">
              <a:buFont typeface="Wingdings" pitchFamily="2" charset="2"/>
              <a:buChar char="§"/>
            </a:pPr>
            <a:r>
              <a:rPr lang="en-CA" dirty="0">
                <a:latin typeface="Arial" pitchFamily="34" charset="0"/>
                <a:cs typeface="Arial" pitchFamily="34" charset="0"/>
              </a:rPr>
              <a:t>the annual change in employment</a:t>
            </a:r>
            <a:endParaRPr lang="en-CA" i="1" dirty="0">
              <a:latin typeface="Arial" pitchFamily="34" charset="0"/>
              <a:cs typeface="Arial" pitchFamily="34" charset="0"/>
            </a:endParaRPr>
          </a:p>
          <a:p>
            <a:pPr marL="171450" indent="-171450">
              <a:buFont typeface="Wingdings" pitchFamily="2" charset="2"/>
              <a:buChar char="§"/>
            </a:pPr>
            <a:r>
              <a:rPr lang="en-CA" dirty="0">
                <a:latin typeface="Arial" pitchFamily="34" charset="0"/>
                <a:cs typeface="Arial" pitchFamily="34" charset="0"/>
              </a:rPr>
              <a:t>in-mobility as a percentage of the workforce</a:t>
            </a:r>
            <a:endParaRPr lang="en-CA" i="1" dirty="0">
              <a:latin typeface="Arial" pitchFamily="34" charset="0"/>
              <a:cs typeface="Arial" pitchFamily="34" charset="0"/>
            </a:endParaRPr>
          </a:p>
          <a:p>
            <a:pPr marL="171450" indent="-171450">
              <a:buFont typeface="Wingdings" pitchFamily="2" charset="2"/>
              <a:buChar char="§"/>
            </a:pPr>
            <a:r>
              <a:rPr lang="en-CA" dirty="0">
                <a:latin typeface="Arial" pitchFamily="34" charset="0"/>
                <a:cs typeface="Arial" pitchFamily="34" charset="0"/>
              </a:rPr>
              <a:t>industry consultation</a:t>
            </a:r>
            <a:endParaRPr lang="en-CA" i="1"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39</a:t>
            </a:fld>
            <a:endParaRPr lang="en-US" dirty="0"/>
          </a:p>
        </p:txBody>
      </p:sp>
    </p:spTree>
    <p:extLst>
      <p:ext uri="{BB962C8B-B14F-4D97-AF65-F5344CB8AC3E}">
        <p14:creationId xmlns:p14="http://schemas.microsoft.com/office/powerpoint/2010/main" val="32202855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The manner in which factors are combined to determine the rankings changes according to circumstances.</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40</a:t>
            </a:fld>
            <a:endParaRPr lang="en-US" dirty="0"/>
          </a:p>
        </p:txBody>
      </p:sp>
    </p:spTree>
    <p:extLst>
      <p:ext uri="{BB962C8B-B14F-4D97-AF65-F5344CB8AC3E}">
        <p14:creationId xmlns:p14="http://schemas.microsoft.com/office/powerpoint/2010/main" val="2791649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i="1" dirty="0">
                <a:latin typeface="Arial" pitchFamily="34" charset="0"/>
                <a:cs typeface="Arial" pitchFamily="34" charset="0"/>
              </a:rPr>
              <a:t>Construction </a:t>
            </a:r>
            <a:r>
              <a:rPr lang="en-CA" sz="1000" i="1" dirty="0" smtClean="0">
                <a:latin typeface="Arial" pitchFamily="34" charset="0"/>
                <a:cs typeface="Arial" pitchFamily="34" charset="0"/>
              </a:rPr>
              <a:t>and Maintenance Looking </a:t>
            </a:r>
            <a:r>
              <a:rPr lang="en-CA" sz="1000" i="1" dirty="0">
                <a:latin typeface="Arial" pitchFamily="34" charset="0"/>
                <a:cs typeface="Arial" pitchFamily="34" charset="0"/>
              </a:rPr>
              <a:t>Forward</a:t>
            </a:r>
            <a:r>
              <a:rPr lang="en-CA" sz="1000" dirty="0">
                <a:latin typeface="Arial" pitchFamily="34" charset="0"/>
                <a:cs typeface="Arial" pitchFamily="34" charset="0"/>
              </a:rPr>
              <a:t> is an industry planning tool. Findings provide an assessment of labour market conditions that are tied to expected future levels of construction activity. Results depend on one scenario for major projects and other economic conditions. The writers and industry stakeholders understand that project plans may well change and labour market conditions may adjust in the face of events. Similarly, industry and government initiatives may adapt to expected future conditions. The impact of risks associated with these changes are addressed in the report.</a:t>
            </a:r>
          </a:p>
          <a:p>
            <a:endParaRPr lang="en-CA" sz="1000" dirty="0">
              <a:latin typeface="Arial" pitchFamily="34" charset="0"/>
              <a:cs typeface="Arial" pitchFamily="34" charset="0"/>
            </a:endParaRPr>
          </a:p>
          <a:p>
            <a:r>
              <a:rPr lang="en-CA" sz="1000" dirty="0">
                <a:latin typeface="Arial" pitchFamily="34" charset="0"/>
                <a:cs typeface="Arial" pitchFamily="34" charset="0"/>
              </a:rPr>
              <a:t>To assess future labour market conditions, </a:t>
            </a:r>
            <a:r>
              <a:rPr lang="en-CA" sz="1000" dirty="0" smtClean="0">
                <a:latin typeface="Arial" pitchFamily="34" charset="0"/>
                <a:cs typeface="Arial" pitchFamily="34" charset="0"/>
              </a:rPr>
              <a:t>BuildForce uses </a:t>
            </a:r>
            <a:r>
              <a:rPr lang="en-CA" sz="1000" dirty="0">
                <a:latin typeface="Arial" pitchFamily="34" charset="0"/>
                <a:cs typeface="Arial" pitchFamily="34" charset="0"/>
              </a:rPr>
              <a:t>a scenario-based forecasting model – the most advanced and detailed industry model available in Canada. It is based on forecasting approaches pioneered by the Construction Owners Association of Alberta and the Commission de la construction du Québec. These models have been adapted and expanded by </a:t>
            </a:r>
            <a:r>
              <a:rPr lang="en-CA" sz="1000" dirty="0" smtClean="0">
                <a:latin typeface="Arial" pitchFamily="34" charset="0"/>
                <a:cs typeface="Arial" pitchFamily="34" charset="0"/>
              </a:rPr>
              <a:t>BuildForce with </a:t>
            </a:r>
            <a:r>
              <a:rPr lang="en-CA" sz="1000" dirty="0">
                <a:latin typeface="Arial" pitchFamily="34" charset="0"/>
                <a:cs typeface="Arial" pitchFamily="34" charset="0"/>
              </a:rPr>
              <a:t>input from key players from all sectors of the industry. These organizations – members of the provincial labour market information committees – are identified at the end of each provincial PowerPoint presentation.</a:t>
            </a:r>
          </a:p>
          <a:p>
            <a:endParaRPr lang="en-CA" sz="1000" dirty="0">
              <a:latin typeface="Arial" pitchFamily="34" charset="0"/>
              <a:cs typeface="Arial" pitchFamily="34" charset="0"/>
            </a:endParaRPr>
          </a:p>
          <a:p>
            <a:r>
              <a:rPr lang="en-CA" sz="1000" dirty="0" smtClean="0">
                <a:latin typeface="Arial" pitchFamily="34" charset="0"/>
                <a:cs typeface="Arial" pitchFamily="34" charset="0"/>
              </a:rPr>
              <a:t>BuildForce Canada consults </a:t>
            </a:r>
            <a:r>
              <a:rPr lang="en-CA" sz="1000" dirty="0">
                <a:latin typeface="Arial" pitchFamily="34" charset="0"/>
                <a:cs typeface="Arial" pitchFamily="34" charset="0"/>
              </a:rPr>
              <a:t>with industry, including labour groups, contractors and owners, to validate the scenario assumptions, and seeks input from governments on related analysis and construction project lists. This approach offers efficient access to project information and detailed first-hand assessments of labour supply and demand for individual construction trades and occupations. </a:t>
            </a:r>
          </a:p>
          <a:p>
            <a:endParaRPr lang="en-CA" sz="1000" dirty="0">
              <a:latin typeface="Arial" pitchFamily="34" charset="0"/>
              <a:cs typeface="Arial" pitchFamily="34" charset="0"/>
            </a:endParaRPr>
          </a:p>
          <a:p>
            <a:r>
              <a:rPr lang="en-CA" sz="1000" dirty="0">
                <a:latin typeface="Arial" pitchFamily="34" charset="0"/>
                <a:cs typeface="Arial" pitchFamily="34" charset="0"/>
              </a:rPr>
              <a:t>Each year </a:t>
            </a:r>
            <a:r>
              <a:rPr lang="en-CA" sz="1000" dirty="0" smtClean="0">
                <a:latin typeface="Arial" pitchFamily="34" charset="0"/>
                <a:cs typeface="Arial" pitchFamily="34" charset="0"/>
              </a:rPr>
              <a:t>the BuildForce LMI </a:t>
            </a:r>
            <a:r>
              <a:rPr lang="en-CA" sz="1000" dirty="0">
                <a:latin typeface="Arial" pitchFamily="34" charset="0"/>
                <a:cs typeface="Arial" pitchFamily="34" charset="0"/>
              </a:rPr>
              <a:t>system is </a:t>
            </a:r>
            <a:r>
              <a:rPr lang="en-CA" sz="1000" dirty="0" smtClean="0">
                <a:latin typeface="Arial" pitchFamily="34" charset="0"/>
                <a:cs typeface="Arial" pitchFamily="34" charset="0"/>
              </a:rPr>
              <a:t>reviewed, </a:t>
            </a:r>
            <a:r>
              <a:rPr lang="en-CA" sz="1000" dirty="0">
                <a:latin typeface="Arial" pitchFamily="34" charset="0"/>
                <a:cs typeface="Arial" pitchFamily="34" charset="0"/>
              </a:rPr>
              <a:t>and improvements are introduced in response to industry suggestions and other opportunities. </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5</a:t>
            </a:fld>
            <a:endParaRPr lang="en-US" dirty="0"/>
          </a:p>
        </p:txBody>
      </p:sp>
    </p:spTree>
    <p:extLst>
      <p:ext uri="{BB962C8B-B14F-4D97-AF65-F5344CB8AC3E}">
        <p14:creationId xmlns:p14="http://schemas.microsoft.com/office/powerpoint/2010/main" val="35265088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41</a:t>
            </a:fld>
            <a:endParaRPr lang="en-US" dirty="0"/>
          </a:p>
        </p:txBody>
      </p:sp>
    </p:spTree>
    <p:extLst>
      <p:ext uri="{BB962C8B-B14F-4D97-AF65-F5344CB8AC3E}">
        <p14:creationId xmlns:p14="http://schemas.microsoft.com/office/powerpoint/2010/main" val="20104679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42</a:t>
            </a:fld>
            <a:endParaRPr lang="en-US" dirty="0"/>
          </a:p>
        </p:txBody>
      </p:sp>
    </p:spTree>
    <p:extLst>
      <p:ext uri="{BB962C8B-B14F-4D97-AF65-F5344CB8AC3E}">
        <p14:creationId xmlns:p14="http://schemas.microsoft.com/office/powerpoint/2010/main" val="28704972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latin typeface="Arial" pitchFamily="34" charset="0"/>
                <a:cs typeface="Arial" pitchFamily="34" charset="0"/>
              </a:rPr>
              <a:t>The </a:t>
            </a:r>
            <a:r>
              <a:rPr lang="en-CA" dirty="0" smtClean="0">
                <a:latin typeface="Arial" pitchFamily="34" charset="0"/>
                <a:cs typeface="Arial" pitchFamily="34" charset="0"/>
              </a:rPr>
              <a:t>BuildForce </a:t>
            </a:r>
            <a:r>
              <a:rPr lang="en-CA" dirty="0">
                <a:latin typeface="Arial" pitchFamily="34" charset="0"/>
                <a:cs typeface="Arial" pitchFamily="34" charset="0"/>
              </a:rPr>
              <a:t>LMI system tracks several labour market adjustments, including the mobility of workers from weak to strong markets. For example, the model tracks the need to recruit workers from outside the industry or the potential for losing workers as they seek work elsewhere. The system can also track the potential for mobility across regions and industries based on market assessments made in the </a:t>
            </a:r>
            <a:r>
              <a:rPr lang="en-CA" i="1" dirty="0">
                <a:latin typeface="Arial" pitchFamily="34" charset="0"/>
                <a:cs typeface="Arial" pitchFamily="34" charset="0"/>
              </a:rPr>
              <a:t>Construction </a:t>
            </a:r>
            <a:r>
              <a:rPr lang="en-CA" i="1" dirty="0" smtClean="0">
                <a:latin typeface="Arial" pitchFamily="34" charset="0"/>
                <a:cs typeface="Arial" pitchFamily="34" charset="0"/>
              </a:rPr>
              <a:t>and Maintenance Looking </a:t>
            </a:r>
            <a:r>
              <a:rPr lang="en-CA" i="1" dirty="0">
                <a:latin typeface="Arial" pitchFamily="34" charset="0"/>
                <a:cs typeface="Arial" pitchFamily="34" charset="0"/>
              </a:rPr>
              <a:t>Forward </a:t>
            </a:r>
            <a:r>
              <a:rPr lang="en-CA" dirty="0">
                <a:latin typeface="Arial" pitchFamily="34" charset="0"/>
                <a:cs typeface="Arial" pitchFamily="34" charset="0"/>
              </a:rPr>
              <a:t>reports. </a:t>
            </a:r>
            <a:r>
              <a:rPr lang="en-CA" b="1" dirty="0">
                <a:latin typeface="Arial" pitchFamily="34" charset="0"/>
                <a:cs typeface="Arial" pitchFamily="34" charset="0"/>
              </a:rPr>
              <a:t>Rankings do not take these possible adjustments into account.</a:t>
            </a:r>
          </a:p>
          <a:p>
            <a:endParaRPr lang="en-CA" dirty="0">
              <a:latin typeface="Arial" pitchFamily="34" charset="0"/>
              <a:cs typeface="Arial" pitchFamily="34" charset="0"/>
            </a:endParaRPr>
          </a:p>
          <a:p>
            <a:r>
              <a:rPr lang="en-CA" dirty="0">
                <a:latin typeface="Arial" pitchFamily="34" charset="0"/>
                <a:cs typeface="Arial" pitchFamily="34" charset="0"/>
              </a:rPr>
              <a:t>Specific situations can be evaluated. First, labour markets for the trades are assessed in the </a:t>
            </a:r>
            <a:r>
              <a:rPr lang="en-CA" b="0" dirty="0" smtClean="0">
                <a:latin typeface="Arial" pitchFamily="34" charset="0"/>
                <a:cs typeface="Arial" pitchFamily="34" charset="0"/>
              </a:rPr>
              <a:t>provinces’ </a:t>
            </a:r>
            <a:r>
              <a:rPr lang="en-CA" dirty="0" smtClean="0">
                <a:latin typeface="Arial" pitchFamily="34" charset="0"/>
                <a:cs typeface="Arial" pitchFamily="34" charset="0"/>
              </a:rPr>
              <a:t>industries </a:t>
            </a:r>
            <a:r>
              <a:rPr lang="en-CA" dirty="0">
                <a:latin typeface="Arial" pitchFamily="34" charset="0"/>
                <a:cs typeface="Arial" pitchFamily="34" charset="0"/>
              </a:rPr>
              <a:t>outside construction. Second, the rankings for each trade are assessed in other provinces. In some situations and market conditions, the </a:t>
            </a:r>
            <a:r>
              <a:rPr lang="en-CA" dirty="0" smtClean="0">
                <a:latin typeface="Arial" pitchFamily="34" charset="0"/>
                <a:cs typeface="Arial" pitchFamily="34" charset="0"/>
              </a:rPr>
              <a:t>BuildForce </a:t>
            </a:r>
            <a:r>
              <a:rPr lang="en-CA" dirty="0">
                <a:latin typeface="Arial" pitchFamily="34" charset="0"/>
                <a:cs typeface="Arial" pitchFamily="34" charset="0"/>
              </a:rPr>
              <a:t>LMI system identifies the potential for mobility. Cases where this potential mobility is likely to actually balance markets (workers actually relocate) are described in the reports. </a:t>
            </a:r>
          </a:p>
          <a:p>
            <a:endParaRPr lang="en-CA" dirty="0">
              <a:latin typeface="Arial" pitchFamily="34" charset="0"/>
              <a:cs typeface="Arial" pitchFamily="34" charset="0"/>
            </a:endParaRPr>
          </a:p>
          <a:p>
            <a:r>
              <a:rPr lang="en-CA" dirty="0">
                <a:latin typeface="Arial" pitchFamily="34" charset="0"/>
                <a:cs typeface="Arial" pitchFamily="34" charset="0"/>
              </a:rPr>
              <a:t>There are many circumstances where potential mobility will not lead to actual market changes. For example, the numbers of available workers may be small, thereby reducing the likelihood that anyone will move. In other cases, workers may lack needed skills or experience.</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43</a:t>
            </a:fld>
            <a:endParaRPr lang="en-US" dirty="0"/>
          </a:p>
        </p:txBody>
      </p:sp>
    </p:spTree>
    <p:extLst>
      <p:ext uri="{BB962C8B-B14F-4D97-AF65-F5344CB8AC3E}">
        <p14:creationId xmlns:p14="http://schemas.microsoft.com/office/powerpoint/2010/main" val="2982858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The simplest example of </a:t>
            </a:r>
            <a:r>
              <a:rPr lang="en-GB" u="sng" dirty="0">
                <a:latin typeface="Arial" pitchFamily="34" charset="0"/>
                <a:cs typeface="Arial" pitchFamily="34" charset="0"/>
              </a:rPr>
              <a:t>potential</a:t>
            </a:r>
            <a:r>
              <a:rPr lang="en-GB" dirty="0">
                <a:latin typeface="Arial" pitchFamily="34" charset="0"/>
                <a:cs typeface="Arial" pitchFamily="34" charset="0"/>
              </a:rPr>
              <a:t> mobility is across adjacent </a:t>
            </a:r>
            <a:r>
              <a:rPr lang="en-GB" dirty="0" smtClean="0">
                <a:latin typeface="Arial" pitchFamily="34" charset="0"/>
                <a:cs typeface="Arial" pitchFamily="34" charset="0"/>
              </a:rPr>
              <a:t>markets.</a:t>
            </a:r>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44</a:t>
            </a:fld>
            <a:endParaRPr lang="en-US" dirty="0"/>
          </a:p>
        </p:txBody>
      </p:sp>
    </p:spTree>
    <p:extLst>
      <p:ext uri="{BB962C8B-B14F-4D97-AF65-F5344CB8AC3E}">
        <p14:creationId xmlns:p14="http://schemas.microsoft.com/office/powerpoint/2010/main" val="25510629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In the </a:t>
            </a:r>
            <a:r>
              <a:rPr lang="en-GB" dirty="0" smtClean="0">
                <a:latin typeface="Arial" pitchFamily="34" charset="0"/>
                <a:cs typeface="Arial" pitchFamily="34" charset="0"/>
              </a:rPr>
              <a:t>model, </a:t>
            </a:r>
            <a:r>
              <a:rPr lang="en-GB" dirty="0">
                <a:latin typeface="Arial" pitchFamily="34" charset="0"/>
                <a:cs typeface="Arial" pitchFamily="34" charset="0"/>
              </a:rPr>
              <a:t>the principle factor that determines the potential for mobility is the unemployment rate in the respective markets</a:t>
            </a:r>
            <a:r>
              <a:rPr lang="en-GB" dirty="0" smtClean="0">
                <a:latin typeface="Arial" pitchFamily="34" charset="0"/>
                <a:cs typeface="Arial" pitchFamily="34" charset="0"/>
              </a:rPr>
              <a:t>. This figure </a:t>
            </a:r>
            <a:r>
              <a:rPr lang="en-GB" dirty="0">
                <a:latin typeface="Arial" pitchFamily="34" charset="0"/>
                <a:cs typeface="Arial" pitchFamily="34" charset="0"/>
              </a:rPr>
              <a:t>demonstrates the core idea – when the differences in unemployment rates fall below specific thresholds, the workers are motivated to </a:t>
            </a:r>
            <a:r>
              <a:rPr lang="en-GB" dirty="0" smtClean="0">
                <a:latin typeface="Arial" pitchFamily="34" charset="0"/>
                <a:cs typeface="Arial" pitchFamily="34" charset="0"/>
              </a:rPr>
              <a:t>move.</a:t>
            </a:r>
            <a:endParaRPr lang="en-GB" dirty="0">
              <a:latin typeface="Arial" pitchFamily="34" charset="0"/>
              <a:cs typeface="Arial" pitchFamily="34" charset="0"/>
            </a:endParaRPr>
          </a:p>
          <a:p>
            <a:r>
              <a:rPr lang="en-GB" dirty="0">
                <a:latin typeface="Arial" pitchFamily="34" charset="0"/>
                <a:cs typeface="Arial" pitchFamily="34" charset="0"/>
              </a:rPr>
              <a:t> </a:t>
            </a:r>
          </a:p>
          <a:p>
            <a:r>
              <a:rPr lang="en-GB" dirty="0">
                <a:latin typeface="Arial" pitchFamily="34" charset="0"/>
                <a:cs typeface="Arial" pitchFamily="34" charset="0"/>
              </a:rPr>
              <a:t>Thresholds are set for each market to represent the barriers separating markets</a:t>
            </a:r>
            <a:r>
              <a:rPr lang="en-GB" dirty="0" smtClean="0">
                <a:latin typeface="Arial" pitchFamily="34" charset="0"/>
                <a:cs typeface="Arial" pitchFamily="34" charset="0"/>
              </a:rPr>
              <a:t>. Thresholds </a:t>
            </a:r>
            <a:r>
              <a:rPr lang="en-GB" dirty="0">
                <a:latin typeface="Arial" pitchFamily="34" charset="0"/>
                <a:cs typeface="Arial" pitchFamily="34" charset="0"/>
              </a:rPr>
              <a:t>reflect among other things, the unemployment rate relative to the peak and normal level.</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45</a:t>
            </a:fld>
            <a:endParaRPr lang="en-US" dirty="0"/>
          </a:p>
        </p:txBody>
      </p:sp>
    </p:spTree>
    <p:extLst>
      <p:ext uri="{BB962C8B-B14F-4D97-AF65-F5344CB8AC3E}">
        <p14:creationId xmlns:p14="http://schemas.microsoft.com/office/powerpoint/2010/main" val="7326960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46</a:t>
            </a:fld>
            <a:endParaRPr lang="en-US" dirty="0"/>
          </a:p>
        </p:txBody>
      </p:sp>
    </p:spTree>
    <p:extLst>
      <p:ext uri="{BB962C8B-B14F-4D97-AF65-F5344CB8AC3E}">
        <p14:creationId xmlns:p14="http://schemas.microsoft.com/office/powerpoint/2010/main" val="13493417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47</a:t>
            </a:fld>
            <a:endParaRPr lang="en-US" dirty="0"/>
          </a:p>
        </p:txBody>
      </p:sp>
    </p:spTree>
    <p:extLst>
      <p:ext uri="{BB962C8B-B14F-4D97-AF65-F5344CB8AC3E}">
        <p14:creationId xmlns:p14="http://schemas.microsoft.com/office/powerpoint/2010/main" val="57431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6</a:t>
            </a:fld>
            <a:endParaRPr lang="en-US" dirty="0"/>
          </a:p>
        </p:txBody>
      </p:sp>
    </p:spTree>
    <p:extLst>
      <p:ext uri="{BB962C8B-B14F-4D97-AF65-F5344CB8AC3E}">
        <p14:creationId xmlns:p14="http://schemas.microsoft.com/office/powerpoint/2010/main" val="3346227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Material describing the </a:t>
            </a:r>
            <a:r>
              <a:rPr lang="en-GB" dirty="0" smtClean="0">
                <a:latin typeface="Arial" pitchFamily="34" charset="0"/>
                <a:cs typeface="Arial" pitchFamily="34" charset="0"/>
              </a:rPr>
              <a:t>BuildForce </a:t>
            </a:r>
            <a:r>
              <a:rPr lang="en-GB" dirty="0">
                <a:latin typeface="Arial" pitchFamily="34" charset="0"/>
                <a:cs typeface="Arial" pitchFamily="34" charset="0"/>
              </a:rPr>
              <a:t>LMI system is presented in five parts:</a:t>
            </a:r>
          </a:p>
          <a:p>
            <a:pPr marL="171450" indent="-171450">
              <a:buFont typeface="Wingdings" pitchFamily="2" charset="2"/>
              <a:buChar char="§"/>
            </a:pPr>
            <a:r>
              <a:rPr lang="en-GB" dirty="0">
                <a:latin typeface="Arial" pitchFamily="34" charset="0"/>
                <a:cs typeface="Arial" pitchFamily="34" charset="0"/>
              </a:rPr>
              <a:t>Core concepts</a:t>
            </a:r>
          </a:p>
          <a:p>
            <a:pPr marL="171450" indent="-171450">
              <a:buFont typeface="Wingdings" pitchFamily="2" charset="2"/>
              <a:buChar char="§"/>
            </a:pPr>
            <a:r>
              <a:rPr lang="en-GB" dirty="0">
                <a:latin typeface="Arial" pitchFamily="34" charset="0"/>
                <a:cs typeface="Arial" pitchFamily="34" charset="0"/>
              </a:rPr>
              <a:t>Model structure</a:t>
            </a:r>
          </a:p>
          <a:p>
            <a:pPr marL="171450" indent="-171450">
              <a:buFont typeface="Wingdings" pitchFamily="2" charset="2"/>
              <a:buChar char="§"/>
            </a:pPr>
            <a:r>
              <a:rPr lang="en-GB" dirty="0">
                <a:latin typeface="Arial" pitchFamily="34" charset="0"/>
                <a:cs typeface="Arial" pitchFamily="34" charset="0"/>
              </a:rPr>
              <a:t>Market adjustments</a:t>
            </a:r>
          </a:p>
          <a:p>
            <a:pPr marL="171450" indent="-171450">
              <a:buFont typeface="Wingdings" pitchFamily="2" charset="2"/>
              <a:buChar char="§"/>
            </a:pPr>
            <a:r>
              <a:rPr lang="en-GB" dirty="0">
                <a:latin typeface="Arial" pitchFamily="34" charset="0"/>
                <a:cs typeface="Arial" pitchFamily="34" charset="0"/>
              </a:rPr>
              <a:t>Rankings and mobility</a:t>
            </a:r>
          </a:p>
          <a:p>
            <a:pPr marL="171450" indent="-171450">
              <a:buFont typeface="Wingdings" pitchFamily="2" charset="2"/>
              <a:buChar char="§"/>
            </a:pPr>
            <a:r>
              <a:rPr lang="en-GB" dirty="0">
                <a:latin typeface="Arial" pitchFamily="34" charset="0"/>
                <a:cs typeface="Arial" pitchFamily="34" charset="0"/>
              </a:rPr>
              <a:t>Frequently asked questions</a:t>
            </a:r>
          </a:p>
          <a:p>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7</a:t>
            </a:fld>
            <a:endParaRPr lang="en-US" dirty="0"/>
          </a:p>
        </p:txBody>
      </p:sp>
    </p:spTree>
    <p:extLst>
      <p:ext uri="{BB962C8B-B14F-4D97-AF65-F5344CB8AC3E}">
        <p14:creationId xmlns:p14="http://schemas.microsoft.com/office/powerpoint/2010/main" val="1488709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The most popular measures that track labour markets are linked by core </a:t>
            </a:r>
            <a:r>
              <a:rPr lang="en-GB" dirty="0" smtClean="0">
                <a:latin typeface="Arial" pitchFamily="34" charset="0"/>
                <a:cs typeface="Arial" pitchFamily="34" charset="0"/>
              </a:rPr>
              <a:t>formulas.</a:t>
            </a:r>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8</a:t>
            </a:fld>
            <a:endParaRPr lang="en-US" dirty="0"/>
          </a:p>
        </p:txBody>
      </p:sp>
    </p:spTree>
    <p:extLst>
      <p:ext uri="{BB962C8B-B14F-4D97-AF65-F5344CB8AC3E}">
        <p14:creationId xmlns:p14="http://schemas.microsoft.com/office/powerpoint/2010/main" val="1376572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Some measures represent a stock, i.e., a quantity measured at one point in time.</a:t>
            </a:r>
          </a:p>
        </p:txBody>
      </p:sp>
      <p:sp>
        <p:nvSpPr>
          <p:cNvPr id="4" name="Slide Number Placeholder 3"/>
          <p:cNvSpPr>
            <a:spLocks noGrp="1"/>
          </p:cNvSpPr>
          <p:nvPr>
            <p:ph type="sldNum" sz="quarter" idx="10"/>
          </p:nvPr>
        </p:nvSpPr>
        <p:spPr/>
        <p:txBody>
          <a:bodyPr/>
          <a:lstStyle/>
          <a:p>
            <a:fld id="{71468578-780D-4247-9C8B-17030B9B23BF}" type="slidenum">
              <a:rPr lang="en-US" smtClean="0"/>
              <a:t>9</a:t>
            </a:fld>
            <a:endParaRPr lang="en-US" dirty="0"/>
          </a:p>
        </p:txBody>
      </p:sp>
    </p:spTree>
    <p:extLst>
      <p:ext uri="{BB962C8B-B14F-4D97-AF65-F5344CB8AC3E}">
        <p14:creationId xmlns:p14="http://schemas.microsoft.com/office/powerpoint/2010/main" val="167646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Other key measures track the </a:t>
            </a:r>
            <a:r>
              <a:rPr lang="en-GB" dirty="0" smtClean="0">
                <a:latin typeface="Arial" pitchFamily="34" charset="0"/>
                <a:cs typeface="Arial" pitchFamily="34" charset="0"/>
              </a:rPr>
              <a:t>flow, </a:t>
            </a:r>
            <a:r>
              <a:rPr lang="en-GB" dirty="0">
                <a:latin typeface="Arial" pitchFamily="34" charset="0"/>
                <a:cs typeface="Arial" pitchFamily="34" charset="0"/>
              </a:rPr>
              <a:t>or the change in the </a:t>
            </a:r>
            <a:r>
              <a:rPr lang="en-GB" dirty="0" smtClean="0">
                <a:latin typeface="Arial" pitchFamily="34" charset="0"/>
                <a:cs typeface="Arial" pitchFamily="34" charset="0"/>
              </a:rPr>
              <a:t>stock, </a:t>
            </a:r>
            <a:r>
              <a:rPr lang="en-GB" dirty="0">
                <a:latin typeface="Arial" pitchFamily="34" charset="0"/>
                <a:cs typeface="Arial" pitchFamily="34" charset="0"/>
              </a:rPr>
              <a:t>across a period of </a:t>
            </a:r>
            <a:r>
              <a:rPr lang="en-GB" dirty="0" smtClean="0">
                <a:latin typeface="Arial" pitchFamily="34" charset="0"/>
                <a:cs typeface="Arial" pitchFamily="34" charset="0"/>
              </a:rPr>
              <a:t>time.</a:t>
            </a:r>
            <a:endParaRPr lang="en-US" dirty="0"/>
          </a:p>
        </p:txBody>
      </p:sp>
      <p:sp>
        <p:nvSpPr>
          <p:cNvPr id="4" name="Slide Number Placeholder 3"/>
          <p:cNvSpPr>
            <a:spLocks noGrp="1"/>
          </p:cNvSpPr>
          <p:nvPr>
            <p:ph type="sldNum" sz="quarter" idx="10"/>
          </p:nvPr>
        </p:nvSpPr>
        <p:spPr/>
        <p:txBody>
          <a:bodyPr/>
          <a:lstStyle/>
          <a:p>
            <a:fld id="{71468578-780D-4247-9C8B-17030B9B23BF}" type="slidenum">
              <a:rPr lang="en-US" smtClean="0"/>
              <a:t>10</a:t>
            </a:fld>
            <a:endParaRPr lang="en-US" dirty="0"/>
          </a:p>
        </p:txBody>
      </p:sp>
    </p:spTree>
    <p:extLst>
      <p:ext uri="{BB962C8B-B14F-4D97-AF65-F5344CB8AC3E}">
        <p14:creationId xmlns:p14="http://schemas.microsoft.com/office/powerpoint/2010/main" val="28573188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mailto:info@buildforce.ca" TargetMode="External"/><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20000" y="2520000"/>
            <a:ext cx="5040000" cy="896400"/>
          </a:xfrm>
        </p:spPr>
        <p:txBody>
          <a:bodyPr anchor="b" anchorCtr="0"/>
          <a:lstStyle>
            <a:lvl1pPr>
              <a:lnSpc>
                <a:spcPts val="3200"/>
              </a:lnSpc>
              <a:defRPr cap="all">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420000" y="3492000"/>
            <a:ext cx="5040000" cy="1070900"/>
          </a:xfrm>
        </p:spPr>
        <p:txBody>
          <a:bodyPr>
            <a:normAutofit/>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BuildForce_eng_white_72dpi.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6720" y="597334"/>
            <a:ext cx="2691160" cy="551200"/>
          </a:xfrm>
          <a:prstGeom prst="rect">
            <a:avLst/>
          </a:prstGeom>
        </p:spPr>
      </p:pic>
    </p:spTree>
    <p:extLst>
      <p:ext uri="{BB962C8B-B14F-4D97-AF65-F5344CB8AC3E}">
        <p14:creationId xmlns:p14="http://schemas.microsoft.com/office/powerpoint/2010/main" val="12114500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Lorem ipsum dolor sit amet</a:t>
            </a:r>
            <a:endParaRPr lang="en-US" dirty="0"/>
          </a:p>
        </p:txBody>
      </p:sp>
      <p:sp>
        <p:nvSpPr>
          <p:cNvPr id="4" name="Slide Number Placeholder 3"/>
          <p:cNvSpPr>
            <a:spLocks noGrp="1"/>
          </p:cNvSpPr>
          <p:nvPr>
            <p:ph type="sldNum" sz="quarter" idx="12"/>
          </p:nvPr>
        </p:nvSpPr>
        <p:spPr/>
        <p:txBody>
          <a:bodyPr/>
          <a:lstStyle/>
          <a:p>
            <a:fld id="{A0C9A04A-04EC-3E40-8344-9D623F324258}" type="slidenum">
              <a:rPr lang="en-US" smtClean="0"/>
              <a:t>‹#›</a:t>
            </a:fld>
            <a:endParaRPr lang="en-US" dirty="0"/>
          </a:p>
        </p:txBody>
      </p:sp>
    </p:spTree>
    <p:extLst>
      <p:ext uri="{BB962C8B-B14F-4D97-AF65-F5344CB8AC3E}">
        <p14:creationId xmlns:p14="http://schemas.microsoft.com/office/powerpoint/2010/main" val="1826923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000" y="800100"/>
            <a:ext cx="3008313" cy="698500"/>
          </a:xfrm>
        </p:spPr>
        <p:txBody>
          <a:bodyPr anchor="t" anchorCtr="0"/>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800100"/>
            <a:ext cx="5111750" cy="5326063"/>
          </a:xfrm>
        </p:spPr>
        <p:txBody>
          <a:bodyPr/>
          <a:lstStyle>
            <a:lvl1pPr>
              <a:defRPr sz="2400"/>
            </a:lvl1pPr>
            <a:lvl2pPr>
              <a:defRPr sz="2000"/>
            </a:lvl2pPr>
            <a:lvl3pPr>
              <a:defRPr sz="20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000" y="1498600"/>
            <a:ext cx="3008313" cy="46910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Lorem ipsum dolor sit amet</a:t>
            </a:r>
            <a:endParaRPr lang="en-US" dirty="0"/>
          </a:p>
        </p:txBody>
      </p:sp>
      <p:sp>
        <p:nvSpPr>
          <p:cNvPr id="7" name="Slide Number Placeholder 6"/>
          <p:cNvSpPr>
            <a:spLocks noGrp="1"/>
          </p:cNvSpPr>
          <p:nvPr>
            <p:ph type="sldNum" sz="quarter" idx="12"/>
          </p:nvPr>
        </p:nvSpPr>
        <p:spPr/>
        <p:txBody>
          <a:bodyPr/>
          <a:lstStyle/>
          <a:p>
            <a:fld id="{A0C9A04A-04EC-3E40-8344-9D623F324258}" type="slidenum">
              <a:rPr lang="en-US" smtClean="0"/>
              <a:t>‹#›</a:t>
            </a:fld>
            <a:endParaRPr lang="en-US" dirty="0"/>
          </a:p>
        </p:txBody>
      </p:sp>
    </p:spTree>
    <p:extLst>
      <p:ext uri="{BB962C8B-B14F-4D97-AF65-F5344CB8AC3E}">
        <p14:creationId xmlns:p14="http://schemas.microsoft.com/office/powerpoint/2010/main" val="3925599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800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8921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646738"/>
            <a:ext cx="5486400"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Lorem ipsum dolor sit amet</a:t>
            </a:r>
            <a:endParaRPr lang="en-US" dirty="0"/>
          </a:p>
        </p:txBody>
      </p:sp>
      <p:sp>
        <p:nvSpPr>
          <p:cNvPr id="7" name="Slide Number Placeholder 6"/>
          <p:cNvSpPr>
            <a:spLocks noGrp="1"/>
          </p:cNvSpPr>
          <p:nvPr>
            <p:ph type="sldNum" sz="quarter" idx="12"/>
          </p:nvPr>
        </p:nvSpPr>
        <p:spPr/>
        <p:txBody>
          <a:bodyPr/>
          <a:lstStyle/>
          <a:p>
            <a:fld id="{A0C9A04A-04EC-3E40-8344-9D623F324258}" type="slidenum">
              <a:rPr lang="en-US" smtClean="0"/>
              <a:t>‹#›</a:t>
            </a:fld>
            <a:endParaRPr lang="en-US" dirty="0"/>
          </a:p>
        </p:txBody>
      </p:sp>
    </p:spTree>
    <p:extLst>
      <p:ext uri="{BB962C8B-B14F-4D97-AF65-F5344CB8AC3E}">
        <p14:creationId xmlns:p14="http://schemas.microsoft.com/office/powerpoint/2010/main" val="1840053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20000" y="2520000"/>
            <a:ext cx="5040000" cy="896400"/>
          </a:xfrm>
        </p:spPr>
        <p:txBody>
          <a:bodyPr anchor="b" anchorCtr="0"/>
          <a:lstStyle>
            <a:lvl1pPr>
              <a:lnSpc>
                <a:spcPts val="3200"/>
              </a:lnSpc>
              <a:defRPr cap="all">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420000" y="3492000"/>
            <a:ext cx="5040000" cy="1070900"/>
          </a:xfrm>
        </p:spPr>
        <p:txBody>
          <a:bodyPr>
            <a:normAutofit/>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BuildForce_eng_white_72dpi.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6720" y="597334"/>
            <a:ext cx="2691160" cy="551200"/>
          </a:xfrm>
          <a:prstGeom prst="rect">
            <a:avLst/>
          </a:prstGeom>
        </p:spPr>
      </p:pic>
    </p:spTree>
    <p:extLst>
      <p:ext uri="{BB962C8B-B14F-4D97-AF65-F5344CB8AC3E}">
        <p14:creationId xmlns:p14="http://schemas.microsoft.com/office/powerpoint/2010/main" val="2214240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r>
              <a:rPr lang="en-US" dirty="0" smtClean="0"/>
              <a:t>Lorem ipsum dolor sit amet</a:t>
            </a:r>
            <a:endParaRPr lang="en-US" dirty="0"/>
          </a:p>
        </p:txBody>
      </p:sp>
      <p:sp>
        <p:nvSpPr>
          <p:cNvPr id="6" name="Slide Number Placeholder 5"/>
          <p:cNvSpPr>
            <a:spLocks noGrp="1"/>
          </p:cNvSpPr>
          <p:nvPr>
            <p:ph type="sldNum" sz="quarter" idx="12"/>
          </p:nvPr>
        </p:nvSpPr>
        <p:spPr/>
        <p:txBody>
          <a:bodyPr/>
          <a:lstStyle/>
          <a:p>
            <a:fld id="{A0C9A04A-04EC-3E40-8344-9D623F324258}" type="slidenum">
              <a:rPr lang="en-US" smtClean="0"/>
              <a:t>‹#›</a:t>
            </a:fld>
            <a:endParaRPr lang="en-US" dirty="0"/>
          </a:p>
        </p:txBody>
      </p:sp>
    </p:spTree>
    <p:extLst>
      <p:ext uri="{BB962C8B-B14F-4D97-AF65-F5344CB8AC3E}">
        <p14:creationId xmlns:p14="http://schemas.microsoft.com/office/powerpoint/2010/main" val="195978718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4100" y="3187200"/>
            <a:ext cx="7405900" cy="1362075"/>
          </a:xfrm>
        </p:spPr>
        <p:txBody>
          <a:bodyPr anchor="t">
            <a:normAutofit/>
          </a:bodyPr>
          <a:lstStyle>
            <a:lvl1pPr algn="l">
              <a:lnSpc>
                <a:spcPts val="3200"/>
              </a:lnSpc>
              <a:defRPr sz="3200" b="1" cap="all">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54100" y="2215200"/>
            <a:ext cx="7405900" cy="896400"/>
          </a:xfrm>
        </p:spPr>
        <p:txBody>
          <a:bodyPr anchor="b" anchorCtr="0"/>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r>
              <a:rPr lang="en-US" dirty="0" smtClean="0"/>
              <a:t>Lorem ipsum dolor sit amet</a:t>
            </a:r>
            <a:endParaRPr lang="en-US" dirty="0"/>
          </a:p>
        </p:txBody>
      </p:sp>
      <p:sp>
        <p:nvSpPr>
          <p:cNvPr id="6" name="Slide Number Placeholder 5"/>
          <p:cNvSpPr>
            <a:spLocks noGrp="1"/>
          </p:cNvSpPr>
          <p:nvPr>
            <p:ph type="sldNum" sz="quarter" idx="12"/>
          </p:nvPr>
        </p:nvSpPr>
        <p:spPr/>
        <p:txBody>
          <a:bodyPr/>
          <a:lstStyle/>
          <a:p>
            <a:fld id="{A0C9A04A-04EC-3E40-8344-9D623F324258}" type="slidenum">
              <a:rPr lang="en-US" smtClean="0"/>
              <a:t>‹#›</a:t>
            </a:fld>
            <a:endParaRPr lang="en-US" dirty="0"/>
          </a:p>
        </p:txBody>
      </p:sp>
    </p:spTree>
    <p:extLst>
      <p:ext uri="{BB962C8B-B14F-4D97-AF65-F5344CB8AC3E}">
        <p14:creationId xmlns:p14="http://schemas.microsoft.com/office/powerpoint/2010/main" val="3354826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000" y="1713600"/>
            <a:ext cx="4038600" cy="4525963"/>
          </a:xfrm>
        </p:spPr>
        <p:txBody>
          <a:bodyPr/>
          <a:lstStyle>
            <a:lvl1pPr>
              <a:defRPr sz="2400"/>
            </a:lvl1pPr>
            <a:lvl2pPr>
              <a:defRPr sz="20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13600"/>
            <a:ext cx="4038600" cy="4525963"/>
          </a:xfrm>
        </p:spPr>
        <p:txBody>
          <a:bodyPr/>
          <a:lstStyle>
            <a:lvl1pPr>
              <a:defRPr sz="2400"/>
            </a:lvl1pPr>
            <a:lvl2pPr>
              <a:defRPr sz="20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US" dirty="0" smtClean="0"/>
              <a:t>Lorem ipsum dolor sit amet</a:t>
            </a:r>
            <a:endParaRPr lang="en-US" dirty="0"/>
          </a:p>
        </p:txBody>
      </p:sp>
      <p:sp>
        <p:nvSpPr>
          <p:cNvPr id="7" name="Slide Number Placeholder 6"/>
          <p:cNvSpPr>
            <a:spLocks noGrp="1"/>
          </p:cNvSpPr>
          <p:nvPr>
            <p:ph type="sldNum" sz="quarter" idx="12"/>
          </p:nvPr>
        </p:nvSpPr>
        <p:spPr/>
        <p:txBody>
          <a:bodyPr/>
          <a:lstStyle/>
          <a:p>
            <a:fld id="{A0C9A04A-04EC-3E40-8344-9D623F324258}" type="slidenum">
              <a:rPr lang="en-US" smtClean="0"/>
              <a:t>‹#›</a:t>
            </a:fld>
            <a:endParaRPr lang="en-US" dirty="0"/>
          </a:p>
        </p:txBody>
      </p:sp>
    </p:spTree>
    <p:extLst>
      <p:ext uri="{BB962C8B-B14F-4D97-AF65-F5344CB8AC3E}">
        <p14:creationId xmlns:p14="http://schemas.microsoft.com/office/powerpoint/2010/main" val="3709310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000" y="18533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42000" y="24930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533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4930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r>
              <a:rPr lang="en-US" dirty="0" smtClean="0"/>
              <a:t>Lorem ipsum dolor sit amet</a:t>
            </a:r>
            <a:endParaRPr lang="en-US" dirty="0"/>
          </a:p>
        </p:txBody>
      </p:sp>
      <p:sp>
        <p:nvSpPr>
          <p:cNvPr id="9" name="Slide Number Placeholder 8"/>
          <p:cNvSpPr>
            <a:spLocks noGrp="1"/>
          </p:cNvSpPr>
          <p:nvPr>
            <p:ph type="sldNum" sz="quarter" idx="12"/>
          </p:nvPr>
        </p:nvSpPr>
        <p:spPr/>
        <p:txBody>
          <a:bodyPr/>
          <a:lstStyle/>
          <a:p>
            <a:fld id="{A0C9A04A-04EC-3E40-8344-9D623F324258}" type="slidenum">
              <a:rPr lang="en-US" smtClean="0"/>
              <a:t>‹#›</a:t>
            </a:fld>
            <a:endParaRPr lang="en-US" dirty="0"/>
          </a:p>
        </p:txBody>
      </p:sp>
    </p:spTree>
    <p:extLst>
      <p:ext uri="{BB962C8B-B14F-4D97-AF65-F5344CB8AC3E}">
        <p14:creationId xmlns:p14="http://schemas.microsoft.com/office/powerpoint/2010/main" val="3428411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t>Lorem ipsum dolor sit amet</a:t>
            </a:r>
            <a:endParaRPr lang="en-US" dirty="0"/>
          </a:p>
        </p:txBody>
      </p:sp>
      <p:sp>
        <p:nvSpPr>
          <p:cNvPr id="5" name="Slide Number Placeholder 4"/>
          <p:cNvSpPr>
            <a:spLocks noGrp="1"/>
          </p:cNvSpPr>
          <p:nvPr>
            <p:ph type="sldNum" sz="quarter" idx="12"/>
          </p:nvPr>
        </p:nvSpPr>
        <p:spPr/>
        <p:txBody>
          <a:bodyPr/>
          <a:lstStyle/>
          <a:p>
            <a:fld id="{A0C9A04A-04EC-3E40-8344-9D623F324258}" type="slidenum">
              <a:rPr lang="en-US" smtClean="0"/>
              <a:t>‹#›</a:t>
            </a:fld>
            <a:endParaRPr lang="en-US" dirty="0"/>
          </a:p>
        </p:txBody>
      </p:sp>
    </p:spTree>
    <p:extLst>
      <p:ext uri="{BB962C8B-B14F-4D97-AF65-F5344CB8AC3E}">
        <p14:creationId xmlns:p14="http://schemas.microsoft.com/office/powerpoint/2010/main" val="91954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Lorem ipsum dolor sit amet</a:t>
            </a:r>
            <a:endParaRPr lang="en-US" dirty="0"/>
          </a:p>
        </p:txBody>
      </p:sp>
      <p:sp>
        <p:nvSpPr>
          <p:cNvPr id="4" name="Slide Number Placeholder 3"/>
          <p:cNvSpPr>
            <a:spLocks noGrp="1"/>
          </p:cNvSpPr>
          <p:nvPr>
            <p:ph type="sldNum" sz="quarter" idx="12"/>
          </p:nvPr>
        </p:nvSpPr>
        <p:spPr/>
        <p:txBody>
          <a:bodyPr/>
          <a:lstStyle/>
          <a:p>
            <a:fld id="{A0C9A04A-04EC-3E40-8344-9D623F324258}" type="slidenum">
              <a:rPr lang="en-US" smtClean="0"/>
              <a:t>‹#›</a:t>
            </a:fld>
            <a:endParaRPr lang="en-US" dirty="0"/>
          </a:p>
        </p:txBody>
      </p:sp>
    </p:spTree>
    <p:extLst>
      <p:ext uri="{BB962C8B-B14F-4D97-AF65-F5344CB8AC3E}">
        <p14:creationId xmlns:p14="http://schemas.microsoft.com/office/powerpoint/2010/main" val="1621680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st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40802" y="2520000"/>
            <a:ext cx="4075113" cy="485847"/>
          </a:xfrm>
        </p:spPr>
        <p:txBody>
          <a:bodyPr anchor="b" anchorCtr="0">
            <a:noAutofit/>
          </a:bodyPr>
          <a:lstStyle>
            <a:lvl1pPr>
              <a:lnSpc>
                <a:spcPts val="3200"/>
              </a:lnSpc>
              <a:defRPr sz="2400" b="1" cap="none" baseline="0">
                <a:solidFill>
                  <a:schemeClr val="accent1"/>
                </a:solidFill>
              </a:defRPr>
            </a:lvl1pPr>
          </a:lstStyle>
          <a:p>
            <a:r>
              <a:rPr lang="en-US" dirty="0" smtClean="0"/>
              <a:t>BuildForce Canada</a:t>
            </a:r>
            <a:endParaRPr lang="en-US" dirty="0"/>
          </a:p>
        </p:txBody>
      </p:sp>
      <p:sp>
        <p:nvSpPr>
          <p:cNvPr id="3" name="Subtitle 2"/>
          <p:cNvSpPr>
            <a:spLocks noGrp="1"/>
          </p:cNvSpPr>
          <p:nvPr>
            <p:ph type="subTitle" idx="1" hasCustomPrompt="1"/>
          </p:nvPr>
        </p:nvSpPr>
        <p:spPr>
          <a:xfrm>
            <a:off x="4640802" y="3093396"/>
            <a:ext cx="4075113" cy="1060315"/>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600" b="0" kern="1200" dirty="0" smtClean="0">
                <a:solidFill>
                  <a:schemeClr val="tx1"/>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Tel: 613-569-5552</a:t>
            </a:r>
          </a:p>
          <a:p>
            <a:r>
              <a:rPr lang="en-US" dirty="0" smtClean="0">
                <a:hlinkClick r:id="rId3"/>
              </a:rPr>
              <a:t>info@buildforce.ca</a:t>
            </a:r>
            <a:endParaRPr lang="en-US" dirty="0" smtClean="0"/>
          </a:p>
          <a:p>
            <a:r>
              <a:rPr lang="en-US" dirty="0" smtClean="0"/>
              <a:t>www.buildforce.ca</a:t>
            </a:r>
          </a:p>
          <a:p>
            <a:endParaRPr lang="en-US" dirty="0"/>
          </a:p>
        </p:txBody>
      </p:sp>
      <p:pic>
        <p:nvPicPr>
          <p:cNvPr id="7" name="Picture 6" descr="BuildForce_eng_white_72dpi.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46720" y="597334"/>
            <a:ext cx="2691160" cy="551200"/>
          </a:xfrm>
          <a:prstGeom prst="rect">
            <a:avLst/>
          </a:prstGeom>
        </p:spPr>
      </p:pic>
      <p:sp>
        <p:nvSpPr>
          <p:cNvPr id="5" name="Content Placeholder 4"/>
          <p:cNvSpPr>
            <a:spLocks noGrp="1"/>
          </p:cNvSpPr>
          <p:nvPr>
            <p:ph sz="quarter" idx="10" hasCustomPrompt="1"/>
          </p:nvPr>
        </p:nvSpPr>
        <p:spPr>
          <a:xfrm>
            <a:off x="4640803" y="1546867"/>
            <a:ext cx="4075112" cy="895350"/>
          </a:xfrm>
        </p:spPr>
        <p:txBody>
          <a:bodyPr/>
          <a:lstStyle>
            <a:lvl1pPr marL="0" indent="0">
              <a:buNone/>
              <a:defRPr baseline="0"/>
            </a:lvl1pPr>
          </a:lstStyle>
          <a:p>
            <a:pPr lvl="0"/>
            <a:r>
              <a:rPr lang="en-US" dirty="0" smtClean="0"/>
              <a:t>For further information, contact:</a:t>
            </a:r>
            <a:endParaRPr lang="en-US" dirty="0"/>
          </a:p>
        </p:txBody>
      </p:sp>
      <p:sp>
        <p:nvSpPr>
          <p:cNvPr id="8" name="Content Placeholder 7"/>
          <p:cNvSpPr>
            <a:spLocks noGrp="1"/>
          </p:cNvSpPr>
          <p:nvPr>
            <p:ph sz="quarter" idx="11" hasCustomPrompt="1"/>
          </p:nvPr>
        </p:nvSpPr>
        <p:spPr>
          <a:xfrm>
            <a:off x="4640803" y="4294187"/>
            <a:ext cx="2184400" cy="263525"/>
          </a:xfrm>
        </p:spPr>
        <p:txBody>
          <a:bodyPr>
            <a:noAutofit/>
          </a:bodyPr>
          <a:lstStyle>
            <a:lvl1pPr marL="0" indent="0">
              <a:buNone/>
              <a:defRPr sz="1200" i="1" baseline="0"/>
            </a:lvl1pPr>
          </a:lstStyle>
          <a:p>
            <a:pPr lvl="0"/>
            <a:r>
              <a:rPr lang="en-US" sz="1200" dirty="0" smtClean="0"/>
              <a:t>Add in publishing date</a:t>
            </a:r>
            <a:endParaRPr lang="en-US" dirty="0"/>
          </a:p>
        </p:txBody>
      </p:sp>
    </p:spTree>
    <p:extLst>
      <p:ext uri="{BB962C8B-B14F-4D97-AF65-F5344CB8AC3E}">
        <p14:creationId xmlns:p14="http://schemas.microsoft.com/office/powerpoint/2010/main" val="336176010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000" y="800100"/>
            <a:ext cx="3008313" cy="698500"/>
          </a:xfrm>
        </p:spPr>
        <p:txBody>
          <a:bodyPr anchor="t" anchorCtr="0"/>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800100"/>
            <a:ext cx="5111750" cy="5326063"/>
          </a:xfrm>
        </p:spPr>
        <p:txBody>
          <a:bodyPr/>
          <a:lstStyle>
            <a:lvl1pPr>
              <a:defRPr sz="2400"/>
            </a:lvl1pPr>
            <a:lvl2pPr>
              <a:defRPr sz="2000"/>
            </a:lvl2pPr>
            <a:lvl3pPr>
              <a:defRPr sz="20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42000" y="1498600"/>
            <a:ext cx="3008313" cy="46910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r>
              <a:rPr lang="en-US" dirty="0" smtClean="0"/>
              <a:t>Lorem ipsum dolor sit amet</a:t>
            </a:r>
            <a:endParaRPr lang="en-US" dirty="0"/>
          </a:p>
        </p:txBody>
      </p:sp>
      <p:sp>
        <p:nvSpPr>
          <p:cNvPr id="7" name="Slide Number Placeholder 6"/>
          <p:cNvSpPr>
            <a:spLocks noGrp="1"/>
          </p:cNvSpPr>
          <p:nvPr>
            <p:ph type="sldNum" sz="quarter" idx="12"/>
          </p:nvPr>
        </p:nvSpPr>
        <p:spPr/>
        <p:txBody>
          <a:bodyPr/>
          <a:lstStyle/>
          <a:p>
            <a:fld id="{A0C9A04A-04EC-3E40-8344-9D623F324258}" type="slidenum">
              <a:rPr lang="en-US" smtClean="0"/>
              <a:t>‹#›</a:t>
            </a:fld>
            <a:endParaRPr lang="en-US" dirty="0"/>
          </a:p>
        </p:txBody>
      </p:sp>
    </p:spTree>
    <p:extLst>
      <p:ext uri="{BB962C8B-B14F-4D97-AF65-F5344CB8AC3E}">
        <p14:creationId xmlns:p14="http://schemas.microsoft.com/office/powerpoint/2010/main" val="1421396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800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8921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646738"/>
            <a:ext cx="5486400"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r>
              <a:rPr lang="en-US" dirty="0" smtClean="0"/>
              <a:t>Lorem ipsum dolor sit amet</a:t>
            </a:r>
            <a:endParaRPr lang="en-US" dirty="0"/>
          </a:p>
        </p:txBody>
      </p:sp>
      <p:sp>
        <p:nvSpPr>
          <p:cNvPr id="7" name="Slide Number Placeholder 6"/>
          <p:cNvSpPr>
            <a:spLocks noGrp="1"/>
          </p:cNvSpPr>
          <p:nvPr>
            <p:ph type="sldNum" sz="quarter" idx="12"/>
          </p:nvPr>
        </p:nvSpPr>
        <p:spPr/>
        <p:txBody>
          <a:bodyPr/>
          <a:lstStyle/>
          <a:p>
            <a:fld id="{A0C9A04A-04EC-3E40-8344-9D623F324258}" type="slidenum">
              <a:rPr lang="en-US" smtClean="0"/>
              <a:t>‹#›</a:t>
            </a:fld>
            <a:endParaRPr lang="en-US" dirty="0"/>
          </a:p>
        </p:txBody>
      </p:sp>
    </p:spTree>
    <p:extLst>
      <p:ext uri="{BB962C8B-B14F-4D97-AF65-F5344CB8AC3E}">
        <p14:creationId xmlns:p14="http://schemas.microsoft.com/office/powerpoint/2010/main" val="427186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59425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number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457200" indent="-457200">
              <a:buFont typeface="+mj-lt"/>
              <a:buAutoNum type="arabicPeriod"/>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smtClean="0"/>
              <a:t>Click to edit Master text styles</a:t>
            </a:r>
          </a:p>
        </p:txBody>
      </p:sp>
    </p:spTree>
    <p:extLst>
      <p:ext uri="{BB962C8B-B14F-4D97-AF65-F5344CB8AC3E}">
        <p14:creationId xmlns:p14="http://schemas.microsoft.com/office/powerpoint/2010/main" val="33113539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Number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numCol="2">
            <a:normAutofit/>
          </a:bodyPr>
          <a:lstStyle>
            <a:lvl1pPr marL="457200" indent="-457200">
              <a:buFont typeface="+mj-lt"/>
              <a:buAutoNum type="arabicPeriod"/>
              <a:defRPr sz="1400"/>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smtClean="0"/>
              <a:t>Click to edit Master text styles</a:t>
            </a:r>
          </a:p>
        </p:txBody>
      </p:sp>
    </p:spTree>
    <p:extLst>
      <p:ext uri="{BB962C8B-B14F-4D97-AF65-F5344CB8AC3E}">
        <p14:creationId xmlns:p14="http://schemas.microsoft.com/office/powerpoint/2010/main" val="22615182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4100" y="3187200"/>
            <a:ext cx="7405900" cy="1362075"/>
          </a:xfrm>
        </p:spPr>
        <p:txBody>
          <a:bodyPr anchor="t">
            <a:normAutofit/>
          </a:bodyPr>
          <a:lstStyle>
            <a:lvl1pPr algn="l">
              <a:lnSpc>
                <a:spcPts val="3200"/>
              </a:lnSpc>
              <a:defRPr sz="3200" b="1"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54100" y="2215200"/>
            <a:ext cx="7405900" cy="896400"/>
          </a:xfrm>
        </p:spPr>
        <p:txBody>
          <a:bodyPr anchor="b" anchorCtr="0"/>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smtClean="0"/>
              <a:t>Lorem ipsum dolor sit amet</a:t>
            </a:r>
            <a:endParaRPr lang="en-US" dirty="0"/>
          </a:p>
        </p:txBody>
      </p:sp>
      <p:sp>
        <p:nvSpPr>
          <p:cNvPr id="6" name="Slide Number Placeholder 5"/>
          <p:cNvSpPr>
            <a:spLocks noGrp="1"/>
          </p:cNvSpPr>
          <p:nvPr>
            <p:ph type="sldNum" sz="quarter" idx="12"/>
          </p:nvPr>
        </p:nvSpPr>
        <p:spPr/>
        <p:txBody>
          <a:bodyPr/>
          <a:lstStyle/>
          <a:p>
            <a:fld id="{A0C9A04A-04EC-3E40-8344-9D623F324258}" type="slidenum">
              <a:rPr lang="en-US" smtClean="0"/>
              <a:t>‹#›</a:t>
            </a:fld>
            <a:endParaRPr lang="en-US" dirty="0"/>
          </a:p>
        </p:txBody>
      </p:sp>
    </p:spTree>
    <p:extLst>
      <p:ext uri="{BB962C8B-B14F-4D97-AF65-F5344CB8AC3E}">
        <p14:creationId xmlns:p14="http://schemas.microsoft.com/office/powerpoint/2010/main" val="27559306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000" y="1713600"/>
            <a:ext cx="4038600" cy="4525963"/>
          </a:xfrm>
        </p:spPr>
        <p:txBody>
          <a:bodyPr/>
          <a:lstStyle>
            <a:lvl1pPr>
              <a:defRPr sz="2400"/>
            </a:lvl1pPr>
            <a:lvl2pPr>
              <a:defRPr sz="20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3600"/>
            <a:ext cx="4038600" cy="4525963"/>
          </a:xfrm>
        </p:spPr>
        <p:txBody>
          <a:bodyPr/>
          <a:lstStyle>
            <a:lvl1pPr>
              <a:defRPr sz="2400"/>
            </a:lvl1pPr>
            <a:lvl2pPr>
              <a:defRPr sz="20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dirty="0" smtClean="0"/>
              <a:t>Lorem ipsum dolor sit amet</a:t>
            </a:r>
            <a:endParaRPr lang="en-US" dirty="0"/>
          </a:p>
        </p:txBody>
      </p:sp>
      <p:sp>
        <p:nvSpPr>
          <p:cNvPr id="7" name="Slide Number Placeholder 6"/>
          <p:cNvSpPr>
            <a:spLocks noGrp="1"/>
          </p:cNvSpPr>
          <p:nvPr>
            <p:ph type="sldNum" sz="quarter" idx="12"/>
          </p:nvPr>
        </p:nvSpPr>
        <p:spPr/>
        <p:txBody>
          <a:bodyPr/>
          <a:lstStyle/>
          <a:p>
            <a:fld id="{A0C9A04A-04EC-3E40-8344-9D623F324258}" type="slidenum">
              <a:rPr lang="en-US" smtClean="0"/>
              <a:t>‹#›</a:t>
            </a:fld>
            <a:endParaRPr lang="en-US" dirty="0"/>
          </a:p>
        </p:txBody>
      </p:sp>
    </p:spTree>
    <p:extLst>
      <p:ext uri="{BB962C8B-B14F-4D97-AF65-F5344CB8AC3E}">
        <p14:creationId xmlns:p14="http://schemas.microsoft.com/office/powerpoint/2010/main" val="37949318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000" y="18533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000" y="24930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8533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930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smtClean="0"/>
              <a:t>Lorem ipsum dolor sit amet</a:t>
            </a:r>
            <a:endParaRPr lang="en-US" dirty="0"/>
          </a:p>
        </p:txBody>
      </p:sp>
      <p:sp>
        <p:nvSpPr>
          <p:cNvPr id="9" name="Slide Number Placeholder 8"/>
          <p:cNvSpPr>
            <a:spLocks noGrp="1"/>
          </p:cNvSpPr>
          <p:nvPr>
            <p:ph type="sldNum" sz="quarter" idx="12"/>
          </p:nvPr>
        </p:nvSpPr>
        <p:spPr/>
        <p:txBody>
          <a:bodyPr/>
          <a:lstStyle/>
          <a:p>
            <a:fld id="{A0C9A04A-04EC-3E40-8344-9D623F324258}" type="slidenum">
              <a:rPr lang="en-US" smtClean="0"/>
              <a:t>‹#›</a:t>
            </a:fld>
            <a:endParaRPr lang="en-US" dirty="0"/>
          </a:p>
        </p:txBody>
      </p:sp>
    </p:spTree>
    <p:extLst>
      <p:ext uri="{BB962C8B-B14F-4D97-AF65-F5344CB8AC3E}">
        <p14:creationId xmlns:p14="http://schemas.microsoft.com/office/powerpoint/2010/main" val="5950127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t>Lorem ipsum dolor sit amet</a:t>
            </a:r>
            <a:endParaRPr lang="en-US" dirty="0"/>
          </a:p>
        </p:txBody>
      </p:sp>
      <p:sp>
        <p:nvSpPr>
          <p:cNvPr id="5" name="Slide Number Placeholder 4"/>
          <p:cNvSpPr>
            <a:spLocks noGrp="1"/>
          </p:cNvSpPr>
          <p:nvPr>
            <p:ph type="sldNum" sz="quarter" idx="12"/>
          </p:nvPr>
        </p:nvSpPr>
        <p:spPr/>
        <p:txBody>
          <a:bodyPr/>
          <a:lstStyle/>
          <a:p>
            <a:fld id="{A0C9A04A-04EC-3E40-8344-9D623F324258}" type="slidenum">
              <a:rPr lang="en-US" smtClean="0"/>
              <a:t>‹#›</a:t>
            </a:fld>
            <a:endParaRPr lang="en-US" dirty="0"/>
          </a:p>
        </p:txBody>
      </p:sp>
    </p:spTree>
    <p:extLst>
      <p:ext uri="{BB962C8B-B14F-4D97-AF65-F5344CB8AC3E}">
        <p14:creationId xmlns:p14="http://schemas.microsoft.com/office/powerpoint/2010/main" val="2184407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000" y="572400"/>
            <a:ext cx="8229600" cy="11448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2000" y="17136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42000" y="6534000"/>
            <a:ext cx="6516000" cy="365125"/>
          </a:xfrm>
          <a:prstGeom prst="rect">
            <a:avLst/>
          </a:prstGeom>
        </p:spPr>
        <p:txBody>
          <a:bodyPr vert="horz" lIns="91440" tIns="45720" rIns="91440" bIns="45720" rtlCol="0" anchor="t" anchorCtr="0"/>
          <a:lstStyle>
            <a:lvl1pPr algn="l">
              <a:defRPr sz="1000">
                <a:solidFill>
                  <a:srgbClr val="626262"/>
                </a:solidFill>
                <a:latin typeface="Arial"/>
                <a:cs typeface="Arial"/>
              </a:defRPr>
            </a:lvl1pPr>
          </a:lstStyle>
          <a:p>
            <a:r>
              <a:rPr lang="en-US" dirty="0" smtClean="0"/>
              <a:t>Lorem ipsum dolor sit amet</a:t>
            </a:r>
            <a:endParaRPr lang="en-US" dirty="0"/>
          </a:p>
        </p:txBody>
      </p:sp>
      <p:sp>
        <p:nvSpPr>
          <p:cNvPr id="6" name="Slide Number Placeholder 5"/>
          <p:cNvSpPr>
            <a:spLocks noGrp="1"/>
          </p:cNvSpPr>
          <p:nvPr>
            <p:ph type="sldNum" sz="quarter" idx="4"/>
          </p:nvPr>
        </p:nvSpPr>
        <p:spPr>
          <a:xfrm>
            <a:off x="7671600" y="6534000"/>
            <a:ext cx="1296000" cy="365125"/>
          </a:xfrm>
          <a:prstGeom prst="rect">
            <a:avLst/>
          </a:prstGeom>
        </p:spPr>
        <p:txBody>
          <a:bodyPr vert="horz" lIns="91440" tIns="45720" rIns="91440" bIns="45720" rtlCol="0" anchor="t" anchorCtr="0"/>
          <a:lstStyle>
            <a:lvl1pPr algn="r">
              <a:defRPr sz="1000">
                <a:solidFill>
                  <a:schemeClr val="tx1"/>
                </a:solidFill>
                <a:latin typeface="Arial"/>
                <a:cs typeface="Arial"/>
              </a:defRPr>
            </a:lvl1pPr>
          </a:lstStyle>
          <a:p>
            <a:fld id="{A0C9A04A-04EC-3E40-8344-9D623F324258}" type="slidenum">
              <a:rPr lang="en-US" smtClean="0"/>
              <a:pPr/>
              <a:t>‹#›</a:t>
            </a:fld>
            <a:endParaRPr lang="en-US" dirty="0"/>
          </a:p>
        </p:txBody>
      </p:sp>
    </p:spTree>
    <p:extLst>
      <p:ext uri="{BB962C8B-B14F-4D97-AF65-F5344CB8AC3E}">
        <p14:creationId xmlns:p14="http://schemas.microsoft.com/office/powerpoint/2010/main" val="3032312705"/>
      </p:ext>
    </p:extLst>
  </p:cSld>
  <p:clrMap bg1="lt1" tx1="dk1" bg2="lt2" tx2="dk2" accent1="accent1" accent2="accent2" accent3="accent3" accent4="accent4" accent5="accent5" accent6="accent6" hlink="hlink" folHlink="folHlink"/>
  <p:sldLayoutIdLst>
    <p:sldLayoutId id="2147483679" r:id="rId1"/>
    <p:sldLayoutId id="2147483700" r:id="rId2"/>
    <p:sldLayoutId id="2147483680" r:id="rId3"/>
    <p:sldLayoutId id="2147483698" r:id="rId4"/>
    <p:sldLayoutId id="2147483699" r:id="rId5"/>
    <p:sldLayoutId id="2147483681" r:id="rId6"/>
    <p:sldLayoutId id="2147483682" r:id="rId7"/>
    <p:sldLayoutId id="2147483683" r:id="rId8"/>
    <p:sldLayoutId id="2147483684" r:id="rId9"/>
    <p:sldLayoutId id="2147483685" r:id="rId10"/>
    <p:sldLayoutId id="2147483686" r:id="rId11"/>
    <p:sldLayoutId id="2147483687" r:id="rId12"/>
  </p:sldLayoutIdLst>
  <p:timing>
    <p:tnLst>
      <p:par>
        <p:cTn id="1" dur="indefinite" restart="never" nodeType="tmRoot"/>
      </p:par>
    </p:tnLst>
  </p:timing>
  <p:hf hdr="0" dt="0"/>
  <p:txStyles>
    <p:titleStyle>
      <a:lvl1pPr algn="l" defTabSz="457200" rtl="0" eaLnBrk="1" latinLnBrk="0" hangingPunct="1">
        <a:spcBef>
          <a:spcPct val="0"/>
        </a:spcBef>
        <a:buNone/>
        <a:defRPr sz="3200" b="1" i="0" kern="1200">
          <a:solidFill>
            <a:schemeClr val="accent2"/>
          </a:solidFill>
          <a:latin typeface="Arial"/>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000" y="572400"/>
            <a:ext cx="8229600" cy="1144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2000" y="1713600"/>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
        <p:nvSpPr>
          <p:cNvPr id="5" name="Footer Placeholder 4"/>
          <p:cNvSpPr>
            <a:spLocks noGrp="1"/>
          </p:cNvSpPr>
          <p:nvPr>
            <p:ph type="ftr" sz="quarter" idx="3"/>
          </p:nvPr>
        </p:nvSpPr>
        <p:spPr>
          <a:xfrm>
            <a:off x="342000" y="6534000"/>
            <a:ext cx="6516000" cy="365125"/>
          </a:xfrm>
          <a:prstGeom prst="rect">
            <a:avLst/>
          </a:prstGeom>
        </p:spPr>
        <p:txBody>
          <a:bodyPr vert="horz" lIns="91440" tIns="45720" rIns="91440" bIns="45720" rtlCol="0" anchor="t" anchorCtr="0"/>
          <a:lstStyle>
            <a:lvl1pPr algn="l">
              <a:defRPr sz="1000">
                <a:solidFill>
                  <a:srgbClr val="626262"/>
                </a:solidFill>
                <a:latin typeface="Arial"/>
                <a:cs typeface="Arial"/>
              </a:defRPr>
            </a:lvl1pPr>
          </a:lstStyle>
          <a:p>
            <a:r>
              <a:rPr lang="en-US" dirty="0" smtClean="0"/>
              <a:t>Lorem ipsum dolor sit amet</a:t>
            </a:r>
            <a:endParaRPr lang="en-US" dirty="0"/>
          </a:p>
        </p:txBody>
      </p:sp>
      <p:sp>
        <p:nvSpPr>
          <p:cNvPr id="6" name="Slide Number Placeholder 5"/>
          <p:cNvSpPr>
            <a:spLocks noGrp="1"/>
          </p:cNvSpPr>
          <p:nvPr>
            <p:ph type="sldNum" sz="quarter" idx="4"/>
          </p:nvPr>
        </p:nvSpPr>
        <p:spPr>
          <a:xfrm>
            <a:off x="7671600" y="6534000"/>
            <a:ext cx="1296000" cy="365125"/>
          </a:xfrm>
          <a:prstGeom prst="rect">
            <a:avLst/>
          </a:prstGeom>
        </p:spPr>
        <p:txBody>
          <a:bodyPr vert="horz" lIns="91440" tIns="45720" rIns="91440" bIns="45720" rtlCol="0" anchor="t" anchorCtr="0"/>
          <a:lstStyle>
            <a:lvl1pPr algn="r">
              <a:defRPr sz="1000">
                <a:solidFill>
                  <a:schemeClr val="tx1"/>
                </a:solidFill>
                <a:latin typeface="Arial"/>
                <a:cs typeface="Arial"/>
              </a:defRPr>
            </a:lvl1pPr>
          </a:lstStyle>
          <a:p>
            <a:fld id="{A0C9A04A-04EC-3E40-8344-9D623F324258}" type="slidenum">
              <a:rPr lang="en-US" smtClean="0"/>
              <a:pPr/>
              <a:t>‹#›</a:t>
            </a:fld>
            <a:endParaRPr lang="en-US" dirty="0"/>
          </a:p>
        </p:txBody>
      </p:sp>
    </p:spTree>
    <p:extLst>
      <p:ext uri="{BB962C8B-B14F-4D97-AF65-F5344CB8AC3E}">
        <p14:creationId xmlns:p14="http://schemas.microsoft.com/office/powerpoint/2010/main" val="366627964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Lst>
  <p:timing>
    <p:tnLst>
      <p:par>
        <p:cTn id="1" dur="indefinite" restart="never" nodeType="tmRoot"/>
      </p:par>
    </p:tnLst>
  </p:timing>
  <p:hf hdr="0" dt="0"/>
  <p:txStyles>
    <p:titleStyle>
      <a:lvl1pPr algn="l" defTabSz="457200" rtl="0" eaLnBrk="1" latinLnBrk="0" hangingPunct="1">
        <a:spcBef>
          <a:spcPct val="0"/>
        </a:spcBef>
        <a:buNone/>
        <a:defRPr sz="3200" b="1" i="0" kern="1200">
          <a:solidFill>
            <a:schemeClr val="accent2"/>
          </a:solidFill>
          <a:latin typeface="Arial"/>
          <a:ea typeface="+mj-ea"/>
          <a:cs typeface="+mj-cs"/>
        </a:defRPr>
      </a:lvl1pPr>
    </p:titleStyle>
    <p:bodyStyle>
      <a:lvl1pPr marL="457200" indent="-457200" algn="l" defTabSz="457200" rtl="0" eaLnBrk="1" latinLnBrk="0" hangingPunct="1">
        <a:spcBef>
          <a:spcPct val="20000"/>
        </a:spcBef>
        <a:buFont typeface="+mj-lt"/>
        <a:buAutoNum type="arabicPeriod"/>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www.constructionforecasts.ca/"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hyperlink" Target="http://www.constructionmapapp.ca/"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mailto:info@buildforce.ca"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0000" y="2520000"/>
            <a:ext cx="5040000" cy="896400"/>
          </a:xfrm>
        </p:spPr>
        <p:txBody>
          <a:bodyPr>
            <a:noAutofit/>
          </a:bodyPr>
          <a:lstStyle/>
          <a:p>
            <a:r>
              <a:rPr lang="en-CA" dirty="0"/>
              <a:t>Labour Market Information</a:t>
            </a:r>
            <a:endParaRPr lang="en-US" dirty="0"/>
          </a:p>
        </p:txBody>
      </p:sp>
      <p:sp>
        <p:nvSpPr>
          <p:cNvPr id="3" name="Subtitle 2"/>
          <p:cNvSpPr>
            <a:spLocks noGrp="1"/>
          </p:cNvSpPr>
          <p:nvPr>
            <p:ph type="subTitle" idx="1"/>
          </p:nvPr>
        </p:nvSpPr>
        <p:spPr>
          <a:xfrm>
            <a:off x="3420000" y="3488400"/>
            <a:ext cx="5040000" cy="1070900"/>
          </a:xfrm>
        </p:spPr>
        <p:txBody>
          <a:bodyPr/>
          <a:lstStyle/>
          <a:p>
            <a:r>
              <a:rPr lang="en-CA" dirty="0"/>
              <a:t>A review of BuildForce Canada’s</a:t>
            </a:r>
            <a:br>
              <a:rPr lang="en-CA" dirty="0"/>
            </a:br>
            <a:r>
              <a:rPr lang="en-CA" dirty="0"/>
              <a:t>labour market model and background for </a:t>
            </a:r>
            <a:r>
              <a:rPr lang="en-CA" i="1" dirty="0"/>
              <a:t>Construction and Maintenance Looking Forward</a:t>
            </a:r>
            <a:endParaRPr lang="en-US" i="1" dirty="0"/>
          </a:p>
        </p:txBody>
      </p:sp>
    </p:spTree>
    <p:extLst>
      <p:ext uri="{BB962C8B-B14F-4D97-AF65-F5344CB8AC3E}">
        <p14:creationId xmlns:p14="http://schemas.microsoft.com/office/powerpoint/2010/main" val="2209082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concepts</a:t>
            </a:r>
            <a:endParaRPr lang="en-US" dirty="0"/>
          </a:p>
        </p:txBody>
      </p:sp>
      <p:sp>
        <p:nvSpPr>
          <p:cNvPr id="3" name="Content Placeholder 2"/>
          <p:cNvSpPr>
            <a:spLocks noGrp="1"/>
          </p:cNvSpPr>
          <p:nvPr>
            <p:ph idx="1"/>
          </p:nvPr>
        </p:nvSpPr>
        <p:spPr/>
        <p:txBody>
          <a:bodyPr/>
          <a:lstStyle/>
          <a:p>
            <a:r>
              <a:rPr lang="en-US" dirty="0"/>
              <a:t>Statistics Canada </a:t>
            </a:r>
            <a:r>
              <a:rPr lang="en-US" dirty="0" smtClean="0"/>
              <a:t>measures:</a:t>
            </a:r>
            <a:endParaRPr lang="en-US" dirty="0"/>
          </a:p>
          <a:p>
            <a:pPr lvl="1"/>
            <a:r>
              <a:rPr lang="en-US" dirty="0"/>
              <a:t>T</a:t>
            </a:r>
            <a:r>
              <a:rPr lang="en-US" dirty="0" smtClean="0"/>
              <a:t>he </a:t>
            </a:r>
            <a:r>
              <a:rPr lang="en-US" dirty="0"/>
              <a:t>reliability of labour market statistics is restricted by:</a:t>
            </a:r>
          </a:p>
          <a:p>
            <a:pPr lvl="2"/>
            <a:r>
              <a:rPr lang="en-US" dirty="0"/>
              <a:t>smaller markets and limited samples</a:t>
            </a:r>
          </a:p>
          <a:p>
            <a:pPr lvl="2"/>
            <a:r>
              <a:rPr lang="en-US" dirty="0"/>
              <a:t>respondents who self-identify </a:t>
            </a:r>
            <a:r>
              <a:rPr lang="en-US" dirty="0" smtClean="0"/>
              <a:t>their occupation </a:t>
            </a:r>
            <a:r>
              <a:rPr lang="en-US" dirty="0"/>
              <a:t>and industry</a:t>
            </a:r>
          </a:p>
          <a:p>
            <a:pPr lvl="2"/>
            <a:r>
              <a:rPr lang="en-US" dirty="0"/>
              <a:t>employment attributed to region of residence</a:t>
            </a:r>
          </a:p>
          <a:p>
            <a:pPr lvl="1"/>
            <a:r>
              <a:rPr lang="en-US" dirty="0" smtClean="0"/>
              <a:t>BuildForce </a:t>
            </a:r>
            <a:r>
              <a:rPr lang="en-US" dirty="0"/>
              <a:t>research and LMI committees improve </a:t>
            </a:r>
            <a:r>
              <a:rPr lang="en-US" dirty="0" smtClean="0"/>
              <a:t>reliability.</a:t>
            </a:r>
            <a:endParaRPr lang="en-US" dirty="0"/>
          </a:p>
        </p:txBody>
      </p:sp>
    </p:spTree>
    <p:extLst>
      <p:ext uri="{BB962C8B-B14F-4D97-AF65-F5344CB8AC3E}">
        <p14:creationId xmlns:p14="http://schemas.microsoft.com/office/powerpoint/2010/main" val="3484073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structure</a:t>
            </a:r>
            <a:endParaRPr lang="en-US" dirty="0"/>
          </a:p>
        </p:txBody>
      </p:sp>
      <p:sp>
        <p:nvSpPr>
          <p:cNvPr id="8" name="Content Placeholder 7"/>
          <p:cNvSpPr>
            <a:spLocks noGrp="1"/>
          </p:cNvSpPr>
          <p:nvPr>
            <p:ph idx="1"/>
          </p:nvPr>
        </p:nvSpPr>
        <p:spPr/>
        <p:txBody>
          <a:bodyPr/>
          <a:lstStyle/>
          <a:p>
            <a:r>
              <a:rPr lang="en-US" dirty="0" smtClean="0">
                <a:latin typeface="Arial" pitchFamily="34" charset="0"/>
                <a:cs typeface="Arial" pitchFamily="34" charset="0"/>
              </a:rPr>
              <a:t>Labour markets in the wider economy</a:t>
            </a:r>
          </a:p>
          <a:p>
            <a:endParaRPr lang="en-US" dirty="0">
              <a:latin typeface="Arial" pitchFamily="34" charset="0"/>
              <a:cs typeface="Arial" pitchFamily="34" charset="0"/>
            </a:endParaRPr>
          </a:p>
          <a:p>
            <a:endParaRPr lang="en-US" dirty="0">
              <a:latin typeface="Arial" pitchFamily="34" charset="0"/>
              <a:cs typeface="Arial" pitchFamily="34" charset="0"/>
            </a:endParaRPr>
          </a:p>
        </p:txBody>
      </p:sp>
      <p:sp>
        <p:nvSpPr>
          <p:cNvPr id="7" name="TextBox 6"/>
          <p:cNvSpPr txBox="1"/>
          <p:nvPr/>
        </p:nvSpPr>
        <p:spPr>
          <a:xfrm>
            <a:off x="437744" y="1713600"/>
            <a:ext cx="7791855" cy="369332"/>
          </a:xfrm>
          <a:prstGeom prst="rect">
            <a:avLst/>
          </a:prstGeom>
          <a:noFill/>
        </p:spPr>
        <p:txBody>
          <a:bodyPr wrap="square" rtlCol="0">
            <a:spAutoFit/>
          </a:bodyPr>
          <a:lstStyle/>
          <a:p>
            <a:endParaRPr lang="en-US" dirty="0"/>
          </a:p>
        </p:txBody>
      </p:sp>
      <p:sp>
        <p:nvSpPr>
          <p:cNvPr id="9" name="Rectangle 3"/>
          <p:cNvSpPr txBox="1">
            <a:spLocks noChangeArrowheads="1"/>
          </p:cNvSpPr>
          <p:nvPr/>
        </p:nvSpPr>
        <p:spPr>
          <a:xfrm>
            <a:off x="1313234" y="2280866"/>
            <a:ext cx="6517532" cy="1012020"/>
          </a:xfrm>
          <a:prstGeom prst="rect">
            <a:avLst/>
          </a:prstGeom>
          <a:solidFill>
            <a:schemeClr val="bg1"/>
          </a:solidFill>
          <a:ln w="57150">
            <a:solidFill>
              <a:srgbClr val="00778B"/>
            </a:solidFill>
          </a:ln>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fontAlgn="auto">
              <a:lnSpc>
                <a:spcPct val="80000"/>
              </a:lnSpc>
              <a:spcAft>
                <a:spcPts val="0"/>
              </a:spcAft>
              <a:buFont typeface="Wingdings" pitchFamily="2" charset="2"/>
              <a:buNone/>
            </a:pPr>
            <a:r>
              <a:rPr lang="en-US" sz="2000" b="1" dirty="0" smtClean="0">
                <a:latin typeface="Arial" pitchFamily="34" charset="0"/>
                <a:cs typeface="Arial" pitchFamily="34" charset="0"/>
              </a:rPr>
              <a:t>Demand</a:t>
            </a:r>
          </a:p>
          <a:p>
            <a:pPr algn="ctr" fontAlgn="auto">
              <a:lnSpc>
                <a:spcPct val="80000"/>
              </a:lnSpc>
              <a:spcAft>
                <a:spcPts val="0"/>
              </a:spcAft>
              <a:buFont typeface="Wingdings" pitchFamily="2" charset="2"/>
              <a:buNone/>
            </a:pPr>
            <a:r>
              <a:rPr lang="en-US" sz="1600" dirty="0" smtClean="0">
                <a:latin typeface="Arial" pitchFamily="34" charset="0"/>
                <a:cs typeface="Arial" pitchFamily="34" charset="0"/>
              </a:rPr>
              <a:t>Investment in construction of new buildings and structures, renovation and repair work, activity in other industries</a:t>
            </a:r>
          </a:p>
        </p:txBody>
      </p:sp>
      <p:sp>
        <p:nvSpPr>
          <p:cNvPr id="11" name="Striped Right Arrow 10"/>
          <p:cNvSpPr/>
          <p:nvPr/>
        </p:nvSpPr>
        <p:spPr bwMode="auto">
          <a:xfrm rot="5400000">
            <a:off x="4322295" y="3435754"/>
            <a:ext cx="436728" cy="286603"/>
          </a:xfrm>
          <a:prstGeom prst="stripedRightArrow">
            <a:avLst/>
          </a:prstGeom>
          <a:solidFill>
            <a:srgbClr val="76232F"/>
          </a:solidFill>
          <a:ln w="9525" cap="flat" cmpd="sng" algn="ctr">
            <a:solidFill>
              <a:srgbClr val="76232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1000" b="0" i="0" u="none" strike="noStrike" cap="none" normalizeH="0" baseline="0" dirty="0" smtClean="0">
              <a:ln>
                <a:noFill/>
              </a:ln>
              <a:solidFill>
                <a:schemeClr val="tx1"/>
              </a:solidFill>
              <a:effectLst/>
              <a:latin typeface="Arial" charset="0"/>
            </a:endParaRPr>
          </a:p>
        </p:txBody>
      </p:sp>
      <p:sp>
        <p:nvSpPr>
          <p:cNvPr id="12" name="Rectangle 5"/>
          <p:cNvSpPr>
            <a:spLocks noChangeArrowheads="1"/>
          </p:cNvSpPr>
          <p:nvPr/>
        </p:nvSpPr>
        <p:spPr bwMode="auto">
          <a:xfrm>
            <a:off x="1313235" y="3887744"/>
            <a:ext cx="6517531" cy="749300"/>
          </a:xfrm>
          <a:prstGeom prst="rect">
            <a:avLst/>
          </a:prstGeom>
          <a:solidFill>
            <a:schemeClr val="bg1"/>
          </a:solidFill>
          <a:ln w="57150">
            <a:solidFill>
              <a:srgbClr val="C1A01E"/>
            </a:solidFill>
            <a:miter lim="800000"/>
            <a:headEnd/>
            <a:tailEnd/>
          </a:ln>
        </p:spPr>
        <p:txBody>
          <a:bodyPr/>
          <a:lstStyle/>
          <a:p>
            <a:pPr marL="342900" indent="-342900" eaLnBrk="1" hangingPunct="1">
              <a:lnSpc>
                <a:spcPct val="80000"/>
              </a:lnSpc>
              <a:spcBef>
                <a:spcPct val="20000"/>
              </a:spcBef>
              <a:buClr>
                <a:schemeClr val="tx1"/>
              </a:buClr>
              <a:buSzPct val="135000"/>
              <a:buFont typeface="Wingdings" pitchFamily="2" charset="2"/>
              <a:buNone/>
            </a:pPr>
            <a:endParaRPr lang="fr-FR" sz="1800" b="1" dirty="0">
              <a:solidFill>
                <a:srgbClr val="5D6E30"/>
              </a:solidFill>
            </a:endParaRPr>
          </a:p>
          <a:p>
            <a:pPr marL="342900" indent="-342900" algn="ctr" eaLnBrk="1" hangingPunct="1">
              <a:lnSpc>
                <a:spcPct val="80000"/>
              </a:lnSpc>
              <a:spcBef>
                <a:spcPct val="20000"/>
              </a:spcBef>
              <a:buClr>
                <a:schemeClr val="tx1"/>
              </a:buClr>
              <a:buSzPct val="135000"/>
              <a:buFont typeface="Wingdings" pitchFamily="2" charset="2"/>
              <a:buNone/>
            </a:pPr>
            <a:r>
              <a:rPr lang="fr-FR" sz="2000" b="1" dirty="0">
                <a:latin typeface="Arial" pitchFamily="34" charset="0"/>
                <a:cs typeface="Arial" pitchFamily="34" charset="0"/>
              </a:rPr>
              <a:t>Construction </a:t>
            </a:r>
            <a:r>
              <a:rPr lang="fr-FR" sz="2000" b="1" dirty="0" smtClean="0">
                <a:latin typeface="Arial" pitchFamily="34" charset="0"/>
                <a:cs typeface="Arial" pitchFamily="34" charset="0"/>
              </a:rPr>
              <a:t>labour </a:t>
            </a:r>
            <a:r>
              <a:rPr lang="fr-FR" sz="2000" b="1" dirty="0">
                <a:latin typeface="Arial" pitchFamily="34" charset="0"/>
                <a:cs typeface="Arial" pitchFamily="34" charset="0"/>
              </a:rPr>
              <a:t>m</a:t>
            </a:r>
            <a:r>
              <a:rPr lang="fr-FR" sz="2000" b="1" dirty="0" smtClean="0">
                <a:latin typeface="Arial" pitchFamily="34" charset="0"/>
                <a:cs typeface="Arial" pitchFamily="34" charset="0"/>
              </a:rPr>
              <a:t>arket</a:t>
            </a:r>
            <a:endParaRPr lang="fr-FR" sz="2000" b="1" dirty="0">
              <a:latin typeface="Arial" pitchFamily="34" charset="0"/>
              <a:cs typeface="Arial" pitchFamily="34" charset="0"/>
            </a:endParaRPr>
          </a:p>
        </p:txBody>
      </p:sp>
      <p:sp>
        <p:nvSpPr>
          <p:cNvPr id="13" name="Striped Right Arrow 12"/>
          <p:cNvSpPr/>
          <p:nvPr/>
        </p:nvSpPr>
        <p:spPr bwMode="auto">
          <a:xfrm rot="16200000">
            <a:off x="4324454" y="4854749"/>
            <a:ext cx="436728" cy="286603"/>
          </a:xfrm>
          <a:prstGeom prst="stripedRightArrow">
            <a:avLst/>
          </a:prstGeom>
          <a:solidFill>
            <a:srgbClr val="76232F"/>
          </a:solidFill>
          <a:ln w="9525" cap="flat" cmpd="sng" algn="ctr">
            <a:solidFill>
              <a:srgbClr val="76232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1000" b="0" i="0" u="none" strike="noStrike" cap="none" normalizeH="0" baseline="0" dirty="0" smtClean="0">
              <a:ln>
                <a:noFill/>
              </a:ln>
              <a:solidFill>
                <a:schemeClr val="tx1"/>
              </a:solidFill>
              <a:effectLst/>
              <a:latin typeface="Arial" charset="0"/>
            </a:endParaRPr>
          </a:p>
        </p:txBody>
      </p:sp>
      <p:sp>
        <p:nvSpPr>
          <p:cNvPr id="14" name="Rectangle 6"/>
          <p:cNvSpPr>
            <a:spLocks noChangeArrowheads="1"/>
          </p:cNvSpPr>
          <p:nvPr/>
        </p:nvSpPr>
        <p:spPr bwMode="auto">
          <a:xfrm>
            <a:off x="1313235" y="5294237"/>
            <a:ext cx="6517532" cy="1118358"/>
          </a:xfrm>
          <a:prstGeom prst="rect">
            <a:avLst/>
          </a:prstGeom>
          <a:solidFill>
            <a:schemeClr val="bg1"/>
          </a:solidFill>
          <a:ln w="57150">
            <a:solidFill>
              <a:srgbClr val="00778B"/>
            </a:solidFill>
            <a:miter lim="800000"/>
            <a:headEnd/>
            <a:tailEnd/>
          </a:ln>
        </p:spPr>
        <p:txBody>
          <a:bodyPr anchor="ctr"/>
          <a:lstStyle/>
          <a:p>
            <a:pPr marL="342900" indent="-342900" algn="ctr" eaLnBrk="1" hangingPunct="1">
              <a:lnSpc>
                <a:spcPct val="80000"/>
              </a:lnSpc>
              <a:spcBef>
                <a:spcPct val="20000"/>
              </a:spcBef>
              <a:buClr>
                <a:schemeClr val="tx1"/>
              </a:buClr>
              <a:buSzPct val="135000"/>
              <a:buFont typeface="Wingdings" pitchFamily="2" charset="2"/>
              <a:buNone/>
            </a:pPr>
            <a:r>
              <a:rPr lang="en-CA" sz="2000" b="1" dirty="0" smtClean="0">
                <a:latin typeface="Arial" pitchFamily="34" charset="0"/>
                <a:cs typeface="Arial" pitchFamily="34" charset="0"/>
              </a:rPr>
              <a:t>Supply</a:t>
            </a:r>
          </a:p>
          <a:p>
            <a:pPr marL="342900" indent="-342900" algn="ctr" eaLnBrk="1" hangingPunct="1">
              <a:lnSpc>
                <a:spcPct val="80000"/>
              </a:lnSpc>
              <a:spcBef>
                <a:spcPct val="20000"/>
              </a:spcBef>
              <a:buClr>
                <a:schemeClr val="tx1"/>
              </a:buClr>
              <a:buSzPct val="135000"/>
              <a:buFont typeface="Wingdings" pitchFamily="2" charset="2"/>
              <a:buNone/>
            </a:pPr>
            <a:r>
              <a:rPr lang="en-CA" sz="2000" dirty="0" smtClean="0">
                <a:latin typeface="Arial" pitchFamily="34" charset="0"/>
                <a:cs typeface="Arial" pitchFamily="34" charset="0"/>
              </a:rPr>
              <a:t>	</a:t>
            </a:r>
            <a:r>
              <a:rPr lang="en-CA" sz="1600" dirty="0">
                <a:latin typeface="Arial" pitchFamily="34" charset="0"/>
                <a:cs typeface="Arial" pitchFamily="34" charset="0"/>
              </a:rPr>
              <a:t>Population by age, gender, education, qualifications, source (natural increase or immigration), ethnicity and participation</a:t>
            </a:r>
          </a:p>
        </p:txBody>
      </p:sp>
    </p:spTree>
    <p:extLst>
      <p:ext uri="{BB962C8B-B14F-4D97-AF65-F5344CB8AC3E}">
        <p14:creationId xmlns:p14="http://schemas.microsoft.com/office/powerpoint/2010/main" val="3658902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Model structure</a:t>
            </a:r>
            <a:endParaRPr lang="en-US" dirty="0"/>
          </a:p>
        </p:txBody>
      </p:sp>
      <p:sp>
        <p:nvSpPr>
          <p:cNvPr id="5" name="Content Placeholder 4"/>
          <p:cNvSpPr>
            <a:spLocks noGrp="1"/>
          </p:cNvSpPr>
          <p:nvPr>
            <p:ph idx="1"/>
          </p:nvPr>
        </p:nvSpPr>
        <p:spPr/>
        <p:txBody>
          <a:bodyPr/>
          <a:lstStyle/>
          <a:p>
            <a:r>
              <a:rPr lang="en-US" dirty="0" smtClean="0"/>
              <a:t>Labour markets in the wider economy</a:t>
            </a:r>
            <a:endParaRPr lang="en-US" dirty="0"/>
          </a:p>
        </p:txBody>
      </p:sp>
      <p:sp>
        <p:nvSpPr>
          <p:cNvPr id="7" name="Striped Right Arrow 6"/>
          <p:cNvSpPr/>
          <p:nvPr/>
        </p:nvSpPr>
        <p:spPr bwMode="auto">
          <a:xfrm>
            <a:off x="3884872" y="2783364"/>
            <a:ext cx="436728" cy="286603"/>
          </a:xfrm>
          <a:prstGeom prst="stripedRightArrow">
            <a:avLst/>
          </a:prstGeom>
          <a:solidFill>
            <a:srgbClr val="76232F"/>
          </a:solidFill>
          <a:ln w="9525" cap="flat" cmpd="sng" algn="ctr">
            <a:solidFill>
              <a:srgbClr val="76232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1000" b="0" i="0" u="none" strike="noStrike" cap="none" normalizeH="0" baseline="0" dirty="0" smtClean="0">
              <a:ln>
                <a:noFill/>
              </a:ln>
              <a:solidFill>
                <a:schemeClr val="tx1"/>
              </a:solidFill>
              <a:effectLst/>
              <a:latin typeface="Arial" charset="0"/>
            </a:endParaRPr>
          </a:p>
        </p:txBody>
      </p:sp>
      <p:sp>
        <p:nvSpPr>
          <p:cNvPr id="10" name="Striped Right Arrow 9"/>
          <p:cNvSpPr/>
          <p:nvPr/>
        </p:nvSpPr>
        <p:spPr bwMode="auto">
          <a:xfrm>
            <a:off x="3884872" y="4146958"/>
            <a:ext cx="436728" cy="286603"/>
          </a:xfrm>
          <a:prstGeom prst="stripedRightArrow">
            <a:avLst/>
          </a:prstGeom>
          <a:solidFill>
            <a:srgbClr val="76232F"/>
          </a:solidFill>
          <a:ln w="9525" cap="flat" cmpd="sng" algn="ctr">
            <a:solidFill>
              <a:srgbClr val="76232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1000" b="0" i="0" u="none" strike="noStrike" cap="none" normalizeH="0" baseline="0" dirty="0" smtClean="0">
              <a:ln>
                <a:noFill/>
              </a:ln>
              <a:solidFill>
                <a:schemeClr val="tx1"/>
              </a:solidFill>
              <a:effectLst/>
              <a:latin typeface="Arial" charset="0"/>
            </a:endParaRPr>
          </a:p>
        </p:txBody>
      </p:sp>
      <p:sp>
        <p:nvSpPr>
          <p:cNvPr id="13" name="TextBox 12"/>
          <p:cNvSpPr txBox="1"/>
          <p:nvPr/>
        </p:nvSpPr>
        <p:spPr>
          <a:xfrm>
            <a:off x="924128" y="2716024"/>
            <a:ext cx="2714017" cy="400110"/>
          </a:xfrm>
          <a:prstGeom prst="rect">
            <a:avLst/>
          </a:prstGeom>
          <a:noFill/>
          <a:ln w="57150">
            <a:solidFill>
              <a:srgbClr val="00778B"/>
            </a:solidFill>
          </a:ln>
        </p:spPr>
        <p:txBody>
          <a:bodyPr wrap="square" rtlCol="0">
            <a:spAutoFit/>
          </a:bodyPr>
          <a:lstStyle/>
          <a:p>
            <a:pPr algn="ctr"/>
            <a:r>
              <a:rPr lang="en-US" sz="2000" dirty="0" smtClean="0">
                <a:latin typeface="Arial" pitchFamily="34" charset="0"/>
                <a:cs typeface="Arial" pitchFamily="34" charset="0"/>
              </a:rPr>
              <a:t>Macroeconomics</a:t>
            </a:r>
            <a:endParaRPr lang="en-US" sz="2000" dirty="0">
              <a:latin typeface="Arial" pitchFamily="34" charset="0"/>
              <a:cs typeface="Arial" pitchFamily="34" charset="0"/>
            </a:endParaRPr>
          </a:p>
        </p:txBody>
      </p:sp>
      <p:sp>
        <p:nvSpPr>
          <p:cNvPr id="15" name="TextBox 14"/>
          <p:cNvSpPr txBox="1"/>
          <p:nvPr/>
        </p:nvSpPr>
        <p:spPr>
          <a:xfrm>
            <a:off x="924128" y="4063383"/>
            <a:ext cx="2714017" cy="400110"/>
          </a:xfrm>
          <a:prstGeom prst="rect">
            <a:avLst/>
          </a:prstGeom>
          <a:noFill/>
          <a:ln w="57150">
            <a:solidFill>
              <a:srgbClr val="00778B"/>
            </a:solidFill>
          </a:ln>
        </p:spPr>
        <p:txBody>
          <a:bodyPr wrap="square" rtlCol="0">
            <a:spAutoFit/>
          </a:bodyPr>
          <a:lstStyle/>
          <a:p>
            <a:pPr algn="ctr"/>
            <a:r>
              <a:rPr lang="en-US" sz="2000" dirty="0" smtClean="0">
                <a:latin typeface="Arial" pitchFamily="34" charset="0"/>
                <a:cs typeface="Arial" pitchFamily="34" charset="0"/>
              </a:rPr>
              <a:t>Demographics</a:t>
            </a:r>
            <a:endParaRPr lang="en-US" sz="2000" dirty="0">
              <a:latin typeface="Arial" pitchFamily="34" charset="0"/>
              <a:cs typeface="Arial" pitchFamily="34" charset="0"/>
            </a:endParaRPr>
          </a:p>
        </p:txBody>
      </p:sp>
      <p:sp>
        <p:nvSpPr>
          <p:cNvPr id="16" name="TextBox 15"/>
          <p:cNvSpPr txBox="1"/>
          <p:nvPr/>
        </p:nvSpPr>
        <p:spPr>
          <a:xfrm>
            <a:off x="4552911" y="2716024"/>
            <a:ext cx="2781744" cy="707886"/>
          </a:xfrm>
          <a:prstGeom prst="rect">
            <a:avLst/>
          </a:prstGeom>
          <a:noFill/>
          <a:ln w="57150">
            <a:solidFill>
              <a:srgbClr val="C1A01E"/>
            </a:solidFill>
          </a:ln>
        </p:spPr>
        <p:txBody>
          <a:bodyPr wrap="square" rtlCol="0">
            <a:spAutoFit/>
          </a:bodyPr>
          <a:lstStyle/>
          <a:p>
            <a:pPr algn="ctr"/>
            <a:r>
              <a:rPr lang="en-US" sz="2000" dirty="0" smtClean="0">
                <a:latin typeface="Arial" pitchFamily="34" charset="0"/>
                <a:cs typeface="Arial" pitchFamily="34" charset="0"/>
              </a:rPr>
              <a:t>Labour requirements (demand)</a:t>
            </a:r>
            <a:endParaRPr lang="en-US" sz="2000" dirty="0">
              <a:latin typeface="Arial" pitchFamily="34" charset="0"/>
              <a:cs typeface="Arial" pitchFamily="34" charset="0"/>
            </a:endParaRPr>
          </a:p>
        </p:txBody>
      </p:sp>
      <p:sp>
        <p:nvSpPr>
          <p:cNvPr id="17" name="TextBox 16"/>
          <p:cNvSpPr txBox="1"/>
          <p:nvPr/>
        </p:nvSpPr>
        <p:spPr>
          <a:xfrm>
            <a:off x="4552911" y="4063383"/>
            <a:ext cx="2811293" cy="707886"/>
          </a:xfrm>
          <a:prstGeom prst="rect">
            <a:avLst/>
          </a:prstGeom>
          <a:noFill/>
          <a:ln w="57150">
            <a:solidFill>
              <a:srgbClr val="C1A01E"/>
            </a:solidFill>
          </a:ln>
        </p:spPr>
        <p:txBody>
          <a:bodyPr wrap="square" rtlCol="0">
            <a:spAutoFit/>
          </a:bodyPr>
          <a:lstStyle/>
          <a:p>
            <a:pPr algn="ctr"/>
            <a:r>
              <a:rPr lang="en-US" sz="2000" dirty="0" smtClean="0">
                <a:latin typeface="Arial" pitchFamily="34" charset="0"/>
                <a:cs typeface="Arial" pitchFamily="34" charset="0"/>
              </a:rPr>
              <a:t>The available workforce (supply)</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54184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structure</a:t>
            </a:r>
            <a:endParaRPr lang="en-US" dirty="0"/>
          </a:p>
        </p:txBody>
      </p:sp>
      <p:sp>
        <p:nvSpPr>
          <p:cNvPr id="3" name="Content Placeholder 2"/>
          <p:cNvSpPr>
            <a:spLocks noGrp="1"/>
          </p:cNvSpPr>
          <p:nvPr>
            <p:ph idx="1"/>
          </p:nvPr>
        </p:nvSpPr>
        <p:spPr>
          <a:xfrm>
            <a:off x="225269" y="1567638"/>
            <a:ext cx="8229600" cy="4525963"/>
          </a:xfrm>
        </p:spPr>
        <p:txBody>
          <a:bodyPr/>
          <a:lstStyle/>
          <a:p>
            <a:r>
              <a:rPr lang="en-US" dirty="0" smtClean="0"/>
              <a:t>Macroeconomics</a:t>
            </a:r>
            <a:endParaRPr lang="en-US" dirty="0"/>
          </a:p>
        </p:txBody>
      </p:sp>
      <p:sp>
        <p:nvSpPr>
          <p:cNvPr id="4" name="Rectangle 5"/>
          <p:cNvSpPr>
            <a:spLocks noChangeArrowheads="1"/>
          </p:cNvSpPr>
          <p:nvPr/>
        </p:nvSpPr>
        <p:spPr bwMode="auto">
          <a:xfrm>
            <a:off x="808342" y="2248564"/>
            <a:ext cx="1730577" cy="1447948"/>
          </a:xfrm>
          <a:prstGeom prst="rect">
            <a:avLst/>
          </a:prstGeom>
          <a:solidFill>
            <a:schemeClr val="bg1"/>
          </a:solidFill>
          <a:ln w="57150">
            <a:solidFill>
              <a:srgbClr val="00778B"/>
            </a:solidFill>
            <a:miter lim="800000"/>
            <a:headEnd/>
            <a:tailEnd/>
          </a:ln>
        </p:spPr>
        <p:txBody>
          <a:bodyPr anchor="ctr"/>
          <a:lstStyle/>
          <a:p>
            <a:pPr marL="342900" indent="-342900" eaLnBrk="1" hangingPunct="1">
              <a:lnSpc>
                <a:spcPct val="80000"/>
              </a:lnSpc>
              <a:spcBef>
                <a:spcPct val="20000"/>
              </a:spcBef>
              <a:spcAft>
                <a:spcPts val="600"/>
              </a:spcAft>
              <a:buClr>
                <a:schemeClr val="tx1"/>
              </a:buClr>
              <a:buSzPct val="135000"/>
              <a:buFont typeface="Wingdings" pitchFamily="2" charset="2"/>
              <a:buNone/>
            </a:pPr>
            <a:r>
              <a:rPr lang="fr-FR" sz="1400" b="1" dirty="0" smtClean="0">
                <a:latin typeface="Arial" pitchFamily="34" charset="0"/>
                <a:cs typeface="Arial" pitchFamily="34" charset="0"/>
              </a:rPr>
              <a:t>International</a:t>
            </a:r>
          </a:p>
          <a:p>
            <a:pPr marL="174625" indent="-174625" fontAlgn="auto">
              <a:lnSpc>
                <a:spcPct val="80000"/>
              </a:lnSpc>
              <a:spcBef>
                <a:spcPct val="20000"/>
              </a:spcBef>
              <a:spcAft>
                <a:spcPts val="0"/>
              </a:spcAft>
              <a:buClr>
                <a:schemeClr val="tx1"/>
              </a:buClr>
              <a:buSzPct val="135000"/>
              <a:buFont typeface="Arial"/>
              <a:buChar char="•"/>
            </a:pPr>
            <a:r>
              <a:rPr lang="fr-FR" sz="1400" dirty="0">
                <a:latin typeface="Arial"/>
                <a:ea typeface="+mn-ea"/>
                <a:cs typeface="Arial"/>
              </a:rPr>
              <a:t>United States</a:t>
            </a:r>
          </a:p>
          <a:p>
            <a:pPr marL="174625" indent="-174625" fontAlgn="auto">
              <a:lnSpc>
                <a:spcPct val="80000"/>
              </a:lnSpc>
              <a:spcBef>
                <a:spcPct val="20000"/>
              </a:spcBef>
              <a:spcAft>
                <a:spcPts val="0"/>
              </a:spcAft>
              <a:buClr>
                <a:schemeClr val="tx1"/>
              </a:buClr>
              <a:buSzPct val="135000"/>
              <a:buFont typeface="Arial"/>
              <a:buChar char="•"/>
            </a:pPr>
            <a:r>
              <a:rPr lang="fr-FR" sz="1400" dirty="0">
                <a:latin typeface="Arial"/>
                <a:ea typeface="+mn-ea"/>
                <a:cs typeface="Arial"/>
              </a:rPr>
              <a:t>Canada</a:t>
            </a:r>
          </a:p>
          <a:p>
            <a:pPr marL="174625" indent="-174625" fontAlgn="auto">
              <a:lnSpc>
                <a:spcPct val="80000"/>
              </a:lnSpc>
              <a:spcBef>
                <a:spcPct val="20000"/>
              </a:spcBef>
              <a:spcAft>
                <a:spcPts val="0"/>
              </a:spcAft>
              <a:buClr>
                <a:schemeClr val="tx1"/>
              </a:buClr>
              <a:buSzPct val="135000"/>
              <a:buFont typeface="Arial"/>
              <a:buChar char="•"/>
            </a:pPr>
            <a:r>
              <a:rPr lang="fr-FR" sz="1400" dirty="0">
                <a:latin typeface="Arial"/>
                <a:ea typeface="+mn-ea"/>
                <a:cs typeface="Arial"/>
              </a:rPr>
              <a:t>Provinces</a:t>
            </a:r>
          </a:p>
        </p:txBody>
      </p:sp>
      <p:sp>
        <p:nvSpPr>
          <p:cNvPr id="5" name="Striped Right Arrow 4"/>
          <p:cNvSpPr/>
          <p:nvPr/>
        </p:nvSpPr>
        <p:spPr bwMode="auto">
          <a:xfrm>
            <a:off x="2671053" y="2829235"/>
            <a:ext cx="436728" cy="286603"/>
          </a:xfrm>
          <a:prstGeom prst="stripedRightArrow">
            <a:avLst/>
          </a:prstGeom>
          <a:solidFill>
            <a:srgbClr val="76232F"/>
          </a:solidFill>
          <a:ln w="9525" cap="flat" cmpd="sng" algn="ctr">
            <a:solidFill>
              <a:srgbClr val="76232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1000" b="0" i="0" u="none" strike="noStrike" cap="none" normalizeH="0" baseline="0" dirty="0" smtClean="0">
              <a:ln>
                <a:noFill/>
              </a:ln>
              <a:solidFill>
                <a:schemeClr val="tx1"/>
              </a:solidFill>
              <a:effectLst/>
              <a:latin typeface="Arial" charset="0"/>
            </a:endParaRPr>
          </a:p>
        </p:txBody>
      </p:sp>
      <p:sp>
        <p:nvSpPr>
          <p:cNvPr id="6" name="Rectangle 3"/>
          <p:cNvSpPr txBox="1">
            <a:spLocks noChangeArrowheads="1"/>
          </p:cNvSpPr>
          <p:nvPr/>
        </p:nvSpPr>
        <p:spPr>
          <a:xfrm>
            <a:off x="3232622" y="2248563"/>
            <a:ext cx="1806305" cy="1447949"/>
          </a:xfrm>
          <a:prstGeom prst="rect">
            <a:avLst/>
          </a:prstGeom>
          <a:solidFill>
            <a:schemeClr val="bg1"/>
          </a:solidFill>
          <a:ln w="57150">
            <a:solidFill>
              <a:srgbClr val="C1A01E"/>
            </a:solidFill>
          </a:ln>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4625" indent="-174625" fontAlgn="auto">
              <a:lnSpc>
                <a:spcPct val="80000"/>
              </a:lnSpc>
              <a:spcAft>
                <a:spcPts val="0"/>
              </a:spcAft>
            </a:pPr>
            <a:r>
              <a:rPr lang="en-CA" sz="1400" dirty="0" smtClean="0"/>
              <a:t>Business investment</a:t>
            </a:r>
          </a:p>
          <a:p>
            <a:pPr marL="174625" indent="-174625" fontAlgn="auto">
              <a:lnSpc>
                <a:spcPct val="80000"/>
              </a:lnSpc>
              <a:spcAft>
                <a:spcPts val="0"/>
              </a:spcAft>
            </a:pPr>
            <a:r>
              <a:rPr lang="en-CA" sz="1400" dirty="0" smtClean="0"/>
              <a:t>Government</a:t>
            </a:r>
            <a:endParaRPr lang="en-CA" sz="1400" dirty="0" smtClean="0">
              <a:solidFill>
                <a:srgbClr val="FF0000"/>
              </a:solidFill>
            </a:endParaRPr>
          </a:p>
          <a:p>
            <a:pPr marL="174625" indent="-174625" fontAlgn="auto">
              <a:lnSpc>
                <a:spcPct val="80000"/>
              </a:lnSpc>
              <a:spcAft>
                <a:spcPts val="0"/>
              </a:spcAft>
            </a:pPr>
            <a:r>
              <a:rPr lang="en-CA" sz="1400" dirty="0" smtClean="0"/>
              <a:t>Households</a:t>
            </a:r>
          </a:p>
          <a:p>
            <a:pPr marL="174625" indent="-174625" fontAlgn="auto">
              <a:lnSpc>
                <a:spcPct val="80000"/>
              </a:lnSpc>
              <a:spcAft>
                <a:spcPts val="0"/>
              </a:spcAft>
            </a:pPr>
            <a:r>
              <a:rPr lang="en-CA" sz="1400" dirty="0" smtClean="0"/>
              <a:t>Other</a:t>
            </a:r>
          </a:p>
        </p:txBody>
      </p:sp>
      <p:sp>
        <p:nvSpPr>
          <p:cNvPr id="7" name="Striped Right Arrow 6"/>
          <p:cNvSpPr/>
          <p:nvPr/>
        </p:nvSpPr>
        <p:spPr bwMode="auto">
          <a:xfrm>
            <a:off x="5185995" y="2829236"/>
            <a:ext cx="436728" cy="286603"/>
          </a:xfrm>
          <a:prstGeom prst="stripedRightArrow">
            <a:avLst/>
          </a:prstGeom>
          <a:solidFill>
            <a:srgbClr val="76232F"/>
          </a:solidFill>
          <a:ln w="9525" cap="flat" cmpd="sng" algn="ctr">
            <a:solidFill>
              <a:srgbClr val="76232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1000" b="0" i="0" u="none" strike="noStrike" cap="none" normalizeH="0" baseline="0" dirty="0" smtClean="0">
              <a:ln>
                <a:noFill/>
              </a:ln>
              <a:solidFill>
                <a:schemeClr val="tx1"/>
              </a:solidFill>
              <a:effectLst/>
              <a:latin typeface="Arial" charset="0"/>
            </a:endParaRPr>
          </a:p>
        </p:txBody>
      </p:sp>
      <p:sp>
        <p:nvSpPr>
          <p:cNvPr id="8" name="Rectangle 6"/>
          <p:cNvSpPr>
            <a:spLocks noChangeArrowheads="1"/>
          </p:cNvSpPr>
          <p:nvPr/>
        </p:nvSpPr>
        <p:spPr bwMode="auto">
          <a:xfrm>
            <a:off x="5817831" y="2034426"/>
            <a:ext cx="2136775" cy="2511280"/>
          </a:xfrm>
          <a:prstGeom prst="rect">
            <a:avLst/>
          </a:prstGeom>
          <a:solidFill>
            <a:schemeClr val="bg1"/>
          </a:solidFill>
          <a:ln w="57150">
            <a:solidFill>
              <a:srgbClr val="C1A01E"/>
            </a:solidFill>
            <a:miter lim="800000"/>
            <a:headEnd/>
            <a:tailEnd/>
          </a:ln>
        </p:spPr>
        <p:txBody>
          <a:bodyPr anchor="ctr"/>
          <a:lstStyle/>
          <a:p>
            <a:pPr eaLnBrk="1" hangingPunct="1">
              <a:lnSpc>
                <a:spcPct val="80000"/>
              </a:lnSpc>
              <a:spcBef>
                <a:spcPct val="20000"/>
              </a:spcBef>
              <a:buClr>
                <a:schemeClr val="tx1"/>
              </a:buClr>
              <a:buSzPct val="135000"/>
            </a:pPr>
            <a:r>
              <a:rPr lang="en-CA" sz="1400" b="1" dirty="0" smtClean="0">
                <a:latin typeface="Arial" pitchFamily="34" charset="0"/>
                <a:cs typeface="Arial" pitchFamily="34" charset="0"/>
              </a:rPr>
              <a:t>Non-residential </a:t>
            </a:r>
            <a:r>
              <a:rPr lang="en-CA" sz="1400" b="1" dirty="0">
                <a:latin typeface="Arial" pitchFamily="34" charset="0"/>
                <a:cs typeface="Arial" pitchFamily="34" charset="0"/>
              </a:rPr>
              <a:t>i</a:t>
            </a:r>
            <a:r>
              <a:rPr lang="en-CA" sz="1400" b="1" dirty="0" smtClean="0">
                <a:latin typeface="Arial" pitchFamily="34" charset="0"/>
                <a:cs typeface="Arial" pitchFamily="34" charset="0"/>
              </a:rPr>
              <a:t>nvestment</a:t>
            </a:r>
          </a:p>
          <a:p>
            <a:pPr marL="174625" indent="-174625" eaLnBrk="1" fontAlgn="auto" hangingPunct="1">
              <a:lnSpc>
                <a:spcPct val="80000"/>
              </a:lnSpc>
              <a:spcBef>
                <a:spcPct val="20000"/>
              </a:spcBef>
              <a:spcAft>
                <a:spcPts val="0"/>
              </a:spcAft>
              <a:buClr>
                <a:schemeClr val="tx1"/>
              </a:buClr>
              <a:buSzPct val="135000"/>
              <a:buFont typeface="Arial"/>
              <a:buChar char="•"/>
            </a:pPr>
            <a:r>
              <a:rPr lang="en-CA" sz="1400" dirty="0">
                <a:latin typeface="Arial"/>
                <a:ea typeface="+mn-ea"/>
                <a:cs typeface="Arial"/>
              </a:rPr>
              <a:t>Commercial</a:t>
            </a:r>
          </a:p>
          <a:p>
            <a:pPr marL="174625" indent="-174625" eaLnBrk="1" fontAlgn="auto" hangingPunct="1">
              <a:lnSpc>
                <a:spcPct val="80000"/>
              </a:lnSpc>
              <a:spcBef>
                <a:spcPct val="20000"/>
              </a:spcBef>
              <a:spcAft>
                <a:spcPts val="0"/>
              </a:spcAft>
              <a:buClr>
                <a:schemeClr val="tx1"/>
              </a:buClr>
              <a:buSzPct val="135000"/>
              <a:buFont typeface="Arial"/>
              <a:buChar char="•"/>
            </a:pPr>
            <a:r>
              <a:rPr lang="en-CA" sz="1400" dirty="0">
                <a:latin typeface="Arial"/>
                <a:ea typeface="+mn-ea"/>
                <a:cs typeface="Arial"/>
              </a:rPr>
              <a:t>Industrial</a:t>
            </a:r>
          </a:p>
          <a:p>
            <a:pPr marL="174625" indent="-174625" eaLnBrk="1" fontAlgn="auto" hangingPunct="1">
              <a:lnSpc>
                <a:spcPct val="80000"/>
              </a:lnSpc>
              <a:spcBef>
                <a:spcPct val="20000"/>
              </a:spcBef>
              <a:spcAft>
                <a:spcPts val="0"/>
              </a:spcAft>
              <a:buClr>
                <a:schemeClr val="tx1"/>
              </a:buClr>
              <a:buSzPct val="135000"/>
              <a:buFont typeface="Arial"/>
              <a:buChar char="•"/>
            </a:pPr>
            <a:r>
              <a:rPr lang="en-CA" sz="1400" dirty="0">
                <a:latin typeface="Arial"/>
                <a:ea typeface="+mn-ea"/>
                <a:cs typeface="Arial"/>
              </a:rPr>
              <a:t>Engineering</a:t>
            </a:r>
          </a:p>
          <a:p>
            <a:pPr marL="174625" indent="-174625" eaLnBrk="1" fontAlgn="auto" hangingPunct="1">
              <a:lnSpc>
                <a:spcPct val="80000"/>
              </a:lnSpc>
              <a:spcBef>
                <a:spcPct val="20000"/>
              </a:spcBef>
              <a:spcAft>
                <a:spcPts val="0"/>
              </a:spcAft>
              <a:buClr>
                <a:schemeClr val="tx1"/>
              </a:buClr>
              <a:buSzPct val="135000"/>
              <a:buFont typeface="Arial"/>
              <a:buChar char="•"/>
            </a:pPr>
            <a:r>
              <a:rPr lang="en-CA" sz="1400" dirty="0" smtClean="0">
                <a:latin typeface="Arial"/>
                <a:ea typeface="+mn-ea"/>
                <a:cs typeface="Arial"/>
              </a:rPr>
              <a:t>Institutional</a:t>
            </a:r>
          </a:p>
          <a:p>
            <a:pPr marL="174625" indent="-174625" eaLnBrk="1" fontAlgn="auto" hangingPunct="1">
              <a:lnSpc>
                <a:spcPct val="80000"/>
              </a:lnSpc>
              <a:spcBef>
                <a:spcPct val="20000"/>
              </a:spcBef>
              <a:spcAft>
                <a:spcPts val="0"/>
              </a:spcAft>
              <a:buClr>
                <a:schemeClr val="tx1"/>
              </a:buClr>
              <a:buSzPct val="135000"/>
              <a:buFont typeface="Arial"/>
              <a:buChar char="•"/>
            </a:pPr>
            <a:endParaRPr lang="en-CA" sz="1400" dirty="0">
              <a:latin typeface="Arial"/>
              <a:ea typeface="+mn-ea"/>
              <a:cs typeface="Arial"/>
            </a:endParaRPr>
          </a:p>
          <a:p>
            <a:pPr eaLnBrk="1" hangingPunct="1">
              <a:lnSpc>
                <a:spcPct val="80000"/>
              </a:lnSpc>
              <a:spcBef>
                <a:spcPct val="20000"/>
              </a:spcBef>
              <a:buClr>
                <a:schemeClr val="tx1"/>
              </a:buClr>
              <a:buSzPct val="135000"/>
            </a:pPr>
            <a:r>
              <a:rPr lang="en-CA" sz="1400" b="1" dirty="0" smtClean="0">
                <a:latin typeface="Arial" pitchFamily="34" charset="0"/>
                <a:cs typeface="Arial" pitchFamily="34" charset="0"/>
              </a:rPr>
              <a:t>Residential investment</a:t>
            </a:r>
          </a:p>
          <a:p>
            <a:pPr marL="174625" indent="-174625" eaLnBrk="1" fontAlgn="auto" hangingPunct="1">
              <a:lnSpc>
                <a:spcPct val="80000"/>
              </a:lnSpc>
              <a:spcBef>
                <a:spcPct val="20000"/>
              </a:spcBef>
              <a:spcAft>
                <a:spcPts val="0"/>
              </a:spcAft>
              <a:buClr>
                <a:schemeClr val="tx1"/>
              </a:buClr>
              <a:buSzPct val="135000"/>
              <a:buFont typeface="Arial"/>
              <a:buChar char="•"/>
            </a:pPr>
            <a:r>
              <a:rPr lang="en-CA" sz="1400" dirty="0">
                <a:latin typeface="Arial"/>
                <a:ea typeface="+mn-ea"/>
                <a:cs typeface="Arial"/>
              </a:rPr>
              <a:t>High rise</a:t>
            </a:r>
          </a:p>
          <a:p>
            <a:pPr marL="174625" indent="-174625" eaLnBrk="1" fontAlgn="auto" hangingPunct="1">
              <a:lnSpc>
                <a:spcPct val="80000"/>
              </a:lnSpc>
              <a:spcBef>
                <a:spcPct val="20000"/>
              </a:spcBef>
              <a:spcAft>
                <a:spcPts val="0"/>
              </a:spcAft>
              <a:buClr>
                <a:schemeClr val="tx1"/>
              </a:buClr>
              <a:buSzPct val="135000"/>
              <a:buFont typeface="Arial"/>
              <a:buChar char="•"/>
            </a:pPr>
            <a:r>
              <a:rPr lang="en-CA" sz="1400" dirty="0">
                <a:latin typeface="Arial"/>
                <a:ea typeface="+mn-ea"/>
                <a:cs typeface="Arial"/>
              </a:rPr>
              <a:t>Low rise</a:t>
            </a:r>
          </a:p>
          <a:p>
            <a:pPr marL="174625" indent="-174625" eaLnBrk="1" fontAlgn="auto" hangingPunct="1">
              <a:lnSpc>
                <a:spcPct val="80000"/>
              </a:lnSpc>
              <a:spcBef>
                <a:spcPct val="20000"/>
              </a:spcBef>
              <a:spcAft>
                <a:spcPts val="0"/>
              </a:spcAft>
              <a:buClr>
                <a:schemeClr val="tx1"/>
              </a:buClr>
              <a:buSzPct val="135000"/>
              <a:buFont typeface="Arial"/>
              <a:buChar char="•"/>
            </a:pPr>
            <a:r>
              <a:rPr lang="en-CA" sz="1400" dirty="0">
                <a:latin typeface="Arial"/>
                <a:ea typeface="+mn-ea"/>
                <a:cs typeface="Arial"/>
              </a:rPr>
              <a:t>Renovations</a:t>
            </a:r>
          </a:p>
        </p:txBody>
      </p:sp>
      <p:sp>
        <p:nvSpPr>
          <p:cNvPr id="9" name="Striped Right Arrow 8"/>
          <p:cNvSpPr/>
          <p:nvPr/>
        </p:nvSpPr>
        <p:spPr bwMode="auto">
          <a:xfrm>
            <a:off x="5185995" y="4044861"/>
            <a:ext cx="436728" cy="286603"/>
          </a:xfrm>
          <a:prstGeom prst="stripedRightArrow">
            <a:avLst/>
          </a:prstGeom>
          <a:solidFill>
            <a:srgbClr val="76232F"/>
          </a:solidFill>
          <a:ln w="9525" cap="flat" cmpd="sng" algn="ctr">
            <a:solidFill>
              <a:srgbClr val="76232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1000" b="0" i="0" u="none" strike="noStrike" cap="none" normalizeH="0" baseline="0" dirty="0" smtClean="0">
              <a:ln>
                <a:noFill/>
              </a:ln>
              <a:solidFill>
                <a:schemeClr val="tx1"/>
              </a:solidFill>
              <a:effectLst/>
              <a:latin typeface="Arial" charset="0"/>
            </a:endParaRPr>
          </a:p>
        </p:txBody>
      </p:sp>
      <p:sp>
        <p:nvSpPr>
          <p:cNvPr id="10" name="Rectangle 5"/>
          <p:cNvSpPr>
            <a:spLocks noChangeArrowheads="1"/>
          </p:cNvSpPr>
          <p:nvPr/>
        </p:nvSpPr>
        <p:spPr bwMode="auto">
          <a:xfrm>
            <a:off x="3232622" y="3830620"/>
            <a:ext cx="1806305" cy="715086"/>
          </a:xfrm>
          <a:prstGeom prst="rect">
            <a:avLst/>
          </a:prstGeom>
          <a:solidFill>
            <a:schemeClr val="bg1"/>
          </a:solidFill>
          <a:ln w="57150">
            <a:solidFill>
              <a:srgbClr val="00778B"/>
            </a:solidFill>
            <a:miter lim="800000"/>
            <a:headEnd/>
            <a:tailEnd/>
          </a:ln>
        </p:spPr>
        <p:txBody>
          <a:bodyPr anchor="ctr"/>
          <a:lstStyle/>
          <a:p>
            <a:pPr marL="342900" indent="-342900" algn="ctr" eaLnBrk="1" hangingPunct="1">
              <a:spcBef>
                <a:spcPct val="20000"/>
              </a:spcBef>
              <a:buClr>
                <a:schemeClr val="tx1"/>
              </a:buClr>
              <a:buSzPct val="135000"/>
              <a:buFont typeface="Wingdings" pitchFamily="2" charset="2"/>
              <a:buNone/>
            </a:pPr>
            <a:r>
              <a:rPr lang="en-CA" sz="1400" dirty="0" smtClean="0">
                <a:latin typeface="Arial" pitchFamily="34" charset="0"/>
                <a:cs typeface="Arial" pitchFamily="34" charset="0"/>
              </a:rPr>
              <a:t>Tracking major</a:t>
            </a:r>
          </a:p>
          <a:p>
            <a:pPr marL="342900" indent="-342900" algn="ctr" eaLnBrk="1" hangingPunct="1">
              <a:spcBef>
                <a:spcPct val="20000"/>
              </a:spcBef>
              <a:buClr>
                <a:schemeClr val="tx1"/>
              </a:buClr>
              <a:buSzPct val="135000"/>
              <a:buFont typeface="Wingdings" pitchFamily="2" charset="2"/>
              <a:buNone/>
            </a:pPr>
            <a:r>
              <a:rPr lang="en-CA" sz="1400" dirty="0" smtClean="0">
                <a:latin typeface="Arial" pitchFamily="34" charset="0"/>
                <a:cs typeface="Arial" pitchFamily="34" charset="0"/>
              </a:rPr>
              <a:t>projects</a:t>
            </a:r>
            <a:endParaRPr lang="en-CA" sz="1400" dirty="0">
              <a:latin typeface="Arial" pitchFamily="34" charset="0"/>
              <a:cs typeface="Arial" pitchFamily="34" charset="0"/>
            </a:endParaRPr>
          </a:p>
        </p:txBody>
      </p:sp>
      <p:sp>
        <p:nvSpPr>
          <p:cNvPr id="11" name="Striped Right Arrow 10"/>
          <p:cNvSpPr/>
          <p:nvPr/>
        </p:nvSpPr>
        <p:spPr bwMode="auto">
          <a:xfrm rot="5400000">
            <a:off x="6667855" y="4747958"/>
            <a:ext cx="436728" cy="286603"/>
          </a:xfrm>
          <a:prstGeom prst="stripedRightArrow">
            <a:avLst/>
          </a:prstGeom>
          <a:solidFill>
            <a:srgbClr val="76232F"/>
          </a:solidFill>
          <a:ln w="9525" cap="flat" cmpd="sng" algn="ctr">
            <a:solidFill>
              <a:srgbClr val="76232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1000" b="0" i="0" u="none" strike="noStrike" cap="none" normalizeH="0" baseline="0" dirty="0" smtClean="0">
              <a:ln>
                <a:noFill/>
              </a:ln>
              <a:solidFill>
                <a:schemeClr val="tx1"/>
              </a:solidFill>
              <a:effectLst/>
              <a:latin typeface="Arial" charset="0"/>
            </a:endParaRPr>
          </a:p>
        </p:txBody>
      </p:sp>
      <p:sp>
        <p:nvSpPr>
          <p:cNvPr id="12" name="Rectangle 5"/>
          <p:cNvSpPr>
            <a:spLocks noChangeArrowheads="1"/>
          </p:cNvSpPr>
          <p:nvPr/>
        </p:nvSpPr>
        <p:spPr bwMode="auto">
          <a:xfrm>
            <a:off x="5886618" y="5218212"/>
            <a:ext cx="2136776" cy="1104768"/>
          </a:xfrm>
          <a:prstGeom prst="rect">
            <a:avLst/>
          </a:prstGeom>
          <a:solidFill>
            <a:schemeClr val="bg1"/>
          </a:solidFill>
          <a:ln w="57150">
            <a:solidFill>
              <a:srgbClr val="00778B"/>
            </a:solidFill>
            <a:miter lim="800000"/>
            <a:headEnd/>
            <a:tailEnd/>
          </a:ln>
        </p:spPr>
        <p:txBody>
          <a:bodyPr anchor="ctr"/>
          <a:lstStyle/>
          <a:p>
            <a:pPr>
              <a:lnSpc>
                <a:spcPct val="80000"/>
              </a:lnSpc>
              <a:spcBef>
                <a:spcPct val="20000"/>
              </a:spcBef>
              <a:buClr>
                <a:schemeClr val="tx1"/>
              </a:buClr>
              <a:buSzPct val="135000"/>
            </a:pPr>
            <a:r>
              <a:rPr lang="en-CA" sz="1400" b="1" dirty="0">
                <a:latin typeface="Arial" pitchFamily="34" charset="0"/>
                <a:cs typeface="Arial" pitchFamily="34" charset="0"/>
              </a:rPr>
              <a:t>Labour </a:t>
            </a:r>
            <a:r>
              <a:rPr lang="en-CA" sz="1400" b="1" dirty="0" smtClean="0">
                <a:latin typeface="Arial" pitchFamily="34" charset="0"/>
                <a:cs typeface="Arial" pitchFamily="34" charset="0"/>
              </a:rPr>
              <a:t>requirements </a:t>
            </a:r>
            <a:r>
              <a:rPr lang="en-CA" sz="1400" b="1" dirty="0">
                <a:latin typeface="Arial"/>
                <a:cs typeface="Arial"/>
              </a:rPr>
              <a:t>(demand)</a:t>
            </a:r>
          </a:p>
          <a:p>
            <a:pPr marL="174625" indent="-174625" eaLnBrk="1" fontAlgn="auto" hangingPunct="1">
              <a:lnSpc>
                <a:spcPct val="80000"/>
              </a:lnSpc>
              <a:spcBef>
                <a:spcPct val="20000"/>
              </a:spcBef>
              <a:spcAft>
                <a:spcPts val="0"/>
              </a:spcAft>
              <a:buClr>
                <a:schemeClr val="tx1"/>
              </a:buClr>
              <a:buSzPct val="135000"/>
              <a:buFont typeface="Arial"/>
              <a:buChar char="•"/>
            </a:pPr>
            <a:r>
              <a:rPr lang="en-CA" sz="1400" dirty="0" smtClean="0">
                <a:latin typeface="Arial"/>
                <a:ea typeface="+mn-ea"/>
                <a:cs typeface="Arial"/>
              </a:rPr>
              <a:t>Trades</a:t>
            </a:r>
            <a:endParaRPr lang="en-CA" sz="1400" dirty="0">
              <a:latin typeface="Arial"/>
              <a:ea typeface="+mn-ea"/>
              <a:cs typeface="Arial"/>
            </a:endParaRPr>
          </a:p>
          <a:p>
            <a:pPr marL="174625" indent="-174625" eaLnBrk="1" fontAlgn="auto" hangingPunct="1">
              <a:lnSpc>
                <a:spcPct val="80000"/>
              </a:lnSpc>
              <a:spcBef>
                <a:spcPct val="20000"/>
              </a:spcBef>
              <a:spcAft>
                <a:spcPts val="0"/>
              </a:spcAft>
              <a:buClr>
                <a:schemeClr val="tx1"/>
              </a:buClr>
              <a:buSzPct val="135000"/>
              <a:buFont typeface="Arial"/>
              <a:buChar char="•"/>
            </a:pPr>
            <a:r>
              <a:rPr lang="en-CA" sz="1400" dirty="0">
                <a:latin typeface="Arial"/>
                <a:ea typeface="+mn-ea"/>
                <a:cs typeface="Arial"/>
              </a:rPr>
              <a:t>Occupations</a:t>
            </a:r>
          </a:p>
          <a:p>
            <a:pPr marL="174625" indent="-174625" eaLnBrk="1" fontAlgn="auto" hangingPunct="1">
              <a:lnSpc>
                <a:spcPct val="80000"/>
              </a:lnSpc>
              <a:spcBef>
                <a:spcPct val="20000"/>
              </a:spcBef>
              <a:spcAft>
                <a:spcPts val="0"/>
              </a:spcAft>
              <a:buClr>
                <a:schemeClr val="tx1"/>
              </a:buClr>
              <a:buSzPct val="135000"/>
              <a:buFont typeface="Arial"/>
              <a:buChar char="•"/>
            </a:pPr>
            <a:r>
              <a:rPr lang="en-CA" sz="1400" dirty="0" smtClean="0">
                <a:latin typeface="Arial"/>
                <a:ea typeface="+mn-ea"/>
                <a:cs typeface="Arial"/>
              </a:rPr>
              <a:t>Managers</a:t>
            </a:r>
            <a:endParaRPr lang="en-CA" sz="1400" dirty="0">
              <a:latin typeface="Arial"/>
              <a:ea typeface="+mn-ea"/>
              <a:cs typeface="Arial"/>
            </a:endParaRPr>
          </a:p>
        </p:txBody>
      </p:sp>
    </p:spTree>
    <p:extLst>
      <p:ext uri="{BB962C8B-B14F-4D97-AF65-F5344CB8AC3E}">
        <p14:creationId xmlns:p14="http://schemas.microsoft.com/office/powerpoint/2010/main" val="3828814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structure</a:t>
            </a:r>
            <a:endParaRPr lang="en-US" dirty="0"/>
          </a:p>
        </p:txBody>
      </p:sp>
      <p:sp>
        <p:nvSpPr>
          <p:cNvPr id="3" name="Content Placeholder 2"/>
          <p:cNvSpPr>
            <a:spLocks noGrp="1"/>
          </p:cNvSpPr>
          <p:nvPr>
            <p:ph idx="1"/>
          </p:nvPr>
        </p:nvSpPr>
        <p:spPr/>
        <p:txBody>
          <a:bodyPr/>
          <a:lstStyle/>
          <a:p>
            <a:r>
              <a:rPr lang="en-US" dirty="0" smtClean="0"/>
              <a:t>Demographics</a:t>
            </a:r>
            <a:endParaRPr lang="en-US" dirty="0"/>
          </a:p>
        </p:txBody>
      </p:sp>
      <p:sp>
        <p:nvSpPr>
          <p:cNvPr id="4" name="Rectangle 5"/>
          <p:cNvSpPr>
            <a:spLocks noChangeArrowheads="1"/>
          </p:cNvSpPr>
          <p:nvPr/>
        </p:nvSpPr>
        <p:spPr bwMode="auto">
          <a:xfrm>
            <a:off x="759703" y="2261902"/>
            <a:ext cx="1918744" cy="1922487"/>
          </a:xfrm>
          <a:prstGeom prst="rect">
            <a:avLst/>
          </a:prstGeom>
          <a:solidFill>
            <a:schemeClr val="bg1"/>
          </a:solidFill>
          <a:ln w="57150">
            <a:solidFill>
              <a:srgbClr val="00778B"/>
            </a:solidFill>
            <a:miter lim="800000"/>
            <a:headEnd/>
            <a:tailEnd/>
          </a:ln>
        </p:spPr>
        <p:txBody>
          <a:bodyPr anchor="ctr"/>
          <a:lstStyle/>
          <a:p>
            <a:pPr marL="174625" indent="-174625" algn="l" eaLnBrk="1" hangingPunct="1">
              <a:spcBef>
                <a:spcPct val="20000"/>
              </a:spcBef>
              <a:buClr>
                <a:schemeClr val="tx1"/>
              </a:buClr>
              <a:buSzPct val="135000"/>
              <a:buFont typeface="Arial" pitchFamily="34" charset="0"/>
              <a:buChar char="•"/>
            </a:pPr>
            <a:r>
              <a:rPr lang="en-CA" sz="1600" dirty="0" smtClean="0">
                <a:latin typeface="Arial" pitchFamily="34" charset="0"/>
                <a:cs typeface="Arial" pitchFamily="34" charset="0"/>
              </a:rPr>
              <a:t>Population</a:t>
            </a:r>
          </a:p>
          <a:p>
            <a:pPr marL="174625" indent="-174625" algn="l" eaLnBrk="1" hangingPunct="1">
              <a:spcBef>
                <a:spcPct val="20000"/>
              </a:spcBef>
              <a:buClr>
                <a:schemeClr val="tx1"/>
              </a:buClr>
              <a:buSzPct val="135000"/>
              <a:buFont typeface="Arial" pitchFamily="34" charset="0"/>
              <a:buChar char="•"/>
            </a:pPr>
            <a:r>
              <a:rPr lang="en-CA" sz="1600" dirty="0" smtClean="0">
                <a:latin typeface="Arial" pitchFamily="34" charset="0"/>
                <a:cs typeface="Arial" pitchFamily="34" charset="0"/>
              </a:rPr>
              <a:t>Gender</a:t>
            </a:r>
          </a:p>
          <a:p>
            <a:pPr marL="174625" indent="-174625" algn="l" eaLnBrk="1" hangingPunct="1">
              <a:spcBef>
                <a:spcPct val="20000"/>
              </a:spcBef>
              <a:buClr>
                <a:schemeClr val="tx1"/>
              </a:buClr>
              <a:buSzPct val="135000"/>
              <a:buFont typeface="Arial" pitchFamily="34" charset="0"/>
              <a:buChar char="•"/>
            </a:pPr>
            <a:r>
              <a:rPr lang="en-CA" sz="1600" dirty="0" smtClean="0">
                <a:latin typeface="Arial" pitchFamily="34" charset="0"/>
                <a:cs typeface="Arial" pitchFamily="34" charset="0"/>
              </a:rPr>
              <a:t>Education</a:t>
            </a:r>
          </a:p>
          <a:p>
            <a:pPr marL="174625" indent="-174625" algn="l" eaLnBrk="1" hangingPunct="1">
              <a:spcBef>
                <a:spcPct val="20000"/>
              </a:spcBef>
              <a:buClr>
                <a:schemeClr val="tx1"/>
              </a:buClr>
              <a:buSzPct val="135000"/>
              <a:buFont typeface="Arial" pitchFamily="34" charset="0"/>
              <a:buChar char="•"/>
            </a:pPr>
            <a:r>
              <a:rPr lang="en-CA" sz="1600" dirty="0" smtClean="0">
                <a:latin typeface="Arial" pitchFamily="34" charset="0"/>
                <a:cs typeface="Arial" pitchFamily="34" charset="0"/>
              </a:rPr>
              <a:t>Birth rates</a:t>
            </a:r>
          </a:p>
          <a:p>
            <a:pPr marL="174625" indent="-174625" algn="l" eaLnBrk="1" hangingPunct="1">
              <a:spcBef>
                <a:spcPct val="20000"/>
              </a:spcBef>
              <a:buClr>
                <a:schemeClr val="tx1"/>
              </a:buClr>
              <a:buSzPct val="135000"/>
              <a:buFont typeface="Arial" pitchFamily="34" charset="0"/>
              <a:buChar char="•"/>
            </a:pPr>
            <a:r>
              <a:rPr lang="en-CA" sz="1600" dirty="0" smtClean="0">
                <a:latin typeface="Arial" pitchFamily="34" charset="0"/>
                <a:cs typeface="Arial" pitchFamily="34" charset="0"/>
              </a:rPr>
              <a:t>Mortality</a:t>
            </a:r>
          </a:p>
          <a:p>
            <a:pPr marL="174625" indent="-174625" algn="l" eaLnBrk="1" hangingPunct="1">
              <a:spcBef>
                <a:spcPct val="20000"/>
              </a:spcBef>
              <a:buClr>
                <a:schemeClr val="tx1"/>
              </a:buClr>
              <a:buSzPct val="135000"/>
              <a:buFont typeface="Arial" pitchFamily="34" charset="0"/>
              <a:buChar char="•"/>
            </a:pPr>
            <a:r>
              <a:rPr lang="en-CA" sz="1600" dirty="0" smtClean="0">
                <a:latin typeface="Arial" pitchFamily="34" charset="0"/>
                <a:cs typeface="Arial" pitchFamily="34" charset="0"/>
              </a:rPr>
              <a:t>Immigration</a:t>
            </a:r>
          </a:p>
        </p:txBody>
      </p:sp>
      <p:sp>
        <p:nvSpPr>
          <p:cNvPr id="5" name="Striped Right Arrow 4"/>
          <p:cNvSpPr/>
          <p:nvPr/>
        </p:nvSpPr>
        <p:spPr bwMode="auto">
          <a:xfrm>
            <a:off x="2828426" y="2756409"/>
            <a:ext cx="436728" cy="286603"/>
          </a:xfrm>
          <a:prstGeom prst="stripedRightArrow">
            <a:avLst/>
          </a:prstGeom>
          <a:solidFill>
            <a:srgbClr val="76232F"/>
          </a:solidFill>
          <a:ln w="9525" cap="flat" cmpd="sng" algn="ctr">
            <a:solidFill>
              <a:srgbClr val="76232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1000" b="0" i="0" u="none" strike="noStrike" cap="none" normalizeH="0" baseline="0" dirty="0" smtClean="0">
              <a:ln>
                <a:noFill/>
              </a:ln>
              <a:solidFill>
                <a:schemeClr val="tx1"/>
              </a:solidFill>
              <a:effectLst/>
              <a:latin typeface="Arial" charset="0"/>
            </a:endParaRPr>
          </a:p>
        </p:txBody>
      </p:sp>
      <p:sp>
        <p:nvSpPr>
          <p:cNvPr id="6" name="Rectangle 3"/>
          <p:cNvSpPr txBox="1">
            <a:spLocks noChangeArrowheads="1"/>
          </p:cNvSpPr>
          <p:nvPr/>
        </p:nvSpPr>
        <p:spPr>
          <a:xfrm>
            <a:off x="3436904" y="2261902"/>
            <a:ext cx="1685926" cy="1096253"/>
          </a:xfrm>
          <a:prstGeom prst="rect">
            <a:avLst/>
          </a:prstGeom>
          <a:solidFill>
            <a:schemeClr val="bg1"/>
          </a:solidFill>
          <a:ln w="57150">
            <a:solidFill>
              <a:srgbClr val="C1A01E"/>
            </a:solidFill>
          </a:ln>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7800" indent="-177800" fontAlgn="auto">
              <a:lnSpc>
                <a:spcPct val="80000"/>
              </a:lnSpc>
              <a:spcAft>
                <a:spcPts val="0"/>
              </a:spcAft>
              <a:buFont typeface="Arial" pitchFamily="34" charset="0"/>
              <a:buChar char="•"/>
            </a:pPr>
            <a:r>
              <a:rPr lang="en-CA" sz="1600" dirty="0" smtClean="0"/>
              <a:t>Age profiles</a:t>
            </a:r>
          </a:p>
          <a:p>
            <a:pPr marL="177800" indent="-177800" fontAlgn="auto">
              <a:lnSpc>
                <a:spcPct val="80000"/>
              </a:lnSpc>
              <a:spcAft>
                <a:spcPts val="0"/>
              </a:spcAft>
              <a:buFont typeface="Arial" pitchFamily="34" charset="0"/>
              <a:buChar char="•"/>
            </a:pPr>
            <a:r>
              <a:rPr lang="en-CA" sz="1600" dirty="0" smtClean="0"/>
              <a:t>Participation</a:t>
            </a:r>
          </a:p>
          <a:p>
            <a:pPr marL="177800" indent="-177800" fontAlgn="auto">
              <a:lnSpc>
                <a:spcPct val="80000"/>
              </a:lnSpc>
              <a:spcAft>
                <a:spcPts val="0"/>
              </a:spcAft>
              <a:buFont typeface="Arial" pitchFamily="34" charset="0"/>
              <a:buChar char="•"/>
            </a:pPr>
            <a:r>
              <a:rPr lang="en-CA" sz="1600" dirty="0" smtClean="0"/>
              <a:t>Mobility</a:t>
            </a:r>
          </a:p>
        </p:txBody>
      </p:sp>
      <p:sp>
        <p:nvSpPr>
          <p:cNvPr id="7" name="Striped Right Arrow 6"/>
          <p:cNvSpPr/>
          <p:nvPr/>
        </p:nvSpPr>
        <p:spPr bwMode="auto">
          <a:xfrm>
            <a:off x="5324903" y="2808283"/>
            <a:ext cx="436728" cy="286603"/>
          </a:xfrm>
          <a:prstGeom prst="stripedRightArrow">
            <a:avLst/>
          </a:prstGeom>
          <a:solidFill>
            <a:srgbClr val="76232F"/>
          </a:solidFill>
          <a:ln w="9525" cap="flat" cmpd="sng" algn="ctr">
            <a:solidFill>
              <a:srgbClr val="76232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1000" b="0" i="0" u="none" strike="noStrike" cap="none" normalizeH="0" baseline="0" dirty="0" smtClean="0">
              <a:ln>
                <a:noFill/>
              </a:ln>
              <a:solidFill>
                <a:schemeClr val="tx1"/>
              </a:solidFill>
              <a:effectLst/>
              <a:latin typeface="Arial" charset="0"/>
            </a:endParaRPr>
          </a:p>
        </p:txBody>
      </p:sp>
      <p:sp>
        <p:nvSpPr>
          <p:cNvPr id="8" name="Rectangle 6"/>
          <p:cNvSpPr>
            <a:spLocks noChangeArrowheads="1"/>
          </p:cNvSpPr>
          <p:nvPr/>
        </p:nvSpPr>
        <p:spPr bwMode="auto">
          <a:xfrm>
            <a:off x="5939747" y="2261902"/>
            <a:ext cx="2136775" cy="2031151"/>
          </a:xfrm>
          <a:prstGeom prst="rect">
            <a:avLst/>
          </a:prstGeom>
          <a:solidFill>
            <a:schemeClr val="bg1"/>
          </a:solidFill>
          <a:ln w="57150">
            <a:solidFill>
              <a:srgbClr val="C1A01E"/>
            </a:solidFill>
            <a:miter lim="800000"/>
            <a:headEnd/>
            <a:tailEnd/>
          </a:ln>
        </p:spPr>
        <p:txBody>
          <a:bodyPr anchor="ctr"/>
          <a:lstStyle/>
          <a:p>
            <a:pPr marL="174625" indent="-174625" algn="l" eaLnBrk="1" hangingPunct="1">
              <a:lnSpc>
                <a:spcPct val="80000"/>
              </a:lnSpc>
              <a:spcBef>
                <a:spcPct val="20000"/>
              </a:spcBef>
              <a:buClr>
                <a:schemeClr val="tx1"/>
              </a:buClr>
              <a:buSzPct val="135000"/>
              <a:buFont typeface="Arial" pitchFamily="34" charset="0"/>
              <a:buChar char="•"/>
            </a:pPr>
            <a:r>
              <a:rPr lang="en-CA" sz="1600" dirty="0" smtClean="0">
                <a:latin typeface="Arial" pitchFamily="34" charset="0"/>
                <a:cs typeface="Arial" pitchFamily="34" charset="0"/>
              </a:rPr>
              <a:t>Labour force</a:t>
            </a:r>
          </a:p>
          <a:p>
            <a:pPr marL="174625" indent="-174625" algn="l" eaLnBrk="1" hangingPunct="1">
              <a:lnSpc>
                <a:spcPct val="80000"/>
              </a:lnSpc>
              <a:spcBef>
                <a:spcPct val="20000"/>
              </a:spcBef>
              <a:buClr>
                <a:schemeClr val="tx1"/>
              </a:buClr>
              <a:buSzPct val="135000"/>
              <a:buFont typeface="Arial" pitchFamily="34" charset="0"/>
              <a:buChar char="•"/>
            </a:pPr>
            <a:r>
              <a:rPr lang="en-CA" sz="1600" dirty="0" smtClean="0">
                <a:latin typeface="Arial" pitchFamily="34" charset="0"/>
                <a:cs typeface="Arial" pitchFamily="34" charset="0"/>
              </a:rPr>
              <a:t>New entrants</a:t>
            </a:r>
          </a:p>
          <a:p>
            <a:pPr marL="174625" indent="-174625" algn="l" eaLnBrk="1" hangingPunct="1">
              <a:lnSpc>
                <a:spcPct val="80000"/>
              </a:lnSpc>
              <a:spcBef>
                <a:spcPct val="20000"/>
              </a:spcBef>
              <a:buClr>
                <a:schemeClr val="tx1"/>
              </a:buClr>
              <a:buSzPct val="135000"/>
              <a:buFont typeface="Arial" pitchFamily="34" charset="0"/>
              <a:buChar char="•"/>
            </a:pPr>
            <a:r>
              <a:rPr lang="en-CA" sz="1600" dirty="0" smtClean="0">
                <a:latin typeface="Arial" pitchFamily="34" charset="0"/>
                <a:cs typeface="Arial" pitchFamily="34" charset="0"/>
              </a:rPr>
              <a:t>Retirements</a:t>
            </a:r>
          </a:p>
          <a:p>
            <a:pPr marL="174625" indent="-174625" algn="l" eaLnBrk="1" hangingPunct="1">
              <a:lnSpc>
                <a:spcPct val="80000"/>
              </a:lnSpc>
              <a:spcBef>
                <a:spcPct val="20000"/>
              </a:spcBef>
              <a:buClr>
                <a:schemeClr val="tx1"/>
              </a:buClr>
              <a:buSzPct val="135000"/>
              <a:buFont typeface="Arial" pitchFamily="34" charset="0"/>
              <a:buChar char="•"/>
            </a:pPr>
            <a:r>
              <a:rPr lang="en-CA" sz="1600" dirty="0" smtClean="0">
                <a:latin typeface="Arial" pitchFamily="34" charset="0"/>
                <a:cs typeface="Arial" pitchFamily="34" charset="0"/>
              </a:rPr>
              <a:t>In-mobility</a:t>
            </a:r>
          </a:p>
        </p:txBody>
      </p:sp>
      <p:sp>
        <p:nvSpPr>
          <p:cNvPr id="9" name="Rectangle 5"/>
          <p:cNvSpPr>
            <a:spLocks noChangeArrowheads="1"/>
          </p:cNvSpPr>
          <p:nvPr/>
        </p:nvSpPr>
        <p:spPr bwMode="auto">
          <a:xfrm>
            <a:off x="3436904" y="3539725"/>
            <a:ext cx="1695167" cy="753328"/>
          </a:xfrm>
          <a:prstGeom prst="rect">
            <a:avLst/>
          </a:prstGeom>
          <a:solidFill>
            <a:schemeClr val="bg1"/>
          </a:solidFill>
          <a:ln w="57150">
            <a:solidFill>
              <a:srgbClr val="00778B"/>
            </a:solidFill>
            <a:miter lim="800000"/>
            <a:headEnd/>
            <a:tailEnd/>
          </a:ln>
        </p:spPr>
        <p:txBody>
          <a:bodyPr anchor="ctr"/>
          <a:lstStyle/>
          <a:p>
            <a:pPr marL="342900" indent="-342900" algn="l" eaLnBrk="1" hangingPunct="1">
              <a:spcBef>
                <a:spcPct val="20000"/>
              </a:spcBef>
              <a:buClr>
                <a:schemeClr val="tx1"/>
              </a:buClr>
              <a:buSzPct val="135000"/>
              <a:buFont typeface="Wingdings" pitchFamily="2" charset="2"/>
              <a:buNone/>
            </a:pPr>
            <a:r>
              <a:rPr lang="en-CA" sz="1600" dirty="0" smtClean="0">
                <a:latin typeface="Arial" pitchFamily="34" charset="0"/>
                <a:cs typeface="Arial" pitchFamily="34" charset="0"/>
              </a:rPr>
              <a:t>Post-secondary </a:t>
            </a:r>
            <a:r>
              <a:rPr lang="en-CA" sz="1600" dirty="0">
                <a:latin typeface="Arial" pitchFamily="34" charset="0"/>
                <a:cs typeface="Arial" pitchFamily="34" charset="0"/>
              </a:rPr>
              <a:t>p</a:t>
            </a:r>
            <a:r>
              <a:rPr lang="en-CA" sz="1600" dirty="0" smtClean="0">
                <a:latin typeface="Arial" pitchFamily="34" charset="0"/>
                <a:cs typeface="Arial" pitchFamily="34" charset="0"/>
              </a:rPr>
              <a:t>rograms</a:t>
            </a:r>
            <a:endParaRPr lang="en-CA" sz="1600" dirty="0">
              <a:latin typeface="Arial" pitchFamily="34" charset="0"/>
              <a:cs typeface="Arial" pitchFamily="34" charset="0"/>
            </a:endParaRPr>
          </a:p>
        </p:txBody>
      </p:sp>
      <p:sp>
        <p:nvSpPr>
          <p:cNvPr id="10" name="Striped Right Arrow 9"/>
          <p:cNvSpPr/>
          <p:nvPr/>
        </p:nvSpPr>
        <p:spPr bwMode="auto">
          <a:xfrm>
            <a:off x="5324903" y="3822297"/>
            <a:ext cx="436728" cy="286603"/>
          </a:xfrm>
          <a:prstGeom prst="stripedRightArrow">
            <a:avLst/>
          </a:prstGeom>
          <a:solidFill>
            <a:srgbClr val="76232F"/>
          </a:solidFill>
          <a:ln w="9525" cap="flat" cmpd="sng" algn="ctr">
            <a:solidFill>
              <a:srgbClr val="76232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1000" b="0" i="0" u="none" strike="noStrike" cap="none" normalizeH="0" baseline="0" dirty="0" smtClean="0">
              <a:ln>
                <a:noFill/>
              </a:ln>
              <a:solidFill>
                <a:schemeClr val="tx1"/>
              </a:solidFill>
              <a:effectLst/>
              <a:latin typeface="Arial" charset="0"/>
            </a:endParaRPr>
          </a:p>
        </p:txBody>
      </p:sp>
      <p:sp>
        <p:nvSpPr>
          <p:cNvPr id="11" name="Striped Right Arrow 10"/>
          <p:cNvSpPr/>
          <p:nvPr/>
        </p:nvSpPr>
        <p:spPr bwMode="auto">
          <a:xfrm rot="5400000">
            <a:off x="6789769" y="4520118"/>
            <a:ext cx="436728" cy="286603"/>
          </a:xfrm>
          <a:prstGeom prst="stripedRightArrow">
            <a:avLst/>
          </a:prstGeom>
          <a:solidFill>
            <a:srgbClr val="76232F"/>
          </a:solidFill>
          <a:ln w="9525" cap="flat" cmpd="sng" algn="ctr">
            <a:solidFill>
              <a:srgbClr val="76232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1000" b="0" i="0" u="none" strike="noStrike" cap="none" normalizeH="0" baseline="0" dirty="0" smtClean="0">
              <a:ln>
                <a:noFill/>
              </a:ln>
              <a:solidFill>
                <a:schemeClr val="tx1"/>
              </a:solidFill>
              <a:effectLst/>
              <a:latin typeface="Arial" charset="0"/>
            </a:endParaRPr>
          </a:p>
        </p:txBody>
      </p:sp>
      <p:sp>
        <p:nvSpPr>
          <p:cNvPr id="13" name="Rectangle 5"/>
          <p:cNvSpPr>
            <a:spLocks noChangeArrowheads="1"/>
          </p:cNvSpPr>
          <p:nvPr/>
        </p:nvSpPr>
        <p:spPr bwMode="auto">
          <a:xfrm>
            <a:off x="5761631" y="5035481"/>
            <a:ext cx="2652795" cy="1455336"/>
          </a:xfrm>
          <a:prstGeom prst="rect">
            <a:avLst/>
          </a:prstGeom>
          <a:solidFill>
            <a:schemeClr val="bg1"/>
          </a:solidFill>
          <a:ln w="57150">
            <a:solidFill>
              <a:srgbClr val="00778B"/>
            </a:solidFill>
            <a:miter lim="800000"/>
            <a:headEnd/>
            <a:tailEnd/>
          </a:ln>
        </p:spPr>
        <p:txBody>
          <a:bodyPr anchor="ctr"/>
          <a:lstStyle/>
          <a:p>
            <a:pPr marL="0" lvl="1">
              <a:spcBef>
                <a:spcPct val="20000"/>
              </a:spcBef>
              <a:buClr>
                <a:schemeClr val="tx1"/>
              </a:buClr>
              <a:buSzPct val="135000"/>
            </a:pPr>
            <a:r>
              <a:rPr lang="en-CA" sz="1600" b="1" dirty="0" smtClean="0">
                <a:latin typeface="Arial" pitchFamily="34" charset="0"/>
                <a:cs typeface="Arial" pitchFamily="34" charset="0"/>
              </a:rPr>
              <a:t>The available workforce (supply</a:t>
            </a:r>
            <a:r>
              <a:rPr lang="en-CA" sz="1600" b="1" dirty="0">
                <a:latin typeface="Arial" pitchFamily="34" charset="0"/>
                <a:cs typeface="Arial" pitchFamily="34" charset="0"/>
              </a:rPr>
              <a:t>)</a:t>
            </a:r>
          </a:p>
          <a:p>
            <a:pPr marL="174625" indent="-174625" eaLnBrk="1" hangingPunct="1">
              <a:spcBef>
                <a:spcPct val="20000"/>
              </a:spcBef>
              <a:buClr>
                <a:schemeClr val="tx1"/>
              </a:buClr>
              <a:buSzPct val="135000"/>
              <a:buFont typeface="Arial" pitchFamily="34" charset="0"/>
              <a:buChar char="•"/>
            </a:pPr>
            <a:r>
              <a:rPr lang="en-CA" sz="1600" dirty="0" smtClean="0">
                <a:latin typeface="Arial" pitchFamily="34" charset="0"/>
                <a:cs typeface="Arial" pitchFamily="34" charset="0"/>
              </a:rPr>
              <a:t>Trades</a:t>
            </a:r>
          </a:p>
          <a:p>
            <a:pPr marL="174625" indent="-174625" eaLnBrk="1" hangingPunct="1">
              <a:spcBef>
                <a:spcPct val="20000"/>
              </a:spcBef>
              <a:buClr>
                <a:schemeClr val="tx1"/>
              </a:buClr>
              <a:buSzPct val="135000"/>
              <a:buFont typeface="Arial" pitchFamily="34" charset="0"/>
              <a:buChar char="•"/>
            </a:pPr>
            <a:r>
              <a:rPr lang="en-CA" sz="1600" dirty="0" smtClean="0">
                <a:latin typeface="Arial" pitchFamily="34" charset="0"/>
                <a:cs typeface="Arial" pitchFamily="34" charset="0"/>
              </a:rPr>
              <a:t>Occupations</a:t>
            </a:r>
          </a:p>
          <a:p>
            <a:pPr marL="174625" indent="-174625" eaLnBrk="1" hangingPunct="1">
              <a:spcBef>
                <a:spcPct val="20000"/>
              </a:spcBef>
              <a:buClr>
                <a:schemeClr val="tx1"/>
              </a:buClr>
              <a:buSzPct val="135000"/>
              <a:buFont typeface="Arial" pitchFamily="34" charset="0"/>
              <a:buChar char="•"/>
            </a:pPr>
            <a:r>
              <a:rPr lang="en-CA" sz="1600" dirty="0" smtClean="0">
                <a:latin typeface="Arial" pitchFamily="34" charset="0"/>
                <a:cs typeface="Arial" pitchFamily="34" charset="0"/>
              </a:rPr>
              <a:t>Managers </a:t>
            </a:r>
          </a:p>
        </p:txBody>
      </p:sp>
    </p:spTree>
    <p:extLst>
      <p:ext uri="{BB962C8B-B14F-4D97-AF65-F5344CB8AC3E}">
        <p14:creationId xmlns:p14="http://schemas.microsoft.com/office/powerpoint/2010/main" val="3313094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structure</a:t>
            </a:r>
            <a:endParaRPr lang="en-US" dirty="0"/>
          </a:p>
        </p:txBody>
      </p:sp>
      <p:sp>
        <p:nvSpPr>
          <p:cNvPr id="3" name="Content Placeholder 2"/>
          <p:cNvSpPr>
            <a:spLocks noGrp="1"/>
          </p:cNvSpPr>
          <p:nvPr>
            <p:ph idx="1"/>
          </p:nvPr>
        </p:nvSpPr>
        <p:spPr/>
        <p:txBody>
          <a:bodyPr/>
          <a:lstStyle/>
          <a:p>
            <a:r>
              <a:rPr lang="en-US" dirty="0" smtClean="0"/>
              <a:t>Labour markets in the wider economy</a:t>
            </a:r>
            <a:endParaRPr lang="en-US" dirty="0"/>
          </a:p>
        </p:txBody>
      </p:sp>
      <p:sp>
        <p:nvSpPr>
          <p:cNvPr id="4" name="Rectangle 3"/>
          <p:cNvSpPr txBox="1">
            <a:spLocks noChangeArrowheads="1"/>
          </p:cNvSpPr>
          <p:nvPr/>
        </p:nvSpPr>
        <p:spPr>
          <a:xfrm>
            <a:off x="1828800" y="2173322"/>
            <a:ext cx="5035686" cy="511222"/>
          </a:xfrm>
          <a:prstGeom prst="rect">
            <a:avLst/>
          </a:prstGeom>
          <a:solidFill>
            <a:schemeClr val="bg1"/>
          </a:solidFill>
          <a:ln w="57150">
            <a:solidFill>
              <a:srgbClr val="C1A01E"/>
            </a:solidFill>
          </a:ln>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fontAlgn="auto">
              <a:lnSpc>
                <a:spcPct val="80000"/>
              </a:lnSpc>
              <a:spcAft>
                <a:spcPts val="0"/>
              </a:spcAft>
              <a:buFont typeface="Wingdings" pitchFamily="2" charset="2"/>
              <a:buNone/>
            </a:pPr>
            <a:r>
              <a:rPr lang="en-CA" sz="2000" dirty="0" smtClean="0">
                <a:latin typeface="Arial" pitchFamily="34" charset="0"/>
                <a:cs typeface="Arial" pitchFamily="34" charset="0"/>
              </a:rPr>
              <a:t>Demand – Macroeconomics</a:t>
            </a:r>
          </a:p>
        </p:txBody>
      </p:sp>
      <p:sp>
        <p:nvSpPr>
          <p:cNvPr id="6" name="Striped Right Arrow 5"/>
          <p:cNvSpPr/>
          <p:nvPr/>
        </p:nvSpPr>
        <p:spPr bwMode="auto">
          <a:xfrm rot="5400000">
            <a:off x="4068380" y="2854514"/>
            <a:ext cx="436728" cy="286603"/>
          </a:xfrm>
          <a:prstGeom prst="stripedRightArrow">
            <a:avLst/>
          </a:prstGeom>
          <a:solidFill>
            <a:srgbClr val="76232F"/>
          </a:solidFill>
          <a:ln w="9525" cap="flat" cmpd="sng" algn="ctr">
            <a:solidFill>
              <a:srgbClr val="76232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1000" b="0" i="0" u="none" strike="noStrike" cap="none" normalizeH="0" baseline="0" dirty="0" smtClean="0">
              <a:ln>
                <a:noFill/>
              </a:ln>
              <a:solidFill>
                <a:schemeClr val="tx1"/>
              </a:solidFill>
              <a:effectLst/>
              <a:latin typeface="Arial" charset="0"/>
            </a:endParaRPr>
          </a:p>
        </p:txBody>
      </p:sp>
      <p:sp>
        <p:nvSpPr>
          <p:cNvPr id="7" name="Oval 12"/>
          <p:cNvSpPr>
            <a:spLocks noChangeArrowheads="1"/>
          </p:cNvSpPr>
          <p:nvPr/>
        </p:nvSpPr>
        <p:spPr bwMode="auto">
          <a:xfrm>
            <a:off x="1403486" y="3339019"/>
            <a:ext cx="5911714" cy="2040377"/>
          </a:xfrm>
          <a:prstGeom prst="ellipse">
            <a:avLst/>
          </a:prstGeom>
          <a:noFill/>
          <a:ln w="38100">
            <a:solidFill>
              <a:srgbClr val="76232F"/>
            </a:solidFill>
            <a:round/>
            <a:headEnd/>
            <a:tailEnd/>
          </a:ln>
        </p:spPr>
        <p:txBody>
          <a:bodyPr wrap="none" anchor="ctr"/>
          <a:lstStyle/>
          <a:p>
            <a:endParaRPr lang="en-CA" dirty="0"/>
          </a:p>
        </p:txBody>
      </p:sp>
      <p:sp>
        <p:nvSpPr>
          <p:cNvPr id="9" name="Striped Right Arrow 8"/>
          <p:cNvSpPr/>
          <p:nvPr/>
        </p:nvSpPr>
        <p:spPr bwMode="auto">
          <a:xfrm rot="16200000">
            <a:off x="4128280" y="5622878"/>
            <a:ext cx="436728" cy="286603"/>
          </a:xfrm>
          <a:prstGeom prst="stripedRightArrow">
            <a:avLst/>
          </a:prstGeom>
          <a:solidFill>
            <a:srgbClr val="76232F"/>
          </a:solidFill>
          <a:ln w="9525" cap="flat" cmpd="sng" algn="ctr">
            <a:solidFill>
              <a:srgbClr val="76232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1000" b="0" i="0" u="none" strike="noStrike" cap="none" normalizeH="0" baseline="0" dirty="0" smtClean="0">
              <a:ln>
                <a:noFill/>
              </a:ln>
              <a:solidFill>
                <a:schemeClr val="tx1"/>
              </a:solidFill>
              <a:effectLst/>
              <a:latin typeface="Arial" charset="0"/>
            </a:endParaRPr>
          </a:p>
        </p:txBody>
      </p:sp>
      <p:sp>
        <p:nvSpPr>
          <p:cNvPr id="10" name="Rectangle 6"/>
          <p:cNvSpPr>
            <a:spLocks noChangeArrowheads="1"/>
          </p:cNvSpPr>
          <p:nvPr/>
        </p:nvSpPr>
        <p:spPr bwMode="auto">
          <a:xfrm>
            <a:off x="1828800" y="6093583"/>
            <a:ext cx="5035686" cy="515772"/>
          </a:xfrm>
          <a:prstGeom prst="rect">
            <a:avLst/>
          </a:prstGeom>
          <a:solidFill>
            <a:schemeClr val="bg1"/>
          </a:solidFill>
          <a:ln w="57150">
            <a:solidFill>
              <a:srgbClr val="C1A01E"/>
            </a:solidFill>
            <a:miter lim="800000"/>
            <a:headEnd/>
            <a:tailEnd/>
          </a:ln>
        </p:spPr>
        <p:txBody>
          <a:bodyPr anchor="ctr"/>
          <a:lstStyle/>
          <a:p>
            <a:pPr marL="342900" indent="-342900" algn="ctr" eaLnBrk="1" hangingPunct="1">
              <a:lnSpc>
                <a:spcPct val="80000"/>
              </a:lnSpc>
              <a:spcBef>
                <a:spcPct val="20000"/>
              </a:spcBef>
              <a:buClr>
                <a:schemeClr val="tx1"/>
              </a:buClr>
              <a:buSzPct val="135000"/>
              <a:buFont typeface="Wingdings" pitchFamily="2" charset="2"/>
              <a:buNone/>
            </a:pPr>
            <a:r>
              <a:rPr lang="en-CA" sz="2000" dirty="0" smtClean="0">
                <a:latin typeface="Arial" pitchFamily="34" charset="0"/>
                <a:cs typeface="Arial" pitchFamily="34" charset="0"/>
              </a:rPr>
              <a:t>Supply </a:t>
            </a:r>
            <a:r>
              <a:rPr lang="en-CA" sz="2000" dirty="0">
                <a:latin typeface="Arial" pitchFamily="34" charset="0"/>
                <a:cs typeface="Arial" pitchFamily="34" charset="0"/>
              </a:rPr>
              <a:t>– </a:t>
            </a:r>
            <a:r>
              <a:rPr lang="en-CA" sz="2000" dirty="0" smtClean="0">
                <a:latin typeface="Arial" pitchFamily="34" charset="0"/>
                <a:cs typeface="Arial" pitchFamily="34" charset="0"/>
              </a:rPr>
              <a:t>The available workforce</a:t>
            </a:r>
            <a:endParaRPr lang="en-CA" sz="2000" dirty="0">
              <a:latin typeface="Arial" pitchFamily="34" charset="0"/>
              <a:cs typeface="Arial" pitchFamily="34" charset="0"/>
            </a:endParaRPr>
          </a:p>
        </p:txBody>
      </p:sp>
      <p:sp>
        <p:nvSpPr>
          <p:cNvPr id="11" name="Rectangle 5"/>
          <p:cNvSpPr>
            <a:spLocks noChangeArrowheads="1"/>
          </p:cNvSpPr>
          <p:nvPr/>
        </p:nvSpPr>
        <p:spPr bwMode="auto">
          <a:xfrm>
            <a:off x="2690237" y="3902410"/>
            <a:ext cx="1453205" cy="952500"/>
          </a:xfrm>
          <a:prstGeom prst="rect">
            <a:avLst/>
          </a:prstGeom>
          <a:solidFill>
            <a:schemeClr val="bg1"/>
          </a:solidFill>
          <a:ln w="57150">
            <a:solidFill>
              <a:srgbClr val="00778B"/>
            </a:solidFill>
            <a:miter lim="800000"/>
            <a:headEnd/>
            <a:tailEnd/>
          </a:ln>
        </p:spPr>
        <p:txBody>
          <a:bodyPr anchor="ctr"/>
          <a:lstStyle/>
          <a:p>
            <a:pPr marL="342900" indent="-342900" eaLnBrk="1" hangingPunct="1">
              <a:lnSpc>
                <a:spcPct val="80000"/>
              </a:lnSpc>
              <a:spcBef>
                <a:spcPct val="20000"/>
              </a:spcBef>
              <a:buClr>
                <a:schemeClr val="tx1"/>
              </a:buClr>
              <a:buSzPct val="135000"/>
              <a:buFont typeface="Wingdings" pitchFamily="2" charset="2"/>
              <a:buNone/>
            </a:pPr>
            <a:r>
              <a:rPr lang="en-CA" sz="1600" dirty="0" smtClean="0">
                <a:latin typeface="Arial" pitchFamily="34" charset="0"/>
                <a:cs typeface="Arial" pitchFamily="34" charset="0"/>
              </a:rPr>
              <a:t>Construction</a:t>
            </a:r>
          </a:p>
          <a:p>
            <a:pPr marL="342900" indent="-342900" eaLnBrk="1" hangingPunct="1">
              <a:lnSpc>
                <a:spcPct val="80000"/>
              </a:lnSpc>
              <a:spcBef>
                <a:spcPct val="20000"/>
              </a:spcBef>
              <a:buClr>
                <a:schemeClr val="tx1"/>
              </a:buClr>
              <a:buSzPct val="135000"/>
              <a:buFont typeface="Wingdings" pitchFamily="2" charset="2"/>
              <a:buNone/>
            </a:pPr>
            <a:r>
              <a:rPr lang="en-CA" sz="1600" dirty="0">
                <a:latin typeface="Arial" pitchFamily="34" charset="0"/>
                <a:cs typeface="Arial" pitchFamily="34" charset="0"/>
              </a:rPr>
              <a:t>l</a:t>
            </a:r>
            <a:r>
              <a:rPr lang="en-CA" sz="1600" dirty="0" smtClean="0">
                <a:latin typeface="Arial" pitchFamily="34" charset="0"/>
                <a:cs typeface="Arial" pitchFamily="34" charset="0"/>
              </a:rPr>
              <a:t>abour </a:t>
            </a:r>
            <a:r>
              <a:rPr lang="en-CA" sz="1600" dirty="0">
                <a:latin typeface="Arial" pitchFamily="34" charset="0"/>
                <a:cs typeface="Arial" pitchFamily="34" charset="0"/>
              </a:rPr>
              <a:t>m</a:t>
            </a:r>
            <a:r>
              <a:rPr lang="en-CA" sz="1600" dirty="0" smtClean="0">
                <a:latin typeface="Arial" pitchFamily="34" charset="0"/>
                <a:cs typeface="Arial" pitchFamily="34" charset="0"/>
              </a:rPr>
              <a:t>arket</a:t>
            </a:r>
            <a:endParaRPr lang="en-CA" sz="1600" dirty="0">
              <a:latin typeface="Arial" pitchFamily="34" charset="0"/>
              <a:cs typeface="Arial" pitchFamily="34" charset="0"/>
            </a:endParaRPr>
          </a:p>
        </p:txBody>
      </p:sp>
      <p:sp>
        <p:nvSpPr>
          <p:cNvPr id="13" name="Rectangle 9"/>
          <p:cNvSpPr>
            <a:spLocks noChangeArrowheads="1"/>
          </p:cNvSpPr>
          <p:nvPr/>
        </p:nvSpPr>
        <p:spPr bwMode="auto">
          <a:xfrm>
            <a:off x="4286743" y="3616255"/>
            <a:ext cx="1695768" cy="342900"/>
          </a:xfrm>
          <a:prstGeom prst="rect">
            <a:avLst/>
          </a:prstGeom>
          <a:solidFill>
            <a:schemeClr val="bg1"/>
          </a:solidFill>
          <a:ln w="57150">
            <a:solidFill>
              <a:srgbClr val="00778B"/>
            </a:solidFill>
            <a:miter lim="800000"/>
            <a:headEnd/>
            <a:tailEnd/>
          </a:ln>
        </p:spPr>
        <p:txBody>
          <a:bodyPr anchor="ctr"/>
          <a:lstStyle/>
          <a:p>
            <a:pPr marL="342900" indent="-342900" eaLnBrk="1" hangingPunct="1">
              <a:lnSpc>
                <a:spcPct val="80000"/>
              </a:lnSpc>
              <a:spcBef>
                <a:spcPct val="20000"/>
              </a:spcBef>
              <a:buClr>
                <a:schemeClr val="tx1"/>
              </a:buClr>
              <a:buSzPct val="135000"/>
              <a:buFont typeface="Wingdings" pitchFamily="2" charset="2"/>
              <a:buNone/>
            </a:pPr>
            <a:r>
              <a:rPr lang="en-CA" sz="1600" dirty="0" smtClean="0">
                <a:latin typeface="Arial" pitchFamily="34" charset="0"/>
                <a:cs typeface="Arial" pitchFamily="34" charset="0"/>
              </a:rPr>
              <a:t>Employmen</a:t>
            </a:r>
            <a:r>
              <a:rPr lang="en-CA" sz="1600" b="1" dirty="0" smtClean="0"/>
              <a:t>t</a:t>
            </a:r>
            <a:endParaRPr lang="en-CA" sz="1600" b="1" dirty="0"/>
          </a:p>
        </p:txBody>
      </p:sp>
      <p:sp>
        <p:nvSpPr>
          <p:cNvPr id="14" name="Rectangle 10"/>
          <p:cNvSpPr>
            <a:spLocks noChangeArrowheads="1"/>
          </p:cNvSpPr>
          <p:nvPr/>
        </p:nvSpPr>
        <p:spPr bwMode="auto">
          <a:xfrm>
            <a:off x="4286744" y="4187757"/>
            <a:ext cx="1695767" cy="342900"/>
          </a:xfrm>
          <a:prstGeom prst="rect">
            <a:avLst/>
          </a:prstGeom>
          <a:solidFill>
            <a:schemeClr val="bg1"/>
          </a:solidFill>
          <a:ln w="57150">
            <a:solidFill>
              <a:srgbClr val="00778B"/>
            </a:solidFill>
            <a:miter lim="800000"/>
            <a:headEnd/>
            <a:tailEnd/>
          </a:ln>
        </p:spPr>
        <p:txBody>
          <a:bodyPr anchor="ctr"/>
          <a:lstStyle/>
          <a:p>
            <a:pPr marL="342900" indent="-342900" eaLnBrk="1" hangingPunct="1">
              <a:lnSpc>
                <a:spcPct val="80000"/>
              </a:lnSpc>
              <a:spcBef>
                <a:spcPct val="20000"/>
              </a:spcBef>
              <a:buClr>
                <a:schemeClr val="tx1"/>
              </a:buClr>
              <a:buSzPct val="135000"/>
              <a:buFont typeface="Wingdings" pitchFamily="2" charset="2"/>
              <a:buNone/>
            </a:pPr>
            <a:r>
              <a:rPr lang="en-CA" sz="1600" dirty="0" smtClean="0">
                <a:latin typeface="Arial" pitchFamily="34" charset="0"/>
                <a:cs typeface="Arial" pitchFamily="34" charset="0"/>
              </a:rPr>
              <a:t>Unemployment</a:t>
            </a:r>
            <a:endParaRPr lang="en-CA" sz="1600" dirty="0">
              <a:latin typeface="Arial" pitchFamily="34" charset="0"/>
              <a:cs typeface="Arial" pitchFamily="34" charset="0"/>
            </a:endParaRPr>
          </a:p>
        </p:txBody>
      </p:sp>
      <p:sp>
        <p:nvSpPr>
          <p:cNvPr id="15" name="Rectangle 11"/>
          <p:cNvSpPr>
            <a:spLocks noChangeArrowheads="1"/>
          </p:cNvSpPr>
          <p:nvPr/>
        </p:nvSpPr>
        <p:spPr bwMode="auto">
          <a:xfrm>
            <a:off x="4286742" y="4748178"/>
            <a:ext cx="1695769" cy="330200"/>
          </a:xfrm>
          <a:prstGeom prst="rect">
            <a:avLst/>
          </a:prstGeom>
          <a:solidFill>
            <a:schemeClr val="bg1"/>
          </a:solidFill>
          <a:ln w="57150">
            <a:solidFill>
              <a:srgbClr val="00778B"/>
            </a:solidFill>
            <a:miter lim="800000"/>
            <a:headEnd/>
            <a:tailEnd/>
          </a:ln>
        </p:spPr>
        <p:txBody>
          <a:bodyPr anchor="ctr"/>
          <a:lstStyle/>
          <a:p>
            <a:pPr marL="342900" indent="-342900" eaLnBrk="1" hangingPunct="1">
              <a:lnSpc>
                <a:spcPct val="80000"/>
              </a:lnSpc>
              <a:spcBef>
                <a:spcPct val="20000"/>
              </a:spcBef>
              <a:buClr>
                <a:schemeClr val="tx1"/>
              </a:buClr>
              <a:buSzPct val="135000"/>
              <a:buFont typeface="Wingdings" pitchFamily="2" charset="2"/>
              <a:buNone/>
            </a:pPr>
            <a:r>
              <a:rPr lang="en-CA" sz="1600" dirty="0" smtClean="0">
                <a:latin typeface="Arial" pitchFamily="34" charset="0"/>
                <a:cs typeface="Arial" pitchFamily="34" charset="0"/>
              </a:rPr>
              <a:t>Labour supply</a:t>
            </a:r>
            <a:endParaRPr lang="en-CA" sz="1600" dirty="0">
              <a:latin typeface="Arial" pitchFamily="34" charset="0"/>
              <a:cs typeface="Arial" pitchFamily="34" charset="0"/>
            </a:endParaRPr>
          </a:p>
        </p:txBody>
      </p:sp>
    </p:spTree>
    <p:extLst>
      <p:ext uri="{BB962C8B-B14F-4D97-AF65-F5344CB8AC3E}">
        <p14:creationId xmlns:p14="http://schemas.microsoft.com/office/powerpoint/2010/main" val="3206787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structure</a:t>
            </a:r>
            <a:endParaRPr lang="en-US" dirty="0"/>
          </a:p>
        </p:txBody>
      </p:sp>
      <p:sp>
        <p:nvSpPr>
          <p:cNvPr id="3" name="Content Placeholder 2"/>
          <p:cNvSpPr>
            <a:spLocks noGrp="1"/>
          </p:cNvSpPr>
          <p:nvPr>
            <p:ph idx="1"/>
          </p:nvPr>
        </p:nvSpPr>
        <p:spPr/>
        <p:txBody>
          <a:bodyPr/>
          <a:lstStyle/>
          <a:p>
            <a:r>
              <a:rPr lang="en-US" dirty="0" smtClean="0"/>
              <a:t>There </a:t>
            </a:r>
            <a:r>
              <a:rPr lang="en-US" dirty="0"/>
              <a:t>are two distinct sources of labour requirements (demand) in the model:</a:t>
            </a:r>
          </a:p>
          <a:p>
            <a:pPr lvl="1"/>
            <a:r>
              <a:rPr lang="en-US" dirty="0"/>
              <a:t>replacement demand related to retirement and mortality</a:t>
            </a:r>
          </a:p>
          <a:p>
            <a:pPr lvl="1"/>
            <a:r>
              <a:rPr lang="en-US" dirty="0"/>
              <a:t>expansion demand related to growth in construction activity</a:t>
            </a:r>
          </a:p>
          <a:p>
            <a:r>
              <a:rPr lang="en-US" dirty="0"/>
              <a:t>Replacement and expansion demand are measured </a:t>
            </a:r>
            <a:r>
              <a:rPr lang="en-US" dirty="0" smtClean="0"/>
              <a:t/>
            </a:r>
            <a:br>
              <a:rPr lang="en-US" dirty="0" smtClean="0"/>
            </a:br>
            <a:r>
              <a:rPr lang="en-US" dirty="0" smtClean="0"/>
              <a:t>for </a:t>
            </a:r>
            <a:r>
              <a:rPr lang="en-US" dirty="0"/>
              <a:t>33 trades and occupations (see next slide)</a:t>
            </a:r>
          </a:p>
        </p:txBody>
      </p:sp>
    </p:spTree>
    <p:extLst>
      <p:ext uri="{BB962C8B-B14F-4D97-AF65-F5344CB8AC3E}">
        <p14:creationId xmlns:p14="http://schemas.microsoft.com/office/powerpoint/2010/main" val="1180844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Model structure</a:t>
            </a:r>
            <a:endParaRPr lang="en-US" dirty="0"/>
          </a:p>
        </p:txBody>
      </p:sp>
      <p:sp>
        <p:nvSpPr>
          <p:cNvPr id="8" name="Content Placeholder 7"/>
          <p:cNvSpPr>
            <a:spLocks noGrp="1"/>
          </p:cNvSpPr>
          <p:nvPr>
            <p:ph idx="1"/>
          </p:nvPr>
        </p:nvSpPr>
        <p:spPr/>
        <p:txBody>
          <a:bodyPr>
            <a:normAutofit fontScale="92500" lnSpcReduction="10000"/>
          </a:bodyPr>
          <a:lstStyle/>
          <a:p>
            <a:r>
              <a:rPr lang="en-US" dirty="0"/>
              <a:t>Boilermakers</a:t>
            </a:r>
          </a:p>
          <a:p>
            <a:r>
              <a:rPr lang="en-US" dirty="0"/>
              <a:t>Bricklayers</a:t>
            </a:r>
          </a:p>
          <a:p>
            <a:r>
              <a:rPr lang="en-US" dirty="0"/>
              <a:t>Carpenters</a:t>
            </a:r>
          </a:p>
          <a:p>
            <a:r>
              <a:rPr lang="en-US" dirty="0"/>
              <a:t>Concrete finishers</a:t>
            </a:r>
          </a:p>
          <a:p>
            <a:r>
              <a:rPr lang="en-US" dirty="0"/>
              <a:t>Construction estimators</a:t>
            </a:r>
          </a:p>
          <a:p>
            <a:r>
              <a:rPr lang="en-US" dirty="0"/>
              <a:t>Construction managers</a:t>
            </a:r>
          </a:p>
          <a:p>
            <a:r>
              <a:rPr lang="en-US" dirty="0"/>
              <a:t>Construction millwrights and industrial mechanics</a:t>
            </a:r>
          </a:p>
          <a:p>
            <a:r>
              <a:rPr lang="en-US" dirty="0"/>
              <a:t>Contractors and supervisors</a:t>
            </a:r>
          </a:p>
          <a:p>
            <a:r>
              <a:rPr lang="en-US" dirty="0"/>
              <a:t>Crane operators</a:t>
            </a:r>
          </a:p>
          <a:p>
            <a:r>
              <a:rPr lang="en-US" dirty="0"/>
              <a:t>Drillers and blasters</a:t>
            </a:r>
          </a:p>
          <a:p>
            <a:r>
              <a:rPr lang="en-US" dirty="0"/>
              <a:t>Electricians (including industrial and power system)</a:t>
            </a:r>
          </a:p>
          <a:p>
            <a:r>
              <a:rPr lang="en-US" dirty="0"/>
              <a:t>Elevator constructors and mechanics</a:t>
            </a:r>
          </a:p>
          <a:p>
            <a:r>
              <a:rPr lang="en-US" dirty="0"/>
              <a:t>Floor covering installers</a:t>
            </a:r>
          </a:p>
          <a:p>
            <a:r>
              <a:rPr lang="en-US" dirty="0"/>
              <a:t>Gasfitters</a:t>
            </a:r>
          </a:p>
          <a:p>
            <a:r>
              <a:rPr lang="en-US" dirty="0"/>
              <a:t>Glaziers </a:t>
            </a:r>
          </a:p>
          <a:p>
            <a:r>
              <a:rPr lang="en-US" dirty="0"/>
              <a:t>Heavy equipment operators (except crane)</a:t>
            </a:r>
          </a:p>
          <a:p>
            <a:r>
              <a:rPr lang="en-US" dirty="0"/>
              <a:t>Heavy-duty equipment mechanics</a:t>
            </a:r>
          </a:p>
          <a:p>
            <a:r>
              <a:rPr lang="en-US" dirty="0"/>
              <a:t>Industrial instrument technicians and </a:t>
            </a:r>
            <a:r>
              <a:rPr lang="en-US" dirty="0" smtClean="0"/>
              <a:t>mechanics</a:t>
            </a:r>
          </a:p>
          <a:p>
            <a:r>
              <a:rPr lang="en-US" dirty="0" smtClean="0"/>
              <a:t>Insulators</a:t>
            </a:r>
            <a:endParaRPr lang="en-US" dirty="0"/>
          </a:p>
          <a:p>
            <a:r>
              <a:rPr lang="en-US" dirty="0"/>
              <a:t>Ironworkers and structural metal fabricators and fitters</a:t>
            </a:r>
          </a:p>
          <a:p>
            <a:r>
              <a:rPr lang="en-US" dirty="0"/>
              <a:t>Painters and decorators</a:t>
            </a:r>
          </a:p>
          <a:p>
            <a:r>
              <a:rPr lang="en-US" dirty="0"/>
              <a:t>Plasterers, drywall Installers and finishers, and lathers</a:t>
            </a:r>
          </a:p>
          <a:p>
            <a:r>
              <a:rPr lang="en-US" dirty="0"/>
              <a:t>Plumbers</a:t>
            </a:r>
          </a:p>
          <a:p>
            <a:r>
              <a:rPr lang="en-US" dirty="0"/>
              <a:t>Refrigeration and air conditioning mechanics</a:t>
            </a:r>
          </a:p>
          <a:p>
            <a:r>
              <a:rPr lang="en-US" dirty="0"/>
              <a:t>Residential and commercial installers and servicers</a:t>
            </a:r>
          </a:p>
          <a:p>
            <a:r>
              <a:rPr lang="en-US" dirty="0"/>
              <a:t>Residential home builders and renovators</a:t>
            </a:r>
          </a:p>
          <a:p>
            <a:r>
              <a:rPr lang="en-US" dirty="0"/>
              <a:t>Roofers and shinglers</a:t>
            </a:r>
          </a:p>
          <a:p>
            <a:r>
              <a:rPr lang="en-US" dirty="0"/>
              <a:t>Sheet metal workers</a:t>
            </a:r>
          </a:p>
          <a:p>
            <a:r>
              <a:rPr lang="en-US" dirty="0"/>
              <a:t>Steamfitters, pipefitters and sprinkler system installers </a:t>
            </a:r>
          </a:p>
          <a:p>
            <a:r>
              <a:rPr lang="en-US" dirty="0"/>
              <a:t>Tilesetters</a:t>
            </a:r>
          </a:p>
          <a:p>
            <a:r>
              <a:rPr lang="en-US" dirty="0"/>
              <a:t>Trades </a:t>
            </a:r>
            <a:r>
              <a:rPr lang="en-US" dirty="0" smtClean="0"/>
              <a:t>helpers </a:t>
            </a:r>
            <a:r>
              <a:rPr lang="en-US" dirty="0"/>
              <a:t>and labourers</a:t>
            </a:r>
          </a:p>
          <a:p>
            <a:r>
              <a:rPr lang="en-US" dirty="0"/>
              <a:t>Truck drivers</a:t>
            </a:r>
          </a:p>
          <a:p>
            <a:r>
              <a:rPr lang="en-US" dirty="0"/>
              <a:t>Welders and related machine operators</a:t>
            </a:r>
          </a:p>
        </p:txBody>
      </p:sp>
    </p:spTree>
    <p:extLst>
      <p:ext uri="{BB962C8B-B14F-4D97-AF65-F5344CB8AC3E}">
        <p14:creationId xmlns:p14="http://schemas.microsoft.com/office/powerpoint/2010/main" val="3082664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Model structure</a:t>
            </a:r>
            <a:endParaRPr lang="en-US" dirty="0"/>
          </a:p>
        </p:txBody>
      </p:sp>
      <p:sp>
        <p:nvSpPr>
          <p:cNvPr id="5" name="Content Placeholder 4"/>
          <p:cNvSpPr>
            <a:spLocks noGrp="1"/>
          </p:cNvSpPr>
          <p:nvPr>
            <p:ph idx="1"/>
          </p:nvPr>
        </p:nvSpPr>
        <p:spPr/>
        <p:txBody>
          <a:bodyPr>
            <a:normAutofit/>
          </a:bodyPr>
          <a:lstStyle/>
          <a:p>
            <a:r>
              <a:rPr lang="en-US" dirty="0" smtClean="0"/>
              <a:t>Expansion </a:t>
            </a:r>
            <a:r>
              <a:rPr lang="en-US" dirty="0"/>
              <a:t>demand is measured for:</a:t>
            </a:r>
          </a:p>
          <a:p>
            <a:pPr lvl="1"/>
            <a:r>
              <a:rPr lang="en-US" dirty="0"/>
              <a:t>Industry:</a:t>
            </a:r>
          </a:p>
          <a:p>
            <a:pPr lvl="2"/>
            <a:r>
              <a:rPr lang="en-US" dirty="0"/>
              <a:t>construction</a:t>
            </a:r>
          </a:p>
          <a:p>
            <a:pPr lvl="2"/>
            <a:r>
              <a:rPr lang="en-US" dirty="0"/>
              <a:t>all other industries</a:t>
            </a:r>
          </a:p>
          <a:p>
            <a:pPr lvl="1"/>
            <a:r>
              <a:rPr lang="en-US" dirty="0" smtClean="0"/>
              <a:t>Provinces </a:t>
            </a:r>
            <a:r>
              <a:rPr lang="en-US" dirty="0"/>
              <a:t>and five Ontario regions:</a:t>
            </a:r>
          </a:p>
          <a:p>
            <a:pPr lvl="2"/>
            <a:r>
              <a:rPr lang="en-US" dirty="0"/>
              <a:t>Greater Toronto Area</a:t>
            </a:r>
          </a:p>
          <a:p>
            <a:pPr lvl="2"/>
            <a:r>
              <a:rPr lang="en-US" dirty="0"/>
              <a:t>Southwest Ontario</a:t>
            </a:r>
          </a:p>
          <a:p>
            <a:pPr lvl="2"/>
            <a:r>
              <a:rPr lang="en-US" dirty="0"/>
              <a:t>Central Ontario</a:t>
            </a:r>
          </a:p>
          <a:p>
            <a:pPr lvl="2"/>
            <a:r>
              <a:rPr lang="en-US" dirty="0"/>
              <a:t>Northern Ontario</a:t>
            </a:r>
          </a:p>
          <a:p>
            <a:pPr lvl="2"/>
            <a:r>
              <a:rPr lang="en-US" dirty="0"/>
              <a:t>Eastern Ontario</a:t>
            </a:r>
          </a:p>
        </p:txBody>
      </p:sp>
    </p:spTree>
    <p:extLst>
      <p:ext uri="{BB962C8B-B14F-4D97-AF65-F5344CB8AC3E}">
        <p14:creationId xmlns:p14="http://schemas.microsoft.com/office/powerpoint/2010/main" val="3502293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structure</a:t>
            </a:r>
            <a:endParaRPr lang="en-US" dirty="0"/>
          </a:p>
        </p:txBody>
      </p:sp>
      <p:sp>
        <p:nvSpPr>
          <p:cNvPr id="3" name="Content Placeholder 2"/>
          <p:cNvSpPr>
            <a:spLocks noGrp="1"/>
          </p:cNvSpPr>
          <p:nvPr>
            <p:ph idx="1"/>
          </p:nvPr>
        </p:nvSpPr>
        <p:spPr/>
        <p:txBody>
          <a:bodyPr/>
          <a:lstStyle/>
          <a:p>
            <a:r>
              <a:rPr lang="en-US" dirty="0"/>
              <a:t>Expansion demand is driven by construction spending </a:t>
            </a:r>
            <a:r>
              <a:rPr lang="en-US" dirty="0" smtClean="0"/>
              <a:t/>
            </a:r>
            <a:br>
              <a:rPr lang="en-US" dirty="0" smtClean="0"/>
            </a:br>
            <a:r>
              <a:rPr lang="en-US" dirty="0" smtClean="0"/>
              <a:t>by </a:t>
            </a:r>
            <a:r>
              <a:rPr lang="en-US" dirty="0"/>
              <a:t>sectors:</a:t>
            </a:r>
          </a:p>
          <a:p>
            <a:pPr lvl="1"/>
            <a:r>
              <a:rPr lang="en-US" dirty="0"/>
              <a:t>residential</a:t>
            </a:r>
          </a:p>
          <a:p>
            <a:pPr lvl="1"/>
            <a:r>
              <a:rPr lang="en-US" dirty="0"/>
              <a:t>commercial</a:t>
            </a:r>
          </a:p>
          <a:p>
            <a:pPr lvl="1"/>
            <a:r>
              <a:rPr lang="en-US" dirty="0"/>
              <a:t>industrial</a:t>
            </a:r>
          </a:p>
          <a:p>
            <a:pPr lvl="1"/>
            <a:r>
              <a:rPr lang="en-US" dirty="0"/>
              <a:t>institutional</a:t>
            </a:r>
          </a:p>
          <a:p>
            <a:pPr lvl="1"/>
            <a:r>
              <a:rPr lang="en-US" dirty="0"/>
              <a:t>engineering</a:t>
            </a:r>
          </a:p>
          <a:p>
            <a:pPr lvl="1"/>
            <a:r>
              <a:rPr lang="en-US" dirty="0"/>
              <a:t>maintenance</a:t>
            </a:r>
          </a:p>
        </p:txBody>
      </p:sp>
    </p:spTree>
    <p:extLst>
      <p:ext uri="{BB962C8B-B14F-4D97-AF65-F5344CB8AC3E}">
        <p14:creationId xmlns:p14="http://schemas.microsoft.com/office/powerpoint/2010/main" val="3748846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dirty="0"/>
              <a:t>The purpose of this review is to:</a:t>
            </a:r>
          </a:p>
          <a:p>
            <a:pPr lvl="1"/>
            <a:r>
              <a:rPr lang="en-US" dirty="0"/>
              <a:t>review core concepts and the structure of the BuildForce Canada model</a:t>
            </a:r>
          </a:p>
          <a:p>
            <a:pPr lvl="1"/>
            <a:r>
              <a:rPr lang="en-US" dirty="0"/>
              <a:t>answer questions about </a:t>
            </a:r>
            <a:r>
              <a:rPr lang="en-US" i="1" dirty="0"/>
              <a:t>Construction and Maintenance </a:t>
            </a:r>
            <a:r>
              <a:rPr lang="en-US" i="1" dirty="0" smtClean="0"/>
              <a:t/>
            </a:r>
            <a:br>
              <a:rPr lang="en-US" i="1" dirty="0" smtClean="0"/>
            </a:br>
            <a:r>
              <a:rPr lang="en-US" i="1" dirty="0" smtClean="0"/>
              <a:t>Looking </a:t>
            </a:r>
            <a:r>
              <a:rPr lang="en-US" i="1" dirty="0"/>
              <a:t>Forward</a:t>
            </a:r>
          </a:p>
          <a:p>
            <a:pPr lvl="1"/>
            <a:r>
              <a:rPr lang="en-US" dirty="0"/>
              <a:t>help participants see where their interests are identified </a:t>
            </a:r>
            <a:r>
              <a:rPr lang="en-US" dirty="0" smtClean="0"/>
              <a:t/>
            </a:r>
            <a:br>
              <a:rPr lang="en-US" dirty="0" smtClean="0"/>
            </a:br>
            <a:r>
              <a:rPr lang="en-US" dirty="0" smtClean="0"/>
              <a:t>in </a:t>
            </a:r>
            <a:r>
              <a:rPr lang="en-US" dirty="0"/>
              <a:t>the system</a:t>
            </a:r>
          </a:p>
          <a:p>
            <a:pPr lvl="1"/>
            <a:r>
              <a:rPr lang="en-US" dirty="0"/>
              <a:t>explain the tables and figures in the </a:t>
            </a:r>
            <a:r>
              <a:rPr lang="en-US" i="1" dirty="0"/>
              <a:t>Construction and Maintenance Looking Forward </a:t>
            </a:r>
            <a:r>
              <a:rPr lang="en-US" dirty="0"/>
              <a:t>reports and PowerPoint presentations, including:</a:t>
            </a:r>
          </a:p>
          <a:p>
            <a:pPr lvl="2"/>
            <a:r>
              <a:rPr lang="en-US" dirty="0"/>
              <a:t>measures used, methodology and background</a:t>
            </a:r>
          </a:p>
          <a:p>
            <a:pPr lvl="2"/>
            <a:r>
              <a:rPr lang="en-US" dirty="0"/>
              <a:t>findings and interpretations</a:t>
            </a:r>
          </a:p>
        </p:txBody>
      </p:sp>
    </p:spTree>
    <p:extLst>
      <p:ext uri="{BB962C8B-B14F-4D97-AF65-F5344CB8AC3E}">
        <p14:creationId xmlns:p14="http://schemas.microsoft.com/office/powerpoint/2010/main" val="3277485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structure</a:t>
            </a:r>
            <a:endParaRPr lang="en-US" dirty="0"/>
          </a:p>
        </p:txBody>
      </p:sp>
      <p:sp>
        <p:nvSpPr>
          <p:cNvPr id="3" name="Content Placeholder 2"/>
          <p:cNvSpPr>
            <a:spLocks noGrp="1"/>
          </p:cNvSpPr>
          <p:nvPr>
            <p:ph idx="1"/>
          </p:nvPr>
        </p:nvSpPr>
        <p:spPr/>
        <p:txBody>
          <a:bodyPr/>
          <a:lstStyle/>
          <a:p>
            <a:r>
              <a:rPr lang="en-US" dirty="0"/>
              <a:t>Expansion demand is driven by construction spending </a:t>
            </a:r>
            <a:r>
              <a:rPr lang="en-US" dirty="0" smtClean="0"/>
              <a:t/>
            </a:r>
            <a:br>
              <a:rPr lang="en-US" dirty="0" smtClean="0"/>
            </a:br>
            <a:r>
              <a:rPr lang="en-US" dirty="0" smtClean="0"/>
              <a:t>by </a:t>
            </a:r>
            <a:r>
              <a:rPr lang="en-US" dirty="0"/>
              <a:t>sectors:</a:t>
            </a:r>
          </a:p>
          <a:p>
            <a:pPr lvl="1"/>
            <a:r>
              <a:rPr lang="en-US" dirty="0"/>
              <a:t>the macroeconomic model forecasts spending</a:t>
            </a:r>
          </a:p>
          <a:p>
            <a:pPr lvl="1"/>
            <a:r>
              <a:rPr lang="en-US" dirty="0"/>
              <a:t>employment is reported for residential and non-residential totals</a:t>
            </a:r>
          </a:p>
          <a:p>
            <a:pPr lvl="1"/>
            <a:r>
              <a:rPr lang="en-US" dirty="0"/>
              <a:t>specialized analysis tracks project detail</a:t>
            </a:r>
          </a:p>
        </p:txBody>
      </p:sp>
    </p:spTree>
    <p:extLst>
      <p:ext uri="{BB962C8B-B14F-4D97-AF65-F5344CB8AC3E}">
        <p14:creationId xmlns:p14="http://schemas.microsoft.com/office/powerpoint/2010/main" val="770460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Model structure</a:t>
            </a:r>
            <a:endParaRPr lang="en-US" dirty="0"/>
          </a:p>
        </p:txBody>
      </p:sp>
      <p:sp>
        <p:nvSpPr>
          <p:cNvPr id="10" name="Content Placeholder 9"/>
          <p:cNvSpPr>
            <a:spLocks noGrp="1"/>
          </p:cNvSpPr>
          <p:nvPr>
            <p:ph idx="1"/>
          </p:nvPr>
        </p:nvSpPr>
        <p:spPr/>
        <p:txBody>
          <a:bodyPr/>
          <a:lstStyle/>
          <a:p>
            <a:endParaRPr lang="en-US" dirty="0" smtClean="0"/>
          </a:p>
          <a:p>
            <a:endParaRPr lang="en-US" dirty="0"/>
          </a:p>
        </p:txBody>
      </p:sp>
      <p:sp>
        <p:nvSpPr>
          <p:cNvPr id="11" name="Rectangle 39"/>
          <p:cNvSpPr>
            <a:spLocks noChangeArrowheads="1"/>
          </p:cNvSpPr>
          <p:nvPr/>
        </p:nvSpPr>
        <p:spPr bwMode="auto">
          <a:xfrm>
            <a:off x="822639" y="1713600"/>
            <a:ext cx="2023838" cy="416757"/>
          </a:xfrm>
          <a:prstGeom prst="rect">
            <a:avLst/>
          </a:prstGeom>
          <a:solidFill>
            <a:schemeClr val="bg1"/>
          </a:solidFill>
          <a:ln w="57150">
            <a:solidFill>
              <a:srgbClr val="C1A01E"/>
            </a:solidFill>
            <a:miter lim="800000"/>
            <a:headEnd/>
            <a:tailEnd/>
          </a:ln>
        </p:spPr>
        <p:txBody>
          <a:bodyPr wrap="none" anchor="ctr"/>
          <a:lstStyle/>
          <a:p>
            <a:pPr eaLnBrk="1" hangingPunct="1"/>
            <a:r>
              <a:rPr lang="en-CA" sz="1200" dirty="0">
                <a:latin typeface="Arial" pitchFamily="34" charset="0"/>
                <a:cs typeface="Arial" pitchFamily="34" charset="0"/>
              </a:rPr>
              <a:t>Building </a:t>
            </a:r>
            <a:r>
              <a:rPr lang="en-CA" sz="1200" dirty="0" smtClean="0">
                <a:latin typeface="Arial" pitchFamily="34" charset="0"/>
                <a:cs typeface="Arial" pitchFamily="34" charset="0"/>
              </a:rPr>
              <a:t>requirements</a:t>
            </a:r>
            <a:endParaRPr lang="en-CA" sz="1200" dirty="0">
              <a:latin typeface="Arial" pitchFamily="34" charset="0"/>
              <a:cs typeface="Arial" pitchFamily="34" charset="0"/>
            </a:endParaRPr>
          </a:p>
        </p:txBody>
      </p:sp>
      <p:sp>
        <p:nvSpPr>
          <p:cNvPr id="14" name="Rectangle 42"/>
          <p:cNvSpPr>
            <a:spLocks noChangeArrowheads="1"/>
          </p:cNvSpPr>
          <p:nvPr/>
        </p:nvSpPr>
        <p:spPr bwMode="auto">
          <a:xfrm>
            <a:off x="3612760" y="2242471"/>
            <a:ext cx="1861660" cy="876995"/>
          </a:xfrm>
          <a:prstGeom prst="rect">
            <a:avLst/>
          </a:prstGeom>
          <a:solidFill>
            <a:schemeClr val="bg1"/>
          </a:solidFill>
          <a:ln w="57150">
            <a:solidFill>
              <a:srgbClr val="00778B"/>
            </a:solidFill>
            <a:miter lim="800000"/>
            <a:headEnd/>
            <a:tailEnd/>
          </a:ln>
        </p:spPr>
        <p:txBody>
          <a:bodyPr wrap="none" anchor="ctr"/>
          <a:lstStyle/>
          <a:p>
            <a:pPr eaLnBrk="1" hangingPunct="1"/>
            <a:r>
              <a:rPr lang="en-CA" sz="1200" b="1" dirty="0">
                <a:latin typeface="Arial" pitchFamily="34" charset="0"/>
                <a:cs typeface="Arial" pitchFamily="34" charset="0"/>
              </a:rPr>
              <a:t>Labour </a:t>
            </a:r>
            <a:r>
              <a:rPr lang="en-CA" sz="1200" b="1" dirty="0" smtClean="0">
                <a:latin typeface="Arial" pitchFamily="34" charset="0"/>
                <a:cs typeface="Arial" pitchFamily="34" charset="0"/>
              </a:rPr>
              <a:t>requirements</a:t>
            </a:r>
            <a:endParaRPr lang="en-CA" sz="1200" b="1" dirty="0">
              <a:latin typeface="Arial" pitchFamily="34" charset="0"/>
              <a:cs typeface="Arial" pitchFamily="34" charset="0"/>
            </a:endParaRPr>
          </a:p>
          <a:p>
            <a:pPr marL="171450" indent="-171450" eaLnBrk="1" hangingPunct="1">
              <a:buFont typeface="Arial" pitchFamily="34" charset="0"/>
              <a:buChar char="•"/>
            </a:pPr>
            <a:r>
              <a:rPr lang="en-CA" sz="1200" dirty="0">
                <a:latin typeface="Arial" pitchFamily="34" charset="0"/>
                <a:cs typeface="Arial" pitchFamily="34" charset="0"/>
              </a:rPr>
              <a:t>Employment</a:t>
            </a:r>
          </a:p>
          <a:p>
            <a:pPr marL="171450" indent="-171450" eaLnBrk="1" hangingPunct="1">
              <a:buFont typeface="Arial" pitchFamily="34" charset="0"/>
              <a:buChar char="•"/>
            </a:pPr>
            <a:r>
              <a:rPr lang="en-CA" sz="1200" dirty="0">
                <a:latin typeface="Arial" pitchFamily="34" charset="0"/>
                <a:cs typeface="Arial" pitchFamily="34" charset="0"/>
              </a:rPr>
              <a:t>Construction</a:t>
            </a:r>
          </a:p>
          <a:p>
            <a:pPr marL="171450" indent="-171450" eaLnBrk="1" hangingPunct="1">
              <a:buFont typeface="Arial" pitchFamily="34" charset="0"/>
              <a:buChar char="•"/>
            </a:pPr>
            <a:r>
              <a:rPr lang="en-CA" sz="1200" dirty="0">
                <a:latin typeface="Arial" pitchFamily="34" charset="0"/>
                <a:cs typeface="Arial" pitchFamily="34" charset="0"/>
              </a:rPr>
              <a:t>Other i</a:t>
            </a:r>
            <a:r>
              <a:rPr lang="en-CA" sz="1200" dirty="0" smtClean="0">
                <a:latin typeface="Arial" pitchFamily="34" charset="0"/>
                <a:cs typeface="Arial" pitchFamily="34" charset="0"/>
              </a:rPr>
              <a:t>ndustries</a:t>
            </a:r>
            <a:endParaRPr lang="en-CA" sz="1200" dirty="0">
              <a:latin typeface="Arial" pitchFamily="34" charset="0"/>
              <a:cs typeface="Arial" pitchFamily="34" charset="0"/>
            </a:endParaRPr>
          </a:p>
        </p:txBody>
      </p:sp>
      <p:sp>
        <p:nvSpPr>
          <p:cNvPr id="15" name="Rectangle 44"/>
          <p:cNvSpPr>
            <a:spLocks noChangeArrowheads="1"/>
          </p:cNvSpPr>
          <p:nvPr/>
        </p:nvSpPr>
        <p:spPr bwMode="auto">
          <a:xfrm>
            <a:off x="6270821" y="2838801"/>
            <a:ext cx="2105353" cy="1079379"/>
          </a:xfrm>
          <a:prstGeom prst="rect">
            <a:avLst/>
          </a:prstGeom>
          <a:solidFill>
            <a:schemeClr val="bg1"/>
          </a:solidFill>
          <a:ln w="57150">
            <a:solidFill>
              <a:srgbClr val="00778B"/>
            </a:solidFill>
            <a:miter lim="800000"/>
            <a:headEnd/>
            <a:tailEnd/>
          </a:ln>
        </p:spPr>
        <p:txBody>
          <a:bodyPr wrap="none" anchor="ctr"/>
          <a:lstStyle/>
          <a:p>
            <a:pPr eaLnBrk="1" hangingPunct="1"/>
            <a:r>
              <a:rPr lang="en-CA" sz="1200" b="1" dirty="0" smtClean="0">
                <a:latin typeface="Arial" pitchFamily="34" charset="0"/>
                <a:cs typeface="Arial" pitchFamily="34" charset="0"/>
              </a:rPr>
              <a:t>Available labour force</a:t>
            </a:r>
            <a:endParaRPr lang="en-CA" sz="1200" b="1" dirty="0">
              <a:latin typeface="Arial" pitchFamily="34" charset="0"/>
              <a:cs typeface="Arial" pitchFamily="34" charset="0"/>
            </a:endParaRPr>
          </a:p>
          <a:p>
            <a:pPr marL="174625" lvl="1" indent="-174625" algn="l" eaLnBrk="1" hangingPunct="1">
              <a:buFontTx/>
              <a:buChar char="•"/>
            </a:pPr>
            <a:r>
              <a:rPr lang="en-CA" sz="1200" dirty="0">
                <a:latin typeface="Arial" pitchFamily="34" charset="0"/>
                <a:cs typeface="Arial" pitchFamily="34" charset="0"/>
              </a:rPr>
              <a:t>Managers</a:t>
            </a:r>
          </a:p>
          <a:p>
            <a:pPr marL="174625" lvl="1" indent="-174625" algn="l" eaLnBrk="1" hangingPunct="1">
              <a:buFontTx/>
              <a:buChar char="•"/>
            </a:pPr>
            <a:r>
              <a:rPr lang="en-CA" sz="1200" dirty="0" smtClean="0">
                <a:latin typeface="Arial" pitchFamily="34" charset="0"/>
                <a:cs typeface="Arial" pitchFamily="34" charset="0"/>
              </a:rPr>
              <a:t>Contractors/supervisors</a:t>
            </a:r>
            <a:endParaRPr lang="en-CA" sz="1200" dirty="0">
              <a:latin typeface="Arial" pitchFamily="34" charset="0"/>
              <a:cs typeface="Arial" pitchFamily="34" charset="0"/>
            </a:endParaRPr>
          </a:p>
          <a:p>
            <a:pPr marL="174625" lvl="1" indent="-174625" algn="l" eaLnBrk="1" hangingPunct="1">
              <a:buFontTx/>
              <a:buChar char="•"/>
            </a:pPr>
            <a:r>
              <a:rPr lang="en-CA" sz="1200" dirty="0">
                <a:latin typeface="Arial" pitchFamily="34" charset="0"/>
                <a:cs typeface="Arial" pitchFamily="34" charset="0"/>
              </a:rPr>
              <a:t>Trades</a:t>
            </a:r>
          </a:p>
          <a:p>
            <a:pPr marL="174625" lvl="1" indent="-174625" algn="l" eaLnBrk="1" hangingPunct="1">
              <a:buFontTx/>
              <a:buChar char="•"/>
            </a:pPr>
            <a:r>
              <a:rPr lang="en-CA" sz="1200" dirty="0">
                <a:latin typeface="Arial" pitchFamily="34" charset="0"/>
                <a:cs typeface="Arial" pitchFamily="34" charset="0"/>
              </a:rPr>
              <a:t>Apprentices</a:t>
            </a:r>
          </a:p>
        </p:txBody>
      </p:sp>
      <p:sp>
        <p:nvSpPr>
          <p:cNvPr id="16" name="Rectangle 50"/>
          <p:cNvSpPr>
            <a:spLocks noChangeArrowheads="1"/>
          </p:cNvSpPr>
          <p:nvPr/>
        </p:nvSpPr>
        <p:spPr bwMode="auto">
          <a:xfrm>
            <a:off x="822639" y="3156146"/>
            <a:ext cx="2023838" cy="910727"/>
          </a:xfrm>
          <a:prstGeom prst="rect">
            <a:avLst/>
          </a:prstGeom>
          <a:solidFill>
            <a:schemeClr val="bg1"/>
          </a:solidFill>
          <a:ln w="57150">
            <a:solidFill>
              <a:srgbClr val="00778B"/>
            </a:solidFill>
            <a:miter lim="800000"/>
            <a:headEnd/>
            <a:tailEnd/>
          </a:ln>
        </p:spPr>
        <p:txBody>
          <a:bodyPr wrap="none" anchor="ctr"/>
          <a:lstStyle/>
          <a:p>
            <a:pPr eaLnBrk="1" hangingPunct="1"/>
            <a:r>
              <a:rPr lang="en-CA" sz="1200" b="1" dirty="0" smtClean="0">
                <a:latin typeface="Arial" pitchFamily="34" charset="0"/>
                <a:cs typeface="Arial" pitchFamily="34" charset="0"/>
              </a:rPr>
              <a:t>Unemployment</a:t>
            </a:r>
            <a:endParaRPr lang="en-CA" sz="1200" b="1" dirty="0">
              <a:latin typeface="Arial" pitchFamily="34" charset="0"/>
              <a:cs typeface="Arial" pitchFamily="34" charset="0"/>
            </a:endParaRPr>
          </a:p>
          <a:p>
            <a:pPr marL="174625" lvl="1" indent="-174625" algn="l" eaLnBrk="1" hangingPunct="1">
              <a:buFontTx/>
              <a:buChar char="•"/>
            </a:pPr>
            <a:r>
              <a:rPr lang="en-CA" sz="1200" dirty="0">
                <a:latin typeface="Arial" pitchFamily="34" charset="0"/>
                <a:cs typeface="Arial" pitchFamily="34" charset="0"/>
              </a:rPr>
              <a:t>Annual</a:t>
            </a:r>
          </a:p>
          <a:p>
            <a:pPr marL="174625" lvl="1" indent="-174625" algn="l" eaLnBrk="1" hangingPunct="1">
              <a:buFontTx/>
              <a:buChar char="•"/>
            </a:pPr>
            <a:r>
              <a:rPr lang="en-CA" sz="1200" dirty="0">
                <a:latin typeface="Arial" pitchFamily="34" charset="0"/>
                <a:cs typeface="Arial" pitchFamily="34" charset="0"/>
              </a:rPr>
              <a:t>Peak</a:t>
            </a:r>
          </a:p>
          <a:p>
            <a:pPr marL="174625" lvl="1" indent="-174625" algn="l" eaLnBrk="1" hangingPunct="1">
              <a:buFontTx/>
              <a:buChar char="•"/>
            </a:pPr>
            <a:r>
              <a:rPr lang="en-CA" sz="1200" dirty="0">
                <a:latin typeface="Arial" pitchFamily="34" charset="0"/>
                <a:cs typeface="Arial" pitchFamily="34" charset="0"/>
              </a:rPr>
              <a:t>Natural</a:t>
            </a:r>
          </a:p>
        </p:txBody>
      </p:sp>
      <p:sp>
        <p:nvSpPr>
          <p:cNvPr id="17" name="Rectangle 51"/>
          <p:cNvSpPr>
            <a:spLocks noChangeArrowheads="1"/>
          </p:cNvSpPr>
          <p:nvPr/>
        </p:nvSpPr>
        <p:spPr bwMode="auto">
          <a:xfrm>
            <a:off x="3659806" y="3830757"/>
            <a:ext cx="1833353" cy="634240"/>
          </a:xfrm>
          <a:prstGeom prst="rect">
            <a:avLst/>
          </a:prstGeom>
          <a:solidFill>
            <a:schemeClr val="bg1"/>
          </a:solidFill>
          <a:ln w="57150">
            <a:solidFill>
              <a:srgbClr val="00778B"/>
            </a:solidFill>
            <a:miter lim="800000"/>
            <a:headEnd/>
            <a:tailEnd/>
          </a:ln>
        </p:spPr>
        <p:txBody>
          <a:bodyPr wrap="none" anchor="ctr"/>
          <a:lstStyle/>
          <a:p>
            <a:pPr algn="ctr" eaLnBrk="1" hangingPunct="1"/>
            <a:r>
              <a:rPr lang="en-CA" sz="1200" b="1" dirty="0">
                <a:latin typeface="Arial" pitchFamily="34" charset="0"/>
                <a:cs typeface="Arial" pitchFamily="34" charset="0"/>
              </a:rPr>
              <a:t>Mobility</a:t>
            </a:r>
          </a:p>
          <a:p>
            <a:pPr eaLnBrk="1" hangingPunct="1"/>
            <a:r>
              <a:rPr lang="en-CA" sz="1200" dirty="0" smtClean="0">
                <a:latin typeface="Arial" pitchFamily="34" charset="0"/>
                <a:cs typeface="Arial" pitchFamily="34" charset="0"/>
              </a:rPr>
              <a:t>Sector Region Industry</a:t>
            </a:r>
            <a:endParaRPr lang="en-CA" sz="1200" dirty="0">
              <a:latin typeface="Arial" pitchFamily="34" charset="0"/>
              <a:cs typeface="Arial" pitchFamily="34" charset="0"/>
            </a:endParaRPr>
          </a:p>
        </p:txBody>
      </p:sp>
      <p:sp>
        <p:nvSpPr>
          <p:cNvPr id="21" name="Rectangle 56"/>
          <p:cNvSpPr>
            <a:spLocks noChangeArrowheads="1"/>
          </p:cNvSpPr>
          <p:nvPr/>
        </p:nvSpPr>
        <p:spPr bwMode="auto">
          <a:xfrm>
            <a:off x="7491784" y="5971895"/>
            <a:ext cx="910727" cy="505959"/>
          </a:xfrm>
          <a:prstGeom prst="rect">
            <a:avLst/>
          </a:prstGeom>
          <a:solidFill>
            <a:schemeClr val="bg1"/>
          </a:solidFill>
          <a:ln w="57150">
            <a:solidFill>
              <a:srgbClr val="C1A01E"/>
            </a:solidFill>
            <a:miter lim="800000"/>
            <a:headEnd/>
            <a:tailEnd/>
          </a:ln>
        </p:spPr>
        <p:txBody>
          <a:bodyPr wrap="none" anchor="ctr"/>
          <a:lstStyle/>
          <a:p>
            <a:pPr eaLnBrk="1" hangingPunct="1"/>
            <a:r>
              <a:rPr lang="en-CA" sz="1200" dirty="0">
                <a:latin typeface="Arial" pitchFamily="34" charset="0"/>
                <a:cs typeface="Arial" pitchFamily="34" charset="0"/>
              </a:rPr>
              <a:t>Youth</a:t>
            </a:r>
          </a:p>
        </p:txBody>
      </p:sp>
      <p:sp>
        <p:nvSpPr>
          <p:cNvPr id="22" name="Rectangle 55"/>
          <p:cNvSpPr>
            <a:spLocks noChangeArrowheads="1"/>
          </p:cNvSpPr>
          <p:nvPr/>
        </p:nvSpPr>
        <p:spPr bwMode="auto">
          <a:xfrm>
            <a:off x="6581057" y="5971898"/>
            <a:ext cx="910727" cy="505959"/>
          </a:xfrm>
          <a:prstGeom prst="rect">
            <a:avLst/>
          </a:prstGeom>
          <a:solidFill>
            <a:schemeClr val="bg1"/>
          </a:solidFill>
          <a:ln w="57150">
            <a:solidFill>
              <a:srgbClr val="C1A01E"/>
            </a:solidFill>
            <a:miter lim="800000"/>
            <a:headEnd/>
            <a:tailEnd/>
          </a:ln>
        </p:spPr>
        <p:txBody>
          <a:bodyPr wrap="none" anchor="ctr"/>
          <a:lstStyle/>
          <a:p>
            <a:pPr eaLnBrk="1" hangingPunct="1"/>
            <a:r>
              <a:rPr lang="en-CA" sz="1200" dirty="0">
                <a:latin typeface="Arial" pitchFamily="34" charset="0"/>
                <a:cs typeface="Arial" pitchFamily="34" charset="0"/>
              </a:rPr>
              <a:t>Women</a:t>
            </a:r>
          </a:p>
        </p:txBody>
      </p:sp>
      <p:sp>
        <p:nvSpPr>
          <p:cNvPr id="23" name="Rectangle 54"/>
          <p:cNvSpPr>
            <a:spLocks noChangeArrowheads="1"/>
          </p:cNvSpPr>
          <p:nvPr/>
        </p:nvSpPr>
        <p:spPr bwMode="auto">
          <a:xfrm>
            <a:off x="5672729" y="5971897"/>
            <a:ext cx="908328" cy="505959"/>
          </a:xfrm>
          <a:prstGeom prst="rect">
            <a:avLst/>
          </a:prstGeom>
          <a:solidFill>
            <a:schemeClr val="bg1"/>
          </a:solidFill>
          <a:ln w="57150">
            <a:solidFill>
              <a:srgbClr val="C1A01E"/>
            </a:solidFill>
            <a:miter lim="800000"/>
            <a:headEnd/>
            <a:tailEnd/>
          </a:ln>
        </p:spPr>
        <p:txBody>
          <a:bodyPr wrap="none" anchor="ctr"/>
          <a:lstStyle/>
          <a:p>
            <a:pPr eaLnBrk="1" hangingPunct="1"/>
            <a:r>
              <a:rPr lang="en-CA" sz="1200" dirty="0">
                <a:latin typeface="Arial" pitchFamily="34" charset="0"/>
                <a:cs typeface="Arial" pitchFamily="34" charset="0"/>
              </a:rPr>
              <a:t>Aboriginals</a:t>
            </a:r>
          </a:p>
        </p:txBody>
      </p:sp>
      <p:sp>
        <p:nvSpPr>
          <p:cNvPr id="24" name="Rectangle 53"/>
          <p:cNvSpPr>
            <a:spLocks noChangeArrowheads="1"/>
          </p:cNvSpPr>
          <p:nvPr/>
        </p:nvSpPr>
        <p:spPr bwMode="auto">
          <a:xfrm>
            <a:off x="4576483" y="5971896"/>
            <a:ext cx="1096246" cy="505959"/>
          </a:xfrm>
          <a:prstGeom prst="rect">
            <a:avLst/>
          </a:prstGeom>
          <a:solidFill>
            <a:schemeClr val="bg1"/>
          </a:solidFill>
          <a:ln w="57150">
            <a:solidFill>
              <a:srgbClr val="C1A01E"/>
            </a:solidFill>
            <a:miter lim="800000"/>
            <a:headEnd/>
            <a:tailEnd/>
          </a:ln>
        </p:spPr>
        <p:txBody>
          <a:bodyPr wrap="none" anchor="ctr"/>
          <a:lstStyle/>
          <a:p>
            <a:pPr eaLnBrk="1" hangingPunct="1"/>
            <a:r>
              <a:rPr lang="en-CA" sz="1200" dirty="0">
                <a:latin typeface="Arial" pitchFamily="34" charset="0"/>
                <a:cs typeface="Arial" pitchFamily="34" charset="0"/>
              </a:rPr>
              <a:t>Immigration</a:t>
            </a:r>
          </a:p>
        </p:txBody>
      </p:sp>
      <p:sp>
        <p:nvSpPr>
          <p:cNvPr id="25" name="Rectangle 66"/>
          <p:cNvSpPr>
            <a:spLocks noChangeArrowheads="1"/>
          </p:cNvSpPr>
          <p:nvPr/>
        </p:nvSpPr>
        <p:spPr bwMode="auto">
          <a:xfrm>
            <a:off x="779675" y="5012939"/>
            <a:ext cx="228600" cy="304800"/>
          </a:xfrm>
          <a:prstGeom prst="rect">
            <a:avLst/>
          </a:prstGeom>
          <a:solidFill>
            <a:srgbClr val="C1A01E"/>
          </a:solidFill>
          <a:ln w="9525">
            <a:solidFill>
              <a:srgbClr val="C1A01E"/>
            </a:solidFill>
            <a:miter lim="800000"/>
            <a:headEnd/>
            <a:tailEnd/>
          </a:ln>
        </p:spPr>
        <p:txBody>
          <a:bodyPr wrap="none" anchor="ctr"/>
          <a:lstStyle/>
          <a:p>
            <a:pPr eaLnBrk="1" hangingPunct="1"/>
            <a:endParaRPr lang="en-CA" dirty="0"/>
          </a:p>
        </p:txBody>
      </p:sp>
      <p:sp>
        <p:nvSpPr>
          <p:cNvPr id="26" name="Text Box 71"/>
          <p:cNvSpPr txBox="1">
            <a:spLocks noChangeArrowheads="1"/>
          </p:cNvSpPr>
          <p:nvPr/>
        </p:nvSpPr>
        <p:spPr bwMode="auto">
          <a:xfrm>
            <a:off x="1008376" y="4966220"/>
            <a:ext cx="2463800" cy="461665"/>
          </a:xfrm>
          <a:prstGeom prst="rect">
            <a:avLst/>
          </a:prstGeom>
          <a:noFill/>
          <a:ln w="9525">
            <a:noFill/>
            <a:miter lim="800000"/>
            <a:headEnd/>
            <a:tailEnd/>
          </a:ln>
        </p:spPr>
        <p:txBody>
          <a:bodyPr>
            <a:spAutoFit/>
          </a:bodyPr>
          <a:lstStyle/>
          <a:p>
            <a:pPr algn="l">
              <a:spcBef>
                <a:spcPct val="50000"/>
              </a:spcBef>
            </a:pPr>
            <a:r>
              <a:rPr lang="en-CA" sz="1200" dirty="0">
                <a:latin typeface="Arial" pitchFamily="34" charset="0"/>
                <a:cs typeface="Arial" pitchFamily="34" charset="0"/>
              </a:rPr>
              <a:t>Does </a:t>
            </a:r>
            <a:r>
              <a:rPr lang="en-CA" sz="1200" dirty="0" smtClean="0">
                <a:latin typeface="Arial" pitchFamily="34" charset="0"/>
                <a:cs typeface="Arial" pitchFamily="34" charset="0"/>
              </a:rPr>
              <a:t>not identify people </a:t>
            </a:r>
            <a:r>
              <a:rPr lang="en-CA" sz="1200" dirty="0">
                <a:latin typeface="Arial" pitchFamily="34" charset="0"/>
                <a:cs typeface="Arial" pitchFamily="34" charset="0"/>
              </a:rPr>
              <a:t>by </a:t>
            </a:r>
            <a:r>
              <a:rPr lang="en-CA" sz="1200" dirty="0" smtClean="0">
                <a:latin typeface="Arial" pitchFamily="34" charset="0"/>
                <a:cs typeface="Arial" pitchFamily="34" charset="0"/>
              </a:rPr>
              <a:t>trade and occupation</a:t>
            </a:r>
            <a:endParaRPr lang="en-CA" sz="1200" dirty="0">
              <a:latin typeface="Arial" pitchFamily="34" charset="0"/>
              <a:cs typeface="Arial" pitchFamily="34" charset="0"/>
            </a:endParaRPr>
          </a:p>
        </p:txBody>
      </p:sp>
      <p:sp>
        <p:nvSpPr>
          <p:cNvPr id="27" name="Rectangle 67"/>
          <p:cNvSpPr>
            <a:spLocks noChangeArrowheads="1"/>
          </p:cNvSpPr>
          <p:nvPr/>
        </p:nvSpPr>
        <p:spPr bwMode="auto">
          <a:xfrm>
            <a:off x="779776" y="5681783"/>
            <a:ext cx="228600" cy="304800"/>
          </a:xfrm>
          <a:prstGeom prst="rect">
            <a:avLst/>
          </a:prstGeom>
          <a:solidFill>
            <a:srgbClr val="00778B"/>
          </a:solidFill>
          <a:ln w="9525">
            <a:solidFill>
              <a:srgbClr val="00778B"/>
            </a:solidFill>
            <a:miter lim="800000"/>
            <a:headEnd/>
            <a:tailEnd/>
          </a:ln>
        </p:spPr>
        <p:txBody>
          <a:bodyPr wrap="none" anchor="ctr"/>
          <a:lstStyle/>
          <a:p>
            <a:pPr eaLnBrk="1" hangingPunct="1"/>
            <a:endParaRPr lang="en-CA" dirty="0"/>
          </a:p>
        </p:txBody>
      </p:sp>
      <p:sp>
        <p:nvSpPr>
          <p:cNvPr id="28" name="Text Box 70"/>
          <p:cNvSpPr txBox="1">
            <a:spLocks noChangeArrowheads="1"/>
          </p:cNvSpPr>
          <p:nvPr/>
        </p:nvSpPr>
        <p:spPr bwMode="auto">
          <a:xfrm>
            <a:off x="1008376" y="5657391"/>
            <a:ext cx="2463800" cy="461665"/>
          </a:xfrm>
          <a:prstGeom prst="rect">
            <a:avLst/>
          </a:prstGeom>
          <a:noFill/>
          <a:ln w="9525">
            <a:noFill/>
            <a:miter lim="800000"/>
            <a:headEnd/>
            <a:tailEnd/>
          </a:ln>
        </p:spPr>
        <p:txBody>
          <a:bodyPr wrap="square">
            <a:spAutoFit/>
          </a:bodyPr>
          <a:lstStyle/>
          <a:p>
            <a:pPr algn="l">
              <a:spcBef>
                <a:spcPct val="50000"/>
              </a:spcBef>
            </a:pPr>
            <a:r>
              <a:rPr lang="en-CA" sz="1200" dirty="0">
                <a:latin typeface="Arial" pitchFamily="34" charset="0"/>
                <a:cs typeface="Arial" pitchFamily="34" charset="0"/>
              </a:rPr>
              <a:t>Identifies </a:t>
            </a:r>
            <a:r>
              <a:rPr lang="en-CA" sz="1200" dirty="0" smtClean="0">
                <a:latin typeface="Arial" pitchFamily="34" charset="0"/>
                <a:cs typeface="Arial" pitchFamily="34" charset="0"/>
              </a:rPr>
              <a:t>people </a:t>
            </a:r>
            <a:r>
              <a:rPr lang="en-CA" sz="1200" dirty="0">
                <a:latin typeface="Arial" pitchFamily="34" charset="0"/>
                <a:cs typeface="Arial" pitchFamily="34" charset="0"/>
              </a:rPr>
              <a:t>by </a:t>
            </a:r>
            <a:r>
              <a:rPr lang="en-CA" sz="1200" dirty="0" smtClean="0">
                <a:latin typeface="Arial" pitchFamily="34" charset="0"/>
                <a:cs typeface="Arial" pitchFamily="34" charset="0"/>
              </a:rPr>
              <a:t>trade and occupation</a:t>
            </a:r>
            <a:endParaRPr lang="en-CA" sz="1200" dirty="0">
              <a:latin typeface="Arial" pitchFamily="34" charset="0"/>
              <a:cs typeface="Arial" pitchFamily="34" charset="0"/>
            </a:endParaRPr>
          </a:p>
        </p:txBody>
      </p:sp>
      <p:sp>
        <p:nvSpPr>
          <p:cNvPr id="29" name="Line 41"/>
          <p:cNvSpPr>
            <a:spLocks noChangeShapeType="1"/>
          </p:cNvSpPr>
          <p:nvPr/>
        </p:nvSpPr>
        <p:spPr bwMode="auto">
          <a:xfrm>
            <a:off x="2846477" y="1921978"/>
            <a:ext cx="3341135" cy="0"/>
          </a:xfrm>
          <a:prstGeom prst="line">
            <a:avLst/>
          </a:prstGeom>
          <a:noFill/>
          <a:ln w="25400">
            <a:solidFill>
              <a:srgbClr val="76232F"/>
            </a:solidFill>
            <a:round/>
            <a:headEnd/>
            <a:tailEnd/>
          </a:ln>
        </p:spPr>
        <p:txBody>
          <a:bodyPr/>
          <a:lstStyle/>
          <a:p>
            <a:endParaRPr lang="en-CA" sz="1200" dirty="0"/>
          </a:p>
        </p:txBody>
      </p:sp>
      <p:sp>
        <p:nvSpPr>
          <p:cNvPr id="30" name="Line 43"/>
          <p:cNvSpPr>
            <a:spLocks noChangeShapeType="1"/>
          </p:cNvSpPr>
          <p:nvPr/>
        </p:nvSpPr>
        <p:spPr bwMode="auto">
          <a:xfrm>
            <a:off x="4545699" y="1921978"/>
            <a:ext cx="0" cy="305184"/>
          </a:xfrm>
          <a:prstGeom prst="line">
            <a:avLst/>
          </a:prstGeom>
          <a:noFill/>
          <a:ln w="25400">
            <a:solidFill>
              <a:srgbClr val="76232F"/>
            </a:solidFill>
            <a:round/>
            <a:headEnd/>
            <a:tailEnd type="triangle" w="med" len="med"/>
          </a:ln>
        </p:spPr>
        <p:txBody>
          <a:bodyPr/>
          <a:lstStyle/>
          <a:p>
            <a:endParaRPr lang="en-CA" sz="1200" dirty="0"/>
          </a:p>
        </p:txBody>
      </p:sp>
      <p:sp>
        <p:nvSpPr>
          <p:cNvPr id="31" name="Rectangle 44"/>
          <p:cNvSpPr>
            <a:spLocks noChangeArrowheads="1"/>
          </p:cNvSpPr>
          <p:nvPr/>
        </p:nvSpPr>
        <p:spPr bwMode="auto">
          <a:xfrm>
            <a:off x="6204780" y="1713600"/>
            <a:ext cx="2197731" cy="416757"/>
          </a:xfrm>
          <a:prstGeom prst="rect">
            <a:avLst/>
          </a:prstGeom>
          <a:solidFill>
            <a:schemeClr val="bg1"/>
          </a:solidFill>
          <a:ln w="57150">
            <a:solidFill>
              <a:srgbClr val="00778B"/>
            </a:solidFill>
            <a:miter lim="800000"/>
            <a:headEnd/>
            <a:tailEnd/>
          </a:ln>
        </p:spPr>
        <p:txBody>
          <a:bodyPr wrap="none" anchor="ctr"/>
          <a:lstStyle/>
          <a:p>
            <a:pPr eaLnBrk="1" hangingPunct="1"/>
            <a:r>
              <a:rPr lang="en-CA" sz="1200" dirty="0" smtClean="0">
                <a:latin typeface="Arial" pitchFamily="34" charset="0"/>
                <a:cs typeface="Arial" pitchFamily="34" charset="0"/>
              </a:rPr>
              <a:t>Population by age / retirement</a:t>
            </a:r>
            <a:endParaRPr lang="en-CA" sz="1200" dirty="0">
              <a:latin typeface="Arial" pitchFamily="34" charset="0"/>
              <a:cs typeface="Arial" pitchFamily="34" charset="0"/>
            </a:endParaRPr>
          </a:p>
        </p:txBody>
      </p:sp>
      <p:sp>
        <p:nvSpPr>
          <p:cNvPr id="32" name="Line 45"/>
          <p:cNvSpPr>
            <a:spLocks noChangeShapeType="1"/>
          </p:cNvSpPr>
          <p:nvPr/>
        </p:nvSpPr>
        <p:spPr bwMode="auto">
          <a:xfrm>
            <a:off x="7323498" y="2130357"/>
            <a:ext cx="3491" cy="708444"/>
          </a:xfrm>
          <a:prstGeom prst="line">
            <a:avLst/>
          </a:prstGeom>
          <a:noFill/>
          <a:ln w="25400">
            <a:solidFill>
              <a:srgbClr val="76232F"/>
            </a:solidFill>
            <a:round/>
            <a:headEnd type="triangle" w="med" len="med"/>
            <a:tailEnd type="triangle" w="med" len="med"/>
          </a:ln>
        </p:spPr>
        <p:txBody>
          <a:bodyPr/>
          <a:lstStyle/>
          <a:p>
            <a:endParaRPr lang="en-CA" sz="1200" dirty="0"/>
          </a:p>
        </p:txBody>
      </p:sp>
      <p:sp>
        <p:nvSpPr>
          <p:cNvPr id="33" name="Line 49"/>
          <p:cNvSpPr>
            <a:spLocks noChangeShapeType="1"/>
          </p:cNvSpPr>
          <p:nvPr/>
        </p:nvSpPr>
        <p:spPr bwMode="auto">
          <a:xfrm>
            <a:off x="2846477" y="3423084"/>
            <a:ext cx="3407176" cy="0"/>
          </a:xfrm>
          <a:prstGeom prst="line">
            <a:avLst/>
          </a:prstGeom>
          <a:noFill/>
          <a:ln w="25400">
            <a:solidFill>
              <a:srgbClr val="76232F"/>
            </a:solidFill>
            <a:round/>
            <a:headEnd/>
            <a:tailEnd/>
          </a:ln>
        </p:spPr>
        <p:txBody>
          <a:bodyPr/>
          <a:lstStyle/>
          <a:p>
            <a:endParaRPr lang="en-CA" sz="1200" dirty="0"/>
          </a:p>
        </p:txBody>
      </p:sp>
      <p:sp>
        <p:nvSpPr>
          <p:cNvPr id="34" name="Line 48"/>
          <p:cNvSpPr>
            <a:spLocks noChangeShapeType="1"/>
          </p:cNvSpPr>
          <p:nvPr/>
        </p:nvSpPr>
        <p:spPr bwMode="auto">
          <a:xfrm>
            <a:off x="4541481" y="3119466"/>
            <a:ext cx="2109" cy="303618"/>
          </a:xfrm>
          <a:prstGeom prst="line">
            <a:avLst/>
          </a:prstGeom>
          <a:noFill/>
          <a:ln w="25400">
            <a:solidFill>
              <a:srgbClr val="76232F"/>
            </a:solidFill>
            <a:round/>
            <a:headEnd/>
            <a:tailEnd/>
          </a:ln>
        </p:spPr>
        <p:txBody>
          <a:bodyPr/>
          <a:lstStyle/>
          <a:p>
            <a:endParaRPr lang="en-CA" sz="1200" dirty="0"/>
          </a:p>
        </p:txBody>
      </p:sp>
      <p:sp>
        <p:nvSpPr>
          <p:cNvPr id="35" name="Line 65"/>
          <p:cNvSpPr>
            <a:spLocks noChangeShapeType="1"/>
          </p:cNvSpPr>
          <p:nvPr/>
        </p:nvSpPr>
        <p:spPr bwMode="auto">
          <a:xfrm>
            <a:off x="2846476" y="3525113"/>
            <a:ext cx="766284" cy="305644"/>
          </a:xfrm>
          <a:prstGeom prst="line">
            <a:avLst/>
          </a:prstGeom>
          <a:noFill/>
          <a:ln w="25400">
            <a:solidFill>
              <a:srgbClr val="76232F"/>
            </a:solidFill>
            <a:round/>
            <a:headEnd type="triangle" w="med" len="med"/>
            <a:tailEnd type="triangle" w="med" len="med"/>
          </a:ln>
        </p:spPr>
        <p:txBody>
          <a:bodyPr/>
          <a:lstStyle/>
          <a:p>
            <a:endParaRPr lang="en-CA" sz="1200" dirty="0"/>
          </a:p>
        </p:txBody>
      </p:sp>
      <p:sp>
        <p:nvSpPr>
          <p:cNvPr id="36" name="Line 64"/>
          <p:cNvSpPr>
            <a:spLocks noChangeShapeType="1"/>
          </p:cNvSpPr>
          <p:nvPr/>
        </p:nvSpPr>
        <p:spPr bwMode="auto">
          <a:xfrm flipV="1">
            <a:off x="5493160" y="3525112"/>
            <a:ext cx="760494" cy="393067"/>
          </a:xfrm>
          <a:prstGeom prst="line">
            <a:avLst/>
          </a:prstGeom>
          <a:noFill/>
          <a:ln w="25400">
            <a:solidFill>
              <a:srgbClr val="76232F"/>
            </a:solidFill>
            <a:round/>
            <a:headEnd type="triangle" w="med" len="med"/>
            <a:tailEnd type="triangle" w="med" len="med"/>
          </a:ln>
        </p:spPr>
        <p:txBody>
          <a:bodyPr/>
          <a:lstStyle/>
          <a:p>
            <a:endParaRPr lang="en-CA" sz="1200" dirty="0"/>
          </a:p>
        </p:txBody>
      </p:sp>
      <p:sp>
        <p:nvSpPr>
          <p:cNvPr id="37" name="Line 47"/>
          <p:cNvSpPr>
            <a:spLocks noChangeShapeType="1"/>
          </p:cNvSpPr>
          <p:nvPr/>
        </p:nvSpPr>
        <p:spPr bwMode="auto">
          <a:xfrm flipH="1">
            <a:off x="7303645" y="3920207"/>
            <a:ext cx="2661" cy="227670"/>
          </a:xfrm>
          <a:prstGeom prst="line">
            <a:avLst/>
          </a:prstGeom>
          <a:noFill/>
          <a:ln w="25400">
            <a:solidFill>
              <a:srgbClr val="76232F"/>
            </a:solidFill>
            <a:round/>
            <a:headEnd type="triangle" w="med" len="med"/>
            <a:tailEnd/>
          </a:ln>
        </p:spPr>
        <p:txBody>
          <a:bodyPr/>
          <a:lstStyle/>
          <a:p>
            <a:endParaRPr lang="en-CA" sz="1200" dirty="0"/>
          </a:p>
        </p:txBody>
      </p:sp>
      <p:sp>
        <p:nvSpPr>
          <p:cNvPr id="40" name="Line 47"/>
          <p:cNvSpPr>
            <a:spLocks noChangeShapeType="1"/>
          </p:cNvSpPr>
          <p:nvPr/>
        </p:nvSpPr>
        <p:spPr bwMode="auto">
          <a:xfrm flipH="1">
            <a:off x="7313295" y="4618549"/>
            <a:ext cx="2661" cy="227670"/>
          </a:xfrm>
          <a:prstGeom prst="line">
            <a:avLst/>
          </a:prstGeom>
          <a:noFill/>
          <a:ln w="25400">
            <a:solidFill>
              <a:srgbClr val="76232F"/>
            </a:solidFill>
            <a:round/>
            <a:headEnd type="triangle" w="med" len="med"/>
            <a:tailEnd/>
          </a:ln>
        </p:spPr>
        <p:txBody>
          <a:bodyPr/>
          <a:lstStyle/>
          <a:p>
            <a:endParaRPr lang="en-CA" sz="1200" dirty="0"/>
          </a:p>
        </p:txBody>
      </p:sp>
      <p:sp>
        <p:nvSpPr>
          <p:cNvPr id="41" name="Line 59"/>
          <p:cNvSpPr>
            <a:spLocks noChangeShapeType="1"/>
          </p:cNvSpPr>
          <p:nvPr/>
        </p:nvSpPr>
        <p:spPr bwMode="auto">
          <a:xfrm>
            <a:off x="5124606" y="5614561"/>
            <a:ext cx="2929896" cy="0"/>
          </a:xfrm>
          <a:prstGeom prst="line">
            <a:avLst/>
          </a:prstGeom>
          <a:noFill/>
          <a:ln w="25400">
            <a:solidFill>
              <a:srgbClr val="76232F"/>
            </a:solidFill>
            <a:round/>
            <a:headEnd/>
            <a:tailEnd/>
          </a:ln>
        </p:spPr>
        <p:txBody>
          <a:bodyPr/>
          <a:lstStyle/>
          <a:p>
            <a:endParaRPr lang="en-CA" sz="1200" dirty="0"/>
          </a:p>
        </p:txBody>
      </p:sp>
      <p:sp>
        <p:nvSpPr>
          <p:cNvPr id="43" name="Line 58"/>
          <p:cNvSpPr>
            <a:spLocks noChangeShapeType="1"/>
          </p:cNvSpPr>
          <p:nvPr/>
        </p:nvSpPr>
        <p:spPr bwMode="auto">
          <a:xfrm>
            <a:off x="5136969" y="5614561"/>
            <a:ext cx="2109" cy="303618"/>
          </a:xfrm>
          <a:prstGeom prst="line">
            <a:avLst/>
          </a:prstGeom>
          <a:noFill/>
          <a:ln w="25400">
            <a:solidFill>
              <a:srgbClr val="76232F"/>
            </a:solidFill>
            <a:round/>
            <a:headEnd type="triangle" w="med" len="med"/>
            <a:tailEnd/>
          </a:ln>
        </p:spPr>
        <p:txBody>
          <a:bodyPr/>
          <a:lstStyle/>
          <a:p>
            <a:endParaRPr lang="en-CA" sz="1200" dirty="0"/>
          </a:p>
        </p:txBody>
      </p:sp>
      <p:sp>
        <p:nvSpPr>
          <p:cNvPr id="44" name="Line 58"/>
          <p:cNvSpPr>
            <a:spLocks noChangeShapeType="1"/>
          </p:cNvSpPr>
          <p:nvPr/>
        </p:nvSpPr>
        <p:spPr bwMode="auto">
          <a:xfrm>
            <a:off x="6126893" y="5646449"/>
            <a:ext cx="2109" cy="303618"/>
          </a:xfrm>
          <a:prstGeom prst="line">
            <a:avLst/>
          </a:prstGeom>
          <a:noFill/>
          <a:ln w="25400">
            <a:solidFill>
              <a:srgbClr val="76232F"/>
            </a:solidFill>
            <a:round/>
            <a:headEnd type="triangle" w="med" len="med"/>
            <a:tailEnd/>
          </a:ln>
        </p:spPr>
        <p:txBody>
          <a:bodyPr/>
          <a:lstStyle/>
          <a:p>
            <a:endParaRPr lang="en-CA" sz="1200" dirty="0"/>
          </a:p>
        </p:txBody>
      </p:sp>
      <p:sp>
        <p:nvSpPr>
          <p:cNvPr id="45" name="Line 58"/>
          <p:cNvSpPr>
            <a:spLocks noChangeShapeType="1"/>
          </p:cNvSpPr>
          <p:nvPr/>
        </p:nvSpPr>
        <p:spPr bwMode="auto">
          <a:xfrm>
            <a:off x="7039055" y="5626482"/>
            <a:ext cx="2109" cy="303618"/>
          </a:xfrm>
          <a:prstGeom prst="line">
            <a:avLst/>
          </a:prstGeom>
          <a:noFill/>
          <a:ln w="25400">
            <a:solidFill>
              <a:srgbClr val="76232F"/>
            </a:solidFill>
            <a:round/>
            <a:headEnd type="triangle" w="med" len="med"/>
            <a:tailEnd/>
          </a:ln>
        </p:spPr>
        <p:txBody>
          <a:bodyPr/>
          <a:lstStyle/>
          <a:p>
            <a:endParaRPr lang="en-CA" sz="1200" dirty="0"/>
          </a:p>
        </p:txBody>
      </p:sp>
      <p:sp>
        <p:nvSpPr>
          <p:cNvPr id="46" name="Line 58"/>
          <p:cNvSpPr>
            <a:spLocks noChangeShapeType="1"/>
          </p:cNvSpPr>
          <p:nvPr/>
        </p:nvSpPr>
        <p:spPr bwMode="auto">
          <a:xfrm>
            <a:off x="8054502" y="5625990"/>
            <a:ext cx="2109" cy="303618"/>
          </a:xfrm>
          <a:prstGeom prst="line">
            <a:avLst/>
          </a:prstGeom>
          <a:noFill/>
          <a:ln w="25400">
            <a:solidFill>
              <a:srgbClr val="76232F"/>
            </a:solidFill>
            <a:round/>
            <a:headEnd type="triangle" w="med" len="med"/>
            <a:tailEnd/>
          </a:ln>
        </p:spPr>
        <p:txBody>
          <a:bodyPr/>
          <a:lstStyle/>
          <a:p>
            <a:endParaRPr lang="en-CA" sz="1200" dirty="0"/>
          </a:p>
        </p:txBody>
      </p:sp>
      <p:sp>
        <p:nvSpPr>
          <p:cNvPr id="47" name="Line 58"/>
          <p:cNvSpPr>
            <a:spLocks noChangeShapeType="1"/>
          </p:cNvSpPr>
          <p:nvPr/>
        </p:nvSpPr>
        <p:spPr bwMode="auto">
          <a:xfrm flipH="1">
            <a:off x="7324553" y="5342831"/>
            <a:ext cx="2436" cy="283159"/>
          </a:xfrm>
          <a:prstGeom prst="line">
            <a:avLst/>
          </a:prstGeom>
          <a:noFill/>
          <a:ln w="25400">
            <a:solidFill>
              <a:srgbClr val="76232F"/>
            </a:solidFill>
            <a:round/>
            <a:headEnd type="triangle" w="med" len="med"/>
            <a:tailEnd/>
          </a:ln>
        </p:spPr>
        <p:txBody>
          <a:bodyPr/>
          <a:lstStyle/>
          <a:p>
            <a:endParaRPr lang="en-CA" sz="1200" dirty="0"/>
          </a:p>
        </p:txBody>
      </p:sp>
      <p:sp>
        <p:nvSpPr>
          <p:cNvPr id="48" name="Rectangle 44"/>
          <p:cNvSpPr>
            <a:spLocks noChangeArrowheads="1"/>
          </p:cNvSpPr>
          <p:nvPr/>
        </p:nvSpPr>
        <p:spPr bwMode="auto">
          <a:xfrm>
            <a:off x="6250968" y="4192695"/>
            <a:ext cx="2105353" cy="425854"/>
          </a:xfrm>
          <a:prstGeom prst="rect">
            <a:avLst/>
          </a:prstGeom>
          <a:solidFill>
            <a:schemeClr val="bg1"/>
          </a:solidFill>
          <a:ln w="57150">
            <a:solidFill>
              <a:srgbClr val="00778B"/>
            </a:solidFill>
            <a:miter lim="800000"/>
            <a:headEnd/>
            <a:tailEnd/>
          </a:ln>
        </p:spPr>
        <p:txBody>
          <a:bodyPr wrap="none" anchor="ctr"/>
          <a:lstStyle/>
          <a:p>
            <a:pPr marL="0" lvl="1" algn="l" eaLnBrk="1" hangingPunct="1"/>
            <a:r>
              <a:rPr lang="en-CA" sz="1200" dirty="0" smtClean="0">
                <a:latin typeface="Arial" pitchFamily="34" charset="0"/>
                <a:cs typeface="Arial" pitchFamily="34" charset="0"/>
              </a:rPr>
              <a:t>Training apprenticeship</a:t>
            </a:r>
            <a:endParaRPr lang="en-CA" sz="1200" dirty="0">
              <a:latin typeface="Arial" pitchFamily="34" charset="0"/>
              <a:cs typeface="Arial" pitchFamily="34" charset="0"/>
            </a:endParaRPr>
          </a:p>
        </p:txBody>
      </p:sp>
      <p:sp>
        <p:nvSpPr>
          <p:cNvPr id="49" name="Rectangle 44"/>
          <p:cNvSpPr>
            <a:spLocks noChangeArrowheads="1"/>
          </p:cNvSpPr>
          <p:nvPr/>
        </p:nvSpPr>
        <p:spPr bwMode="auto">
          <a:xfrm>
            <a:off x="6270820" y="4888716"/>
            <a:ext cx="2105353" cy="425854"/>
          </a:xfrm>
          <a:prstGeom prst="rect">
            <a:avLst/>
          </a:prstGeom>
          <a:solidFill>
            <a:schemeClr val="bg1"/>
          </a:solidFill>
          <a:ln w="57150">
            <a:solidFill>
              <a:srgbClr val="00778B"/>
            </a:solidFill>
            <a:miter lim="800000"/>
            <a:headEnd/>
            <a:tailEnd/>
          </a:ln>
        </p:spPr>
        <p:txBody>
          <a:bodyPr wrap="none" anchor="ctr"/>
          <a:lstStyle/>
          <a:p>
            <a:pPr marL="0" lvl="1" algn="l" eaLnBrk="1" hangingPunct="1"/>
            <a:r>
              <a:rPr lang="en-CA" sz="1200" dirty="0" smtClean="0">
                <a:latin typeface="Arial" pitchFamily="34" charset="0"/>
                <a:cs typeface="Arial" pitchFamily="34" charset="0"/>
              </a:rPr>
              <a:t>Available population</a:t>
            </a:r>
            <a:endParaRPr lang="en-CA" sz="1200" dirty="0">
              <a:latin typeface="Arial" pitchFamily="34" charset="0"/>
              <a:cs typeface="Arial" pitchFamily="34" charset="0"/>
            </a:endParaRPr>
          </a:p>
        </p:txBody>
      </p:sp>
    </p:spTree>
    <p:extLst>
      <p:ext uri="{BB962C8B-B14F-4D97-AF65-F5344CB8AC3E}">
        <p14:creationId xmlns:p14="http://schemas.microsoft.com/office/powerpoint/2010/main" val="1046912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Market adjustments</a:t>
            </a:r>
            <a:endParaRPr lang="en-US" dirty="0"/>
          </a:p>
        </p:txBody>
      </p:sp>
      <p:sp>
        <p:nvSpPr>
          <p:cNvPr id="9" name="Content Placeholder 8"/>
          <p:cNvSpPr>
            <a:spLocks noGrp="1"/>
          </p:cNvSpPr>
          <p:nvPr>
            <p:ph idx="1"/>
          </p:nvPr>
        </p:nvSpPr>
        <p:spPr/>
        <p:txBody>
          <a:bodyPr/>
          <a:lstStyle/>
          <a:p>
            <a:r>
              <a:rPr lang="en-US" dirty="0"/>
              <a:t>What happens when conditions change?</a:t>
            </a:r>
          </a:p>
          <a:p>
            <a:pPr lvl="1"/>
            <a:r>
              <a:rPr lang="en-US" dirty="0"/>
              <a:t>The model has three rounds of adjustments:</a:t>
            </a:r>
          </a:p>
          <a:p>
            <a:pPr marL="1371600" lvl="2" indent="-457200">
              <a:buFont typeface="+mj-lt"/>
              <a:buAutoNum type="arabicPeriod"/>
            </a:pPr>
            <a:r>
              <a:rPr lang="en-US" dirty="0"/>
              <a:t>Unemployment changes</a:t>
            </a:r>
          </a:p>
          <a:p>
            <a:pPr marL="1371600" lvl="2" indent="-457200">
              <a:buFont typeface="+mj-lt"/>
              <a:buAutoNum type="arabicPeriod"/>
            </a:pPr>
            <a:r>
              <a:rPr lang="en-US" dirty="0"/>
              <a:t>Labour force changes</a:t>
            </a:r>
          </a:p>
          <a:p>
            <a:pPr marL="1371600" lvl="2" indent="-457200">
              <a:buFont typeface="+mj-lt"/>
              <a:buAutoNum type="arabicPeriod"/>
            </a:pPr>
            <a:r>
              <a:rPr lang="en-US" dirty="0"/>
              <a:t>Immigration, apprenticeship and other institutional </a:t>
            </a:r>
            <a:r>
              <a:rPr lang="en-US" dirty="0" smtClean="0"/>
              <a:t/>
            </a:r>
            <a:br>
              <a:rPr lang="en-US" dirty="0" smtClean="0"/>
            </a:br>
            <a:r>
              <a:rPr lang="en-US" dirty="0" smtClean="0"/>
              <a:t>systems </a:t>
            </a:r>
            <a:r>
              <a:rPr lang="en-US" dirty="0"/>
              <a:t>adjust</a:t>
            </a:r>
          </a:p>
          <a:p>
            <a:pPr lvl="1"/>
            <a:r>
              <a:rPr lang="en-US" dirty="0" smtClean="0"/>
              <a:t>The </a:t>
            </a:r>
            <a:r>
              <a:rPr lang="en-US" dirty="0"/>
              <a:t>unemployment rate is the first, pivotal point.</a:t>
            </a:r>
          </a:p>
        </p:txBody>
      </p:sp>
    </p:spTree>
    <p:extLst>
      <p:ext uri="{BB962C8B-B14F-4D97-AF65-F5344CB8AC3E}">
        <p14:creationId xmlns:p14="http://schemas.microsoft.com/office/powerpoint/2010/main" val="5560383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adjustments</a:t>
            </a:r>
            <a:endParaRPr lang="en-US" dirty="0"/>
          </a:p>
        </p:txBody>
      </p:sp>
      <p:sp>
        <p:nvSpPr>
          <p:cNvPr id="3" name="Content Placeholder 2"/>
          <p:cNvSpPr>
            <a:spLocks noGrp="1"/>
          </p:cNvSpPr>
          <p:nvPr>
            <p:ph idx="1"/>
          </p:nvPr>
        </p:nvSpPr>
        <p:spPr/>
        <p:txBody>
          <a:bodyPr/>
          <a:lstStyle/>
          <a:p>
            <a:r>
              <a:rPr lang="en-US" dirty="0"/>
              <a:t>Unemployment is an essential feature </a:t>
            </a:r>
            <a:r>
              <a:rPr lang="en-US" dirty="0" smtClean="0"/>
              <a:t/>
            </a:r>
            <a:br>
              <a:rPr lang="en-US" dirty="0" smtClean="0"/>
            </a:br>
            <a:r>
              <a:rPr lang="en-US" dirty="0" smtClean="0"/>
              <a:t>of </a:t>
            </a:r>
            <a:r>
              <a:rPr lang="en-US" dirty="0"/>
              <a:t>the labour </a:t>
            </a:r>
            <a:r>
              <a:rPr lang="en-US" dirty="0" smtClean="0"/>
              <a:t>market:</a:t>
            </a:r>
            <a:endParaRPr lang="en-US" dirty="0"/>
          </a:p>
          <a:p>
            <a:pPr lvl="1"/>
            <a:r>
              <a:rPr lang="en-US" dirty="0" smtClean="0"/>
              <a:t>acts </a:t>
            </a:r>
            <a:r>
              <a:rPr lang="en-US" dirty="0"/>
              <a:t>as a cushion to absorb shocks</a:t>
            </a:r>
          </a:p>
          <a:p>
            <a:pPr lvl="1"/>
            <a:r>
              <a:rPr lang="en-US" dirty="0" smtClean="0"/>
              <a:t>a </a:t>
            </a:r>
            <a:r>
              <a:rPr lang="en-US" dirty="0"/>
              <a:t>social cost across the cycle</a:t>
            </a:r>
          </a:p>
          <a:p>
            <a:pPr lvl="1"/>
            <a:r>
              <a:rPr lang="en-US" dirty="0" smtClean="0"/>
              <a:t>creates </a:t>
            </a:r>
            <a:r>
              <a:rPr lang="en-US" dirty="0"/>
              <a:t>benefits in a balanced market</a:t>
            </a:r>
          </a:p>
          <a:p>
            <a:endParaRPr lang="en-US" dirty="0"/>
          </a:p>
        </p:txBody>
      </p:sp>
    </p:spTree>
    <p:extLst>
      <p:ext uri="{BB962C8B-B14F-4D97-AF65-F5344CB8AC3E}">
        <p14:creationId xmlns:p14="http://schemas.microsoft.com/office/powerpoint/2010/main" val="27747705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adjustments</a:t>
            </a:r>
            <a:endParaRPr lang="en-US" dirty="0"/>
          </a:p>
        </p:txBody>
      </p:sp>
      <p:sp>
        <p:nvSpPr>
          <p:cNvPr id="3" name="Content Placeholder 2"/>
          <p:cNvSpPr>
            <a:spLocks noGrp="1"/>
          </p:cNvSpPr>
          <p:nvPr>
            <p:ph idx="1"/>
          </p:nvPr>
        </p:nvSpPr>
        <p:spPr/>
        <p:txBody>
          <a:bodyPr/>
          <a:lstStyle/>
          <a:p>
            <a:r>
              <a:rPr lang="en-US" dirty="0" smtClean="0"/>
              <a:t>First round adjustments</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678387215"/>
              </p:ext>
            </p:extLst>
          </p:nvPr>
        </p:nvGraphicFramePr>
        <p:xfrm>
          <a:off x="784383" y="2297105"/>
          <a:ext cx="7231208" cy="39424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49202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adjustments</a:t>
            </a:r>
            <a:endParaRPr lang="en-US" dirty="0"/>
          </a:p>
        </p:txBody>
      </p:sp>
      <p:sp>
        <p:nvSpPr>
          <p:cNvPr id="3" name="Content Placeholder 2"/>
          <p:cNvSpPr>
            <a:spLocks noGrp="1"/>
          </p:cNvSpPr>
          <p:nvPr>
            <p:ph idx="1"/>
          </p:nvPr>
        </p:nvSpPr>
        <p:spPr/>
        <p:txBody>
          <a:bodyPr/>
          <a:lstStyle/>
          <a:p>
            <a:r>
              <a:rPr lang="en-US" dirty="0" smtClean="0"/>
              <a:t>Unemployment</a:t>
            </a:r>
            <a:endParaRPr lang="en-US" dirty="0"/>
          </a:p>
          <a:p>
            <a:pPr lvl="1"/>
            <a:r>
              <a:rPr lang="en-US" dirty="0" smtClean="0"/>
              <a:t>There </a:t>
            </a:r>
            <a:r>
              <a:rPr lang="en-US" dirty="0"/>
              <a:t>are three different measures:</a:t>
            </a:r>
          </a:p>
          <a:p>
            <a:pPr marL="1371600" lvl="2" indent="-457200">
              <a:buFont typeface="+mj-lt"/>
              <a:buAutoNum type="arabicPeriod"/>
            </a:pPr>
            <a:r>
              <a:rPr lang="en-US" dirty="0"/>
              <a:t>Seasonal </a:t>
            </a:r>
          </a:p>
          <a:p>
            <a:pPr marL="1371600" lvl="2" indent="-457200">
              <a:buFont typeface="+mj-lt"/>
              <a:buAutoNum type="arabicPeriod"/>
            </a:pPr>
            <a:r>
              <a:rPr lang="en-US" dirty="0"/>
              <a:t>Cyclical</a:t>
            </a:r>
          </a:p>
          <a:p>
            <a:pPr marL="1371600" lvl="2" indent="-457200">
              <a:buFont typeface="+mj-lt"/>
              <a:buAutoNum type="arabicPeriod"/>
            </a:pPr>
            <a:r>
              <a:rPr lang="en-US" dirty="0"/>
              <a:t>Natural</a:t>
            </a:r>
          </a:p>
        </p:txBody>
      </p:sp>
    </p:spTree>
    <p:extLst>
      <p:ext uri="{BB962C8B-B14F-4D97-AF65-F5344CB8AC3E}">
        <p14:creationId xmlns:p14="http://schemas.microsoft.com/office/powerpoint/2010/main" val="8428207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adjustments</a:t>
            </a:r>
            <a:endParaRPr lang="en-US" dirty="0"/>
          </a:p>
        </p:txBody>
      </p:sp>
      <p:sp>
        <p:nvSpPr>
          <p:cNvPr id="3" name="Content Placeholder 2"/>
          <p:cNvSpPr>
            <a:spLocks noGrp="1"/>
          </p:cNvSpPr>
          <p:nvPr>
            <p:ph idx="1"/>
          </p:nvPr>
        </p:nvSpPr>
        <p:spPr/>
        <p:txBody>
          <a:bodyPr/>
          <a:lstStyle/>
          <a:p>
            <a:r>
              <a:rPr lang="en-US" dirty="0" smtClean="0"/>
              <a:t>Seasonal unemployment patterns in Saskatchewan</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805400375"/>
              </p:ext>
            </p:extLst>
          </p:nvPr>
        </p:nvGraphicFramePr>
        <p:xfrm>
          <a:off x="791426" y="2179536"/>
          <a:ext cx="7243621" cy="40600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03299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adjustments</a:t>
            </a:r>
            <a:endParaRPr lang="en-US" dirty="0"/>
          </a:p>
        </p:txBody>
      </p:sp>
      <p:sp>
        <p:nvSpPr>
          <p:cNvPr id="3" name="Content Placeholder 2"/>
          <p:cNvSpPr>
            <a:spLocks noGrp="1"/>
          </p:cNvSpPr>
          <p:nvPr>
            <p:ph idx="1"/>
          </p:nvPr>
        </p:nvSpPr>
        <p:spPr/>
        <p:txBody>
          <a:bodyPr/>
          <a:lstStyle/>
          <a:p>
            <a:r>
              <a:rPr lang="en-US" dirty="0" smtClean="0"/>
              <a:t>Cyclical unemployment rates for Saskatchewan</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209306505"/>
              </p:ext>
            </p:extLst>
          </p:nvPr>
        </p:nvGraphicFramePr>
        <p:xfrm>
          <a:off x="808206" y="2266546"/>
          <a:ext cx="7168475" cy="3973017"/>
        </p:xfrm>
        <a:graphic>
          <a:graphicData uri="http://schemas.openxmlformats.org/drawingml/2006/chart">
            <c:chart xmlns:c="http://schemas.openxmlformats.org/drawingml/2006/chart" xmlns:r="http://schemas.openxmlformats.org/officeDocument/2006/relationships" r:id="rId3"/>
          </a:graphicData>
        </a:graphic>
      </p:graphicFrame>
      <p:sp>
        <p:nvSpPr>
          <p:cNvPr id="5" name="Straight Arrow Connector 4"/>
          <p:cNvSpPr/>
          <p:nvPr/>
        </p:nvSpPr>
        <p:spPr bwMode="auto">
          <a:xfrm rot="16200000">
            <a:off x="6424310" y="5127987"/>
            <a:ext cx="52656" cy="664598"/>
          </a:xfrm>
          <a:prstGeom prst="straightConnector1">
            <a:avLst/>
          </a:prstGeom>
          <a:solidFill>
            <a:srgbClr val="FFFFFF"/>
          </a:solidFill>
          <a:ln w="28575" cap="flat" cmpd="sng" algn="ctr">
            <a:solidFill>
              <a:srgbClr val="76232F"/>
            </a:solidFill>
            <a:prstDash val="solid"/>
            <a:round/>
            <a:headEnd type="none" w="med" len="med"/>
            <a:tailEnd type="arrow"/>
          </a:ln>
          <a:effectLst/>
        </p:spPr>
        <p:txBody>
          <a:bodyPr vert="horz" wrap="none" lIns="91440" tIns="45720" rIns="91440" bIns="45720"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6" name="TextBox 5"/>
          <p:cNvSpPr txBox="1"/>
          <p:nvPr/>
        </p:nvSpPr>
        <p:spPr>
          <a:xfrm>
            <a:off x="2906973" y="5249291"/>
            <a:ext cx="1079142" cy="307777"/>
          </a:xfrm>
          <a:prstGeom prst="rect">
            <a:avLst/>
          </a:prstGeom>
          <a:noFill/>
        </p:spPr>
        <p:txBody>
          <a:bodyPr wrap="none" rtlCol="0">
            <a:spAutoFit/>
          </a:bodyPr>
          <a:lstStyle/>
          <a:p>
            <a:r>
              <a:rPr lang="en-US" sz="1400" b="1" dirty="0" smtClean="0">
                <a:latin typeface="Arial" panose="020B0604020202020204" pitchFamily="34" charset="0"/>
                <a:ea typeface="Adobe Fangsong Std R" pitchFamily="18" charset="-128"/>
                <a:cs typeface="Arial" panose="020B0604020202020204" pitchFamily="34" charset="0"/>
              </a:rPr>
              <a:t>Recession</a:t>
            </a:r>
            <a:endParaRPr lang="en-US" sz="1400" b="1" dirty="0">
              <a:latin typeface="Arial" panose="020B0604020202020204" pitchFamily="34" charset="0"/>
              <a:ea typeface="Adobe Fangsong Std R" pitchFamily="18" charset="-128"/>
              <a:cs typeface="Arial" panose="020B0604020202020204" pitchFamily="34" charset="0"/>
            </a:endParaRPr>
          </a:p>
        </p:txBody>
      </p:sp>
      <p:sp>
        <p:nvSpPr>
          <p:cNvPr id="7" name="TextBox 6"/>
          <p:cNvSpPr txBox="1"/>
          <p:nvPr/>
        </p:nvSpPr>
        <p:spPr>
          <a:xfrm>
            <a:off x="5515289" y="5332725"/>
            <a:ext cx="603050" cy="307777"/>
          </a:xfrm>
          <a:prstGeom prst="rect">
            <a:avLst/>
          </a:prstGeom>
          <a:noFill/>
        </p:spPr>
        <p:txBody>
          <a:bodyPr wrap="none" rtlCol="0">
            <a:spAutoFit/>
          </a:bodyPr>
          <a:lstStyle/>
          <a:p>
            <a:r>
              <a:rPr lang="en-US" sz="1400" b="1" dirty="0" smtClean="0">
                <a:latin typeface="Arial" panose="020B0604020202020204" pitchFamily="34" charset="0"/>
                <a:ea typeface="Adobe Fangsong Std R" pitchFamily="18" charset="-128"/>
                <a:cs typeface="Arial" panose="020B0604020202020204" pitchFamily="34" charset="0"/>
              </a:rPr>
              <a:t>Peak</a:t>
            </a:r>
            <a:endParaRPr lang="en-US" sz="1400" b="1" dirty="0">
              <a:latin typeface="Arial" panose="020B0604020202020204" pitchFamily="34" charset="0"/>
              <a:ea typeface="Adobe Fangsong Std R" pitchFamily="18" charset="-128"/>
              <a:cs typeface="Arial" panose="020B0604020202020204" pitchFamily="34" charset="0"/>
            </a:endParaRPr>
          </a:p>
        </p:txBody>
      </p:sp>
    </p:spTree>
    <p:extLst>
      <p:ext uri="{BB962C8B-B14F-4D97-AF65-F5344CB8AC3E}">
        <p14:creationId xmlns:p14="http://schemas.microsoft.com/office/powerpoint/2010/main" val="13319424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adjustments</a:t>
            </a:r>
            <a:endParaRPr lang="en-US" dirty="0"/>
          </a:p>
        </p:txBody>
      </p:sp>
      <p:sp>
        <p:nvSpPr>
          <p:cNvPr id="3" name="Content Placeholder 2"/>
          <p:cNvSpPr>
            <a:spLocks noGrp="1"/>
          </p:cNvSpPr>
          <p:nvPr>
            <p:ph idx="1"/>
          </p:nvPr>
        </p:nvSpPr>
        <p:spPr/>
        <p:txBody>
          <a:bodyPr/>
          <a:lstStyle/>
          <a:p>
            <a:r>
              <a:rPr lang="en-US" dirty="0"/>
              <a:t>The normal unemployment rate estimates the annual unemployment rate in balanced markets.</a:t>
            </a:r>
          </a:p>
        </p:txBody>
      </p:sp>
    </p:spTree>
    <p:extLst>
      <p:ext uri="{BB962C8B-B14F-4D97-AF65-F5344CB8AC3E}">
        <p14:creationId xmlns:p14="http://schemas.microsoft.com/office/powerpoint/2010/main" val="23557594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adjustments</a:t>
            </a:r>
            <a:endParaRPr lang="en-US" dirty="0"/>
          </a:p>
        </p:txBody>
      </p:sp>
      <p:sp>
        <p:nvSpPr>
          <p:cNvPr id="3" name="Content Placeholder 2"/>
          <p:cNvSpPr>
            <a:spLocks noGrp="1"/>
          </p:cNvSpPr>
          <p:nvPr>
            <p:ph idx="1"/>
          </p:nvPr>
        </p:nvSpPr>
        <p:spPr/>
        <p:txBody>
          <a:bodyPr/>
          <a:lstStyle/>
          <a:p>
            <a:r>
              <a:rPr lang="en-US" dirty="0" smtClean="0"/>
              <a:t>Unemployment rates, heavy equipment operators, Saskatchewan</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703199635"/>
              </p:ext>
            </p:extLst>
          </p:nvPr>
        </p:nvGraphicFramePr>
        <p:xfrm>
          <a:off x="760063" y="2577538"/>
          <a:ext cx="7216618" cy="37648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03825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dirty="0"/>
              <a:t>The purpose of the BuildForce labour market model is to:</a:t>
            </a:r>
          </a:p>
          <a:p>
            <a:pPr lvl="1"/>
            <a:r>
              <a:rPr lang="en-US" dirty="0"/>
              <a:t>track the state of construction labour markets across Canada</a:t>
            </a:r>
          </a:p>
          <a:p>
            <a:pPr lvl="1"/>
            <a:r>
              <a:rPr lang="en-US" dirty="0"/>
              <a:t>promote awareness and discussion about the state of markets and implications for industry and government initiatives</a:t>
            </a:r>
          </a:p>
          <a:p>
            <a:pPr lvl="1"/>
            <a:r>
              <a:rPr lang="en-US" dirty="0"/>
              <a:t>offer an analytical tool to industry participants (e.g., “what if?” simulations)</a:t>
            </a:r>
          </a:p>
        </p:txBody>
      </p:sp>
    </p:spTree>
    <p:extLst>
      <p:ext uri="{BB962C8B-B14F-4D97-AF65-F5344CB8AC3E}">
        <p14:creationId xmlns:p14="http://schemas.microsoft.com/office/powerpoint/2010/main" val="30199449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adjustments</a:t>
            </a:r>
            <a:endParaRPr lang="en-US" dirty="0"/>
          </a:p>
        </p:txBody>
      </p:sp>
      <p:sp>
        <p:nvSpPr>
          <p:cNvPr id="3" name="Content Placeholder 2"/>
          <p:cNvSpPr>
            <a:spLocks noGrp="1"/>
          </p:cNvSpPr>
          <p:nvPr>
            <p:ph idx="1"/>
          </p:nvPr>
        </p:nvSpPr>
        <p:spPr/>
        <p:txBody>
          <a:bodyPr/>
          <a:lstStyle/>
          <a:p>
            <a:r>
              <a:rPr lang="en-US" dirty="0" smtClean="0"/>
              <a:t>Second round adjustments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564309978"/>
              </p:ext>
            </p:extLst>
          </p:nvPr>
        </p:nvGraphicFramePr>
        <p:xfrm>
          <a:off x="830334" y="2918297"/>
          <a:ext cx="7165801" cy="3768960"/>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p:cNvSpPr>
            <a:spLocks noChangeArrowheads="1"/>
          </p:cNvSpPr>
          <p:nvPr/>
        </p:nvSpPr>
        <p:spPr bwMode="auto">
          <a:xfrm>
            <a:off x="1596823" y="2737660"/>
            <a:ext cx="1358900" cy="546100"/>
          </a:xfrm>
          <a:prstGeom prst="ellipse">
            <a:avLst/>
          </a:prstGeom>
          <a:solidFill>
            <a:srgbClr val="FFFFFF"/>
          </a:solidFill>
          <a:ln w="9525">
            <a:solidFill>
              <a:schemeClr val="tx1"/>
            </a:solidFill>
            <a:round/>
            <a:headEnd/>
            <a:tailEnd/>
          </a:ln>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CA" sz="1200" b="1" dirty="0">
                <a:latin typeface="Arial" pitchFamily="34" charset="0"/>
                <a:cs typeface="Arial" pitchFamily="34" charset="0"/>
              </a:rPr>
              <a:t>New </a:t>
            </a:r>
          </a:p>
          <a:p>
            <a:pPr algn="ctr"/>
            <a:r>
              <a:rPr lang="en-US" sz="1200" b="1" dirty="0">
                <a:latin typeface="Arial" pitchFamily="34" charset="0"/>
                <a:cs typeface="Arial" pitchFamily="34" charset="0"/>
              </a:rPr>
              <a:t>e</a:t>
            </a:r>
            <a:r>
              <a:rPr lang="en-US" sz="1200" b="1" dirty="0" smtClean="0">
                <a:latin typeface="Arial" pitchFamily="34" charset="0"/>
                <a:cs typeface="Arial" pitchFamily="34" charset="0"/>
              </a:rPr>
              <a:t>ntrants</a:t>
            </a:r>
            <a:endParaRPr lang="en-CA" sz="1200" b="1" dirty="0">
              <a:latin typeface="Arial" pitchFamily="34" charset="0"/>
              <a:cs typeface="Arial" pitchFamily="34" charset="0"/>
            </a:endParaRPr>
          </a:p>
        </p:txBody>
      </p:sp>
      <p:sp>
        <p:nvSpPr>
          <p:cNvPr id="7" name="Oval 6"/>
          <p:cNvSpPr>
            <a:spLocks noChangeArrowheads="1"/>
          </p:cNvSpPr>
          <p:nvPr/>
        </p:nvSpPr>
        <p:spPr bwMode="auto">
          <a:xfrm>
            <a:off x="2538919" y="2191560"/>
            <a:ext cx="1575881" cy="546100"/>
          </a:xfrm>
          <a:prstGeom prst="ellipse">
            <a:avLst/>
          </a:prstGeom>
          <a:solidFill>
            <a:srgbClr val="FFFFFF"/>
          </a:solidFill>
          <a:ln w="9525">
            <a:solidFill>
              <a:schemeClr val="tx1"/>
            </a:solidFill>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CA" sz="1200" b="1" dirty="0">
                <a:latin typeface="Arial" pitchFamily="34" charset="0"/>
                <a:cs typeface="Arial" pitchFamily="34" charset="0"/>
              </a:rPr>
              <a:t>Increased </a:t>
            </a:r>
          </a:p>
          <a:p>
            <a:pPr algn="ctr"/>
            <a:r>
              <a:rPr lang="en-CA" sz="1200" b="1" dirty="0">
                <a:latin typeface="Arial" pitchFamily="34" charset="0"/>
                <a:cs typeface="Arial" pitchFamily="34" charset="0"/>
              </a:rPr>
              <a:t>participation</a:t>
            </a:r>
          </a:p>
        </p:txBody>
      </p:sp>
      <p:sp>
        <p:nvSpPr>
          <p:cNvPr id="8" name="Oval 7"/>
          <p:cNvSpPr>
            <a:spLocks noChangeArrowheads="1"/>
          </p:cNvSpPr>
          <p:nvPr/>
        </p:nvSpPr>
        <p:spPr bwMode="auto">
          <a:xfrm>
            <a:off x="4213563" y="2191560"/>
            <a:ext cx="1358900" cy="546100"/>
          </a:xfrm>
          <a:prstGeom prst="ellipse">
            <a:avLst/>
          </a:prstGeom>
          <a:solidFill>
            <a:srgbClr val="FFFFFF"/>
          </a:solidFill>
          <a:ln w="9525">
            <a:solidFill>
              <a:schemeClr val="tx1"/>
            </a:solidFill>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CA" sz="1200" b="1" dirty="0">
                <a:latin typeface="Arial" pitchFamily="34" charset="0"/>
                <a:cs typeface="Arial" pitchFamily="34" charset="0"/>
              </a:rPr>
              <a:t>Other</a:t>
            </a:r>
          </a:p>
          <a:p>
            <a:pPr algn="ctr"/>
            <a:r>
              <a:rPr lang="en-CA" sz="1200" b="1" dirty="0">
                <a:latin typeface="Arial" pitchFamily="34" charset="0"/>
                <a:cs typeface="Arial" pitchFamily="34" charset="0"/>
              </a:rPr>
              <a:t>regions</a:t>
            </a:r>
          </a:p>
        </p:txBody>
      </p:sp>
      <p:sp>
        <p:nvSpPr>
          <p:cNvPr id="9" name="Oval 8"/>
          <p:cNvSpPr>
            <a:spLocks noChangeArrowheads="1"/>
          </p:cNvSpPr>
          <p:nvPr/>
        </p:nvSpPr>
        <p:spPr bwMode="auto">
          <a:xfrm>
            <a:off x="5390610" y="2609850"/>
            <a:ext cx="1358900" cy="546100"/>
          </a:xfrm>
          <a:prstGeom prst="ellipse">
            <a:avLst/>
          </a:prstGeom>
          <a:solidFill>
            <a:srgbClr val="FFFFFF"/>
          </a:solidFill>
          <a:ln w="9525">
            <a:solidFill>
              <a:schemeClr val="tx1"/>
            </a:solidFill>
            <a:round/>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CA" sz="1200" b="1" dirty="0">
                <a:latin typeface="Arial" pitchFamily="34" charset="0"/>
                <a:cs typeface="Arial" pitchFamily="34" charset="0"/>
              </a:rPr>
              <a:t>Other</a:t>
            </a:r>
          </a:p>
          <a:p>
            <a:pPr algn="ctr"/>
            <a:r>
              <a:rPr lang="en-CA" sz="1200" b="1" dirty="0">
                <a:latin typeface="Arial" pitchFamily="34" charset="0"/>
                <a:cs typeface="Arial" pitchFamily="34" charset="0"/>
              </a:rPr>
              <a:t>industries</a:t>
            </a:r>
          </a:p>
        </p:txBody>
      </p:sp>
      <p:cxnSp>
        <p:nvCxnSpPr>
          <p:cNvPr id="11" name="Straight Arrow Connector 10"/>
          <p:cNvCxnSpPr>
            <a:stCxn id="7" idx="4"/>
          </p:cNvCxnSpPr>
          <p:nvPr/>
        </p:nvCxnSpPr>
        <p:spPr>
          <a:xfrm>
            <a:off x="3326860" y="2737660"/>
            <a:ext cx="340468" cy="273050"/>
          </a:xfrm>
          <a:prstGeom prst="straightConnector1">
            <a:avLst/>
          </a:prstGeom>
          <a:ln w="28575">
            <a:solidFill>
              <a:srgbClr val="76232F"/>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4426085" y="2753535"/>
            <a:ext cx="466928" cy="273050"/>
          </a:xfrm>
          <a:prstGeom prst="straightConnector1">
            <a:avLst/>
          </a:prstGeom>
          <a:ln w="28575">
            <a:solidFill>
              <a:srgbClr val="76232F"/>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4766553" y="2930254"/>
            <a:ext cx="624057" cy="225696"/>
          </a:xfrm>
          <a:prstGeom prst="straightConnector1">
            <a:avLst/>
          </a:prstGeom>
          <a:ln w="28575">
            <a:solidFill>
              <a:srgbClr val="76232F"/>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2955723" y="3019425"/>
            <a:ext cx="497596" cy="200430"/>
          </a:xfrm>
          <a:prstGeom prst="straightConnector1">
            <a:avLst/>
          </a:prstGeom>
          <a:ln w="28575">
            <a:solidFill>
              <a:srgbClr val="76232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34835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adjustments</a:t>
            </a:r>
            <a:endParaRPr lang="en-US" dirty="0"/>
          </a:p>
        </p:txBody>
      </p:sp>
      <p:sp>
        <p:nvSpPr>
          <p:cNvPr id="3" name="Content Placeholder 2"/>
          <p:cNvSpPr>
            <a:spLocks noGrp="1"/>
          </p:cNvSpPr>
          <p:nvPr>
            <p:ph idx="1"/>
          </p:nvPr>
        </p:nvSpPr>
        <p:spPr/>
        <p:txBody>
          <a:bodyPr/>
          <a:lstStyle/>
          <a:p>
            <a:r>
              <a:rPr lang="en-US" dirty="0"/>
              <a:t>Change in the labour </a:t>
            </a:r>
            <a:r>
              <a:rPr lang="en-US" dirty="0" smtClean="0"/>
              <a:t>force:</a:t>
            </a:r>
            <a:endParaRPr lang="en-US" dirty="0"/>
          </a:p>
          <a:p>
            <a:pPr lvl="1"/>
            <a:r>
              <a:rPr lang="en-US" dirty="0"/>
              <a:t>New entrants</a:t>
            </a:r>
          </a:p>
          <a:p>
            <a:pPr lvl="1"/>
            <a:r>
              <a:rPr lang="en-US" dirty="0"/>
              <a:t>Mortality</a:t>
            </a:r>
          </a:p>
          <a:p>
            <a:pPr lvl="1"/>
            <a:r>
              <a:rPr lang="en-US" dirty="0"/>
              <a:t>Retirement</a:t>
            </a:r>
          </a:p>
          <a:p>
            <a:pPr lvl="1"/>
            <a:r>
              <a:rPr lang="en-US" dirty="0"/>
              <a:t>Net in-mobility</a:t>
            </a:r>
          </a:p>
          <a:p>
            <a:endParaRPr lang="en-US" dirty="0"/>
          </a:p>
        </p:txBody>
      </p:sp>
    </p:spTree>
    <p:extLst>
      <p:ext uri="{BB962C8B-B14F-4D97-AF65-F5344CB8AC3E}">
        <p14:creationId xmlns:p14="http://schemas.microsoft.com/office/powerpoint/2010/main" val="31966833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adjustments</a:t>
            </a:r>
            <a:endParaRPr lang="en-US" dirty="0"/>
          </a:p>
        </p:txBody>
      </p:sp>
      <p:sp>
        <p:nvSpPr>
          <p:cNvPr id="3" name="Content Placeholder 2"/>
          <p:cNvSpPr>
            <a:spLocks noGrp="1"/>
          </p:cNvSpPr>
          <p:nvPr>
            <p:ph idx="1"/>
          </p:nvPr>
        </p:nvSpPr>
        <p:spPr/>
        <p:txBody>
          <a:bodyPr/>
          <a:lstStyle/>
          <a:p>
            <a:r>
              <a:rPr lang="en-US" dirty="0"/>
              <a:t>Change in the labour force</a:t>
            </a:r>
          </a:p>
          <a:p>
            <a:pPr lvl="1"/>
            <a:r>
              <a:rPr lang="en-US" dirty="0"/>
              <a:t>New </a:t>
            </a:r>
            <a:r>
              <a:rPr lang="en-US" dirty="0" smtClean="0"/>
              <a:t>entrants:</a:t>
            </a:r>
            <a:endParaRPr lang="en-US" dirty="0"/>
          </a:p>
          <a:p>
            <a:pPr lvl="2"/>
            <a:r>
              <a:rPr lang="en-US" dirty="0"/>
              <a:t>number of residents 30 years of age and younger entering the labour force for the first time</a:t>
            </a:r>
          </a:p>
          <a:p>
            <a:pPr lvl="1"/>
            <a:r>
              <a:rPr lang="en-US" dirty="0"/>
              <a:t>Determined by:</a:t>
            </a:r>
          </a:p>
          <a:p>
            <a:pPr lvl="2"/>
            <a:r>
              <a:rPr lang="en-US" dirty="0"/>
              <a:t>change in population (age 30 years and younger)</a:t>
            </a:r>
          </a:p>
          <a:p>
            <a:pPr lvl="2"/>
            <a:r>
              <a:rPr lang="en-US" dirty="0"/>
              <a:t>construction share of the workforce</a:t>
            </a:r>
          </a:p>
          <a:p>
            <a:pPr lvl="2"/>
            <a:r>
              <a:rPr lang="en-US" dirty="0"/>
              <a:t>labour market conditions</a:t>
            </a:r>
          </a:p>
        </p:txBody>
      </p:sp>
    </p:spTree>
    <p:extLst>
      <p:ext uri="{BB962C8B-B14F-4D97-AF65-F5344CB8AC3E}">
        <p14:creationId xmlns:p14="http://schemas.microsoft.com/office/powerpoint/2010/main" val="23434097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adjustments</a:t>
            </a:r>
            <a:endParaRPr lang="en-US" dirty="0"/>
          </a:p>
        </p:txBody>
      </p:sp>
      <p:sp>
        <p:nvSpPr>
          <p:cNvPr id="3" name="Content Placeholder 2"/>
          <p:cNvSpPr>
            <a:spLocks noGrp="1"/>
          </p:cNvSpPr>
          <p:nvPr>
            <p:ph idx="1"/>
          </p:nvPr>
        </p:nvSpPr>
        <p:spPr/>
        <p:txBody>
          <a:bodyPr/>
          <a:lstStyle/>
          <a:p>
            <a:r>
              <a:rPr lang="en-US" dirty="0"/>
              <a:t>Change in the labour force</a:t>
            </a:r>
          </a:p>
          <a:p>
            <a:pPr lvl="1"/>
            <a:r>
              <a:rPr lang="en-US" dirty="0" smtClean="0"/>
              <a:t>Mortality:</a:t>
            </a:r>
            <a:endParaRPr lang="en-US" dirty="0"/>
          </a:p>
          <a:p>
            <a:pPr lvl="2"/>
            <a:r>
              <a:rPr lang="en-US" dirty="0" smtClean="0"/>
              <a:t>the number </a:t>
            </a:r>
            <a:r>
              <a:rPr lang="en-US" dirty="0"/>
              <a:t>of persons in the local labour force that pass away during the year based on age-specific mortality rates</a:t>
            </a:r>
          </a:p>
        </p:txBody>
      </p:sp>
    </p:spTree>
    <p:extLst>
      <p:ext uri="{BB962C8B-B14F-4D97-AF65-F5344CB8AC3E}">
        <p14:creationId xmlns:p14="http://schemas.microsoft.com/office/powerpoint/2010/main" val="14705777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adjustments</a:t>
            </a:r>
            <a:endParaRPr lang="en-US" dirty="0"/>
          </a:p>
        </p:txBody>
      </p:sp>
      <p:sp>
        <p:nvSpPr>
          <p:cNvPr id="3" name="Content Placeholder 2"/>
          <p:cNvSpPr>
            <a:spLocks noGrp="1"/>
          </p:cNvSpPr>
          <p:nvPr>
            <p:ph idx="1"/>
          </p:nvPr>
        </p:nvSpPr>
        <p:spPr/>
        <p:txBody>
          <a:bodyPr/>
          <a:lstStyle/>
          <a:p>
            <a:r>
              <a:rPr lang="en-US" dirty="0"/>
              <a:t>Change in the labour force</a:t>
            </a:r>
          </a:p>
          <a:p>
            <a:pPr lvl="1"/>
            <a:r>
              <a:rPr lang="en-US" dirty="0" smtClean="0"/>
              <a:t>Retirement:</a:t>
            </a:r>
            <a:endParaRPr lang="en-US" dirty="0"/>
          </a:p>
          <a:p>
            <a:pPr lvl="2"/>
            <a:r>
              <a:rPr lang="en-US" dirty="0" smtClean="0"/>
              <a:t>the number </a:t>
            </a:r>
            <a:r>
              <a:rPr lang="en-US" dirty="0"/>
              <a:t>of persons permanently leaving the labour </a:t>
            </a:r>
            <a:r>
              <a:rPr lang="en-US" dirty="0" smtClean="0"/>
              <a:t>force</a:t>
            </a:r>
          </a:p>
          <a:p>
            <a:pPr lvl="2"/>
            <a:r>
              <a:rPr lang="en-US" dirty="0" smtClean="0"/>
              <a:t>persons </a:t>
            </a:r>
            <a:r>
              <a:rPr lang="en-US" dirty="0"/>
              <a:t>that take a pension and move to another trade or take contract work are not included</a:t>
            </a:r>
          </a:p>
          <a:p>
            <a:pPr lvl="1"/>
            <a:r>
              <a:rPr lang="en-US" dirty="0"/>
              <a:t>Determined by:</a:t>
            </a:r>
          </a:p>
          <a:p>
            <a:pPr lvl="2"/>
            <a:r>
              <a:rPr lang="en-US" dirty="0" smtClean="0"/>
              <a:t>the change </a:t>
            </a:r>
            <a:r>
              <a:rPr lang="en-US" dirty="0"/>
              <a:t>in participation rates above the age of 55</a:t>
            </a:r>
          </a:p>
        </p:txBody>
      </p:sp>
    </p:spTree>
    <p:extLst>
      <p:ext uri="{BB962C8B-B14F-4D97-AF65-F5344CB8AC3E}">
        <p14:creationId xmlns:p14="http://schemas.microsoft.com/office/powerpoint/2010/main" val="33137495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adjustments</a:t>
            </a:r>
            <a:endParaRPr lang="en-US" dirty="0"/>
          </a:p>
        </p:txBody>
      </p:sp>
      <p:sp>
        <p:nvSpPr>
          <p:cNvPr id="3" name="Content Placeholder 2"/>
          <p:cNvSpPr>
            <a:spLocks noGrp="1"/>
          </p:cNvSpPr>
          <p:nvPr>
            <p:ph idx="1"/>
          </p:nvPr>
        </p:nvSpPr>
        <p:spPr/>
        <p:txBody>
          <a:bodyPr/>
          <a:lstStyle/>
          <a:p>
            <a:r>
              <a:rPr lang="en-US" dirty="0"/>
              <a:t>Change in the labour force</a:t>
            </a:r>
          </a:p>
          <a:p>
            <a:pPr lvl="1"/>
            <a:r>
              <a:rPr lang="en-US" dirty="0"/>
              <a:t>Net </a:t>
            </a:r>
            <a:r>
              <a:rPr lang="en-US" dirty="0" smtClean="0"/>
              <a:t>in-mobility:</a:t>
            </a:r>
            <a:endParaRPr lang="en-US" dirty="0"/>
          </a:p>
          <a:p>
            <a:pPr lvl="2"/>
            <a:r>
              <a:rPr lang="en-US" dirty="0"/>
              <a:t>recruiting required by the construction industry from other industries, other trades or occupations outside construction and/or outside other provinces or countries to meet labour requirements</a:t>
            </a:r>
          </a:p>
          <a:p>
            <a:pPr lvl="1"/>
            <a:r>
              <a:rPr lang="en-US" dirty="0"/>
              <a:t>Determined by:</a:t>
            </a:r>
          </a:p>
          <a:p>
            <a:pPr lvl="2"/>
            <a:r>
              <a:rPr lang="en-US" dirty="0"/>
              <a:t>residual labour requirements</a:t>
            </a:r>
          </a:p>
          <a:p>
            <a:pPr lvl="3"/>
            <a:r>
              <a:rPr lang="en-US" dirty="0"/>
              <a:t>&gt;0 implies recruiting outside</a:t>
            </a:r>
          </a:p>
          <a:p>
            <a:pPr lvl="3"/>
            <a:r>
              <a:rPr lang="en-US" dirty="0"/>
              <a:t>&lt;0 implies losses to other industries/regions</a:t>
            </a:r>
          </a:p>
        </p:txBody>
      </p:sp>
    </p:spTree>
    <p:extLst>
      <p:ext uri="{BB962C8B-B14F-4D97-AF65-F5344CB8AC3E}">
        <p14:creationId xmlns:p14="http://schemas.microsoft.com/office/powerpoint/2010/main" val="14653688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adjustments</a:t>
            </a:r>
            <a:endParaRPr lang="en-US" dirty="0"/>
          </a:p>
        </p:txBody>
      </p:sp>
      <p:sp>
        <p:nvSpPr>
          <p:cNvPr id="3" name="Content Placeholder 2"/>
          <p:cNvSpPr>
            <a:spLocks noGrp="1"/>
          </p:cNvSpPr>
          <p:nvPr>
            <p:ph idx="1"/>
          </p:nvPr>
        </p:nvSpPr>
        <p:spPr/>
        <p:txBody>
          <a:bodyPr/>
          <a:lstStyle/>
          <a:p>
            <a:r>
              <a:rPr lang="en-US" dirty="0" smtClean="0"/>
              <a:t>Change in construction labour force in Saskatchewan</a:t>
            </a:r>
            <a:endParaRPr lang="en-US" dirty="0"/>
          </a:p>
        </p:txBody>
      </p:sp>
      <p:graphicFrame>
        <p:nvGraphicFramePr>
          <p:cNvPr id="5" name="Chart 4"/>
          <p:cNvGraphicFramePr>
            <a:graphicFrameLocks noGrp="1"/>
          </p:cNvGraphicFramePr>
          <p:nvPr>
            <p:extLst>
              <p:ext uri="{D42A27DB-BD31-4B8C-83A1-F6EECF244321}">
                <p14:modId xmlns:p14="http://schemas.microsoft.com/office/powerpoint/2010/main" val="309182433"/>
              </p:ext>
            </p:extLst>
          </p:nvPr>
        </p:nvGraphicFramePr>
        <p:xfrm>
          <a:off x="799605" y="2360197"/>
          <a:ext cx="7245170" cy="40503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92893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Rankings and mobility</a:t>
            </a:r>
            <a:endParaRPr lang="en-US" dirty="0"/>
          </a:p>
        </p:txBody>
      </p:sp>
      <p:sp>
        <p:nvSpPr>
          <p:cNvPr id="3" name="Content Placeholder 2"/>
          <p:cNvSpPr>
            <a:spLocks noGrp="1"/>
          </p:cNvSpPr>
          <p:nvPr>
            <p:ph idx="1"/>
          </p:nvPr>
        </p:nvSpPr>
        <p:spPr/>
        <p:txBody>
          <a:bodyPr/>
          <a:lstStyle/>
          <a:p>
            <a:r>
              <a:rPr lang="en-US" dirty="0"/>
              <a:t>Rankings on a scale of 1 (weak) through 5 (strong) summarize the market </a:t>
            </a:r>
            <a:r>
              <a:rPr lang="en-US" dirty="0" smtClean="0"/>
              <a:t>conditions.</a:t>
            </a:r>
            <a:endParaRPr lang="en-US" dirty="0"/>
          </a:p>
          <a:p>
            <a:pPr lvl="1"/>
            <a:r>
              <a:rPr lang="en-US" dirty="0"/>
              <a:t>Regional rankings are a weighted average of four measures </a:t>
            </a:r>
            <a:r>
              <a:rPr lang="en-US" dirty="0" smtClean="0"/>
              <a:t/>
            </a:r>
            <a:br>
              <a:rPr lang="en-US" dirty="0" smtClean="0"/>
            </a:br>
            <a:r>
              <a:rPr lang="en-US" dirty="0" smtClean="0"/>
              <a:t>(see next </a:t>
            </a:r>
            <a:r>
              <a:rPr lang="en-US" dirty="0"/>
              <a:t>slide</a:t>
            </a:r>
            <a:r>
              <a:rPr lang="en-US" dirty="0" smtClean="0"/>
              <a:t>).</a:t>
            </a:r>
            <a:endParaRPr lang="en-US" dirty="0"/>
          </a:p>
          <a:p>
            <a:pPr lvl="1"/>
            <a:r>
              <a:rPr lang="en-US" dirty="0"/>
              <a:t>Differences in market rankings signal the potential for </a:t>
            </a:r>
            <a:r>
              <a:rPr lang="en-US" dirty="0" smtClean="0"/>
              <a:t>mobility.</a:t>
            </a:r>
            <a:endParaRPr lang="en-US" dirty="0"/>
          </a:p>
        </p:txBody>
      </p:sp>
    </p:spTree>
    <p:extLst>
      <p:ext uri="{BB962C8B-B14F-4D97-AF65-F5344CB8AC3E}">
        <p14:creationId xmlns:p14="http://schemas.microsoft.com/office/powerpoint/2010/main" val="474975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Rankings and mobility</a:t>
            </a:r>
            <a:endParaRPr lang="en-US" dirty="0"/>
          </a:p>
        </p:txBody>
      </p:sp>
      <p:sp>
        <p:nvSpPr>
          <p:cNvPr id="3" name="Content Placeholder 2"/>
          <p:cNvSpPr>
            <a:spLocks noGrp="1"/>
          </p:cNvSpPr>
          <p:nvPr>
            <p:ph idx="1"/>
          </p:nvPr>
        </p:nvSpPr>
        <p:spPr/>
        <p:txBody>
          <a:bodyPr/>
          <a:lstStyle/>
          <a:p>
            <a:r>
              <a:rPr lang="en-US" dirty="0" smtClean="0"/>
              <a:t>Measures:</a:t>
            </a:r>
            <a:endParaRPr lang="en-US" dirty="0"/>
          </a:p>
          <a:p>
            <a:pPr marL="914400" lvl="1" indent="-457200">
              <a:buFont typeface="+mj-lt"/>
              <a:buAutoNum type="arabicPeriod"/>
            </a:pPr>
            <a:r>
              <a:rPr lang="en-US" dirty="0"/>
              <a:t>Estimated unemployment rate relative to natural </a:t>
            </a:r>
            <a:r>
              <a:rPr lang="en-US" dirty="0" smtClean="0"/>
              <a:t/>
            </a:r>
            <a:br>
              <a:rPr lang="en-US" dirty="0" smtClean="0"/>
            </a:br>
            <a:r>
              <a:rPr lang="en-US" dirty="0" smtClean="0"/>
              <a:t>unemployment </a:t>
            </a:r>
            <a:r>
              <a:rPr lang="en-US" dirty="0"/>
              <a:t>rate</a:t>
            </a:r>
          </a:p>
          <a:p>
            <a:pPr marL="914400" lvl="1" indent="-457200">
              <a:buFont typeface="+mj-lt"/>
              <a:buAutoNum type="arabicPeriod"/>
            </a:pPr>
            <a:r>
              <a:rPr lang="en-US" dirty="0"/>
              <a:t>Employment growth</a:t>
            </a:r>
          </a:p>
          <a:p>
            <a:pPr marL="914400" lvl="1" indent="-457200">
              <a:buFont typeface="+mj-lt"/>
              <a:buAutoNum type="arabicPeriod"/>
            </a:pPr>
            <a:r>
              <a:rPr lang="en-US" dirty="0"/>
              <a:t>Net in-mobility as a percentage of the labour force</a:t>
            </a:r>
          </a:p>
          <a:p>
            <a:pPr marL="914400" lvl="1" indent="-457200">
              <a:buFont typeface="+mj-lt"/>
              <a:buAutoNum type="arabicPeriod"/>
            </a:pPr>
            <a:r>
              <a:rPr lang="en-US" dirty="0" smtClean="0"/>
              <a:t>Industry </a:t>
            </a:r>
            <a:r>
              <a:rPr lang="en-US" dirty="0"/>
              <a:t>survey</a:t>
            </a:r>
          </a:p>
        </p:txBody>
      </p:sp>
    </p:spTree>
    <p:extLst>
      <p:ext uri="{BB962C8B-B14F-4D97-AF65-F5344CB8AC3E}">
        <p14:creationId xmlns:p14="http://schemas.microsoft.com/office/powerpoint/2010/main" val="19482722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Rankings and mobility</a:t>
            </a:r>
            <a:endParaRPr lang="en-US" dirty="0"/>
          </a:p>
        </p:txBody>
      </p:sp>
      <p:sp>
        <p:nvSpPr>
          <p:cNvPr id="3" name="Content Placeholder 2"/>
          <p:cNvSpPr>
            <a:spLocks noGrp="1"/>
          </p:cNvSpPr>
          <p:nvPr>
            <p:ph idx="1"/>
          </p:nvPr>
        </p:nvSpPr>
        <p:spPr/>
        <p:txBody>
          <a:bodyPr/>
          <a:lstStyle/>
          <a:p>
            <a:r>
              <a:rPr lang="en-US" dirty="0"/>
              <a:t>Annual weighting of the </a:t>
            </a:r>
            <a:r>
              <a:rPr lang="en-US" dirty="0" smtClean="0"/>
              <a:t>criteria:</a:t>
            </a:r>
            <a:endParaRPr lang="en-US" dirty="0"/>
          </a:p>
          <a:p>
            <a:pPr lvl="1"/>
            <a:r>
              <a:rPr lang="en-US" dirty="0"/>
              <a:t>S</a:t>
            </a:r>
            <a:r>
              <a:rPr lang="en-US" dirty="0" smtClean="0"/>
              <a:t>urveys are only </a:t>
            </a:r>
            <a:r>
              <a:rPr lang="en-US" dirty="0"/>
              <a:t>applied for one </a:t>
            </a:r>
            <a:r>
              <a:rPr lang="en-US" dirty="0" smtClean="0"/>
              <a:t>year.</a:t>
            </a:r>
            <a:endParaRPr lang="en-US" dirty="0"/>
          </a:p>
          <a:p>
            <a:pPr lvl="1"/>
            <a:r>
              <a:rPr lang="en-US" dirty="0" smtClean="0"/>
              <a:t>The weight </a:t>
            </a:r>
            <a:r>
              <a:rPr lang="en-US" dirty="0"/>
              <a:t>attached to replacement demand rises in more distant forecast </a:t>
            </a:r>
            <a:r>
              <a:rPr lang="en-US" dirty="0" smtClean="0"/>
              <a:t>periods.</a:t>
            </a:r>
            <a:endParaRPr lang="en-US" dirty="0"/>
          </a:p>
          <a:p>
            <a:pPr lvl="1"/>
            <a:r>
              <a:rPr lang="en-US" dirty="0"/>
              <a:t>Comments on tables note the potential impacts of </a:t>
            </a:r>
            <a:r>
              <a:rPr lang="en-US" dirty="0" smtClean="0"/>
              <a:t>mobility.</a:t>
            </a:r>
            <a:endParaRPr lang="en-US" dirty="0"/>
          </a:p>
        </p:txBody>
      </p:sp>
    </p:spTree>
    <p:extLst>
      <p:ext uri="{BB962C8B-B14F-4D97-AF65-F5344CB8AC3E}">
        <p14:creationId xmlns:p14="http://schemas.microsoft.com/office/powerpoint/2010/main" val="1192837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dirty="0"/>
              <a:t>The purpose of </a:t>
            </a:r>
            <a:r>
              <a:rPr lang="en-US" i="1" dirty="0"/>
              <a:t>Construction and Maintenance Looking Forward</a:t>
            </a:r>
            <a:r>
              <a:rPr lang="en-US" dirty="0"/>
              <a:t> is:</a:t>
            </a:r>
          </a:p>
          <a:p>
            <a:pPr lvl="1"/>
            <a:r>
              <a:rPr lang="en-US" dirty="0"/>
              <a:t>to provide annual reports (PDFs and PowerPoint presentations) on the state of construction labour markets in all provinces and territories, as well as five Ontario regions</a:t>
            </a:r>
          </a:p>
          <a:p>
            <a:r>
              <a:rPr lang="en-US" dirty="0"/>
              <a:t>The reports are based on:</a:t>
            </a:r>
          </a:p>
          <a:p>
            <a:pPr lvl="1"/>
            <a:r>
              <a:rPr lang="en-US" dirty="0"/>
              <a:t>a current macroeconomic and demographic scenario</a:t>
            </a:r>
          </a:p>
          <a:p>
            <a:pPr lvl="1"/>
            <a:r>
              <a:rPr lang="en-US" dirty="0"/>
              <a:t>a current inventory of major construction projects</a:t>
            </a:r>
          </a:p>
          <a:p>
            <a:pPr lvl="1"/>
            <a:r>
              <a:rPr lang="en-US" dirty="0"/>
              <a:t>the views and input of provincial labour market information </a:t>
            </a:r>
            <a:r>
              <a:rPr lang="en-US" dirty="0" smtClean="0"/>
              <a:t/>
            </a:r>
            <a:br>
              <a:rPr lang="en-US" dirty="0" smtClean="0"/>
            </a:br>
            <a:r>
              <a:rPr lang="en-US" dirty="0" smtClean="0"/>
              <a:t>(</a:t>
            </a:r>
            <a:r>
              <a:rPr lang="en-US" dirty="0"/>
              <a:t>LMI) </a:t>
            </a:r>
            <a:r>
              <a:rPr lang="en-US" dirty="0" smtClean="0"/>
              <a:t>committees</a:t>
            </a:r>
            <a:endParaRPr lang="en-US" dirty="0"/>
          </a:p>
        </p:txBody>
      </p:sp>
    </p:spTree>
    <p:extLst>
      <p:ext uri="{BB962C8B-B14F-4D97-AF65-F5344CB8AC3E}">
        <p14:creationId xmlns:p14="http://schemas.microsoft.com/office/powerpoint/2010/main" val="768670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Rankings and mobility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46019556"/>
              </p:ext>
            </p:extLst>
          </p:nvPr>
        </p:nvGraphicFramePr>
        <p:xfrm>
          <a:off x="474663" y="1500188"/>
          <a:ext cx="7620000" cy="4562475"/>
        </p:xfrm>
        <a:graphic>
          <a:graphicData uri="http://schemas.openxmlformats.org/drawingml/2006/table">
            <a:tbl>
              <a:tblPr/>
              <a:tblGrid>
                <a:gridCol w="970423"/>
                <a:gridCol w="6649577"/>
              </a:tblGrid>
              <a:tr h="861593">
                <a:tc>
                  <a:txBody>
                    <a:bodyPr/>
                    <a:lstStyle/>
                    <a:p>
                      <a:pPr algn="ctr" fontAlgn="ctr"/>
                      <a:r>
                        <a:rPr lang="en-US" sz="2000" b="1" i="0" u="none" strike="noStrike" baseline="0" dirty="0" smtClean="0">
                          <a:solidFill>
                            <a:schemeClr val="bg1"/>
                          </a:solidFill>
                          <a:latin typeface="Arial"/>
                        </a:rPr>
                        <a:t>1</a:t>
                      </a:r>
                      <a:endParaRPr lang="en-US" sz="2000" b="1" i="0" u="none" strike="noStrike" baseline="0" dirty="0">
                        <a:solidFill>
                          <a:schemeClr val="bg1"/>
                        </a:solidFill>
                        <a:latin typeface="Arial"/>
                      </a:endParaRPr>
                    </a:p>
                  </a:txBody>
                  <a:tcPr marL="5976" marR="5976" marT="597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E5D58"/>
                    </a:solidFill>
                  </a:tcPr>
                </a:tc>
                <a:tc>
                  <a:txBody>
                    <a:bodyPr/>
                    <a:lstStyle/>
                    <a:p>
                      <a:pPr marL="360000" algn="l" rtl="0" fontAlgn="t"/>
                      <a:r>
                        <a:rPr lang="en-US" sz="1800" b="0" i="0" u="none" strike="noStrike" baseline="0" dirty="0">
                          <a:solidFill>
                            <a:srgbClr val="000000"/>
                          </a:solidFill>
                          <a:latin typeface="Arial"/>
                        </a:rPr>
                        <a:t>Qualified workers are available in </a:t>
                      </a:r>
                      <a:r>
                        <a:rPr lang="en-US" sz="1800" b="0" i="0" u="none" strike="noStrike" baseline="0" dirty="0" smtClean="0">
                          <a:solidFill>
                            <a:srgbClr val="000000"/>
                          </a:solidFill>
                          <a:latin typeface="Arial"/>
                        </a:rPr>
                        <a:t>local </a:t>
                      </a:r>
                      <a:r>
                        <a:rPr lang="en-US" sz="1800" b="0" i="0" u="none" strike="noStrike" baseline="0" dirty="0">
                          <a:solidFill>
                            <a:srgbClr val="000000"/>
                          </a:solidFill>
                          <a:latin typeface="Arial"/>
                        </a:rPr>
                        <a:t>markets. </a:t>
                      </a:r>
                      <a:r>
                        <a:rPr lang="en-US" sz="1800" b="0" i="0" u="none" strike="noStrike" baseline="0" dirty="0" smtClean="0">
                          <a:solidFill>
                            <a:srgbClr val="000000"/>
                          </a:solidFill>
                          <a:latin typeface="Arial"/>
                        </a:rPr>
                        <a:t>Excess </a:t>
                      </a:r>
                      <a:r>
                        <a:rPr lang="en-US" sz="1800" b="0" i="0" u="none" strike="noStrike" baseline="0" dirty="0">
                          <a:solidFill>
                            <a:srgbClr val="000000"/>
                          </a:solidFill>
                          <a:latin typeface="Arial"/>
                        </a:rPr>
                        <a:t>supply is apparent. Workers may move to other markets. </a:t>
                      </a:r>
                    </a:p>
                  </a:txBody>
                  <a:tcPr marL="5976" marR="5976" marT="5975"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719963">
                <a:tc>
                  <a:txBody>
                    <a:bodyPr/>
                    <a:lstStyle/>
                    <a:p>
                      <a:pPr algn="ctr" fontAlgn="ctr"/>
                      <a:r>
                        <a:rPr lang="en-US" sz="2000" b="1" i="0" u="none" strike="noStrike" baseline="0" dirty="0">
                          <a:solidFill>
                            <a:schemeClr val="bg1"/>
                          </a:solidFill>
                          <a:latin typeface="Arial"/>
                        </a:rPr>
                        <a:t>2</a:t>
                      </a:r>
                    </a:p>
                  </a:txBody>
                  <a:tcPr marL="5976" marR="5976" marT="597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778B"/>
                    </a:solidFill>
                  </a:tcPr>
                </a:tc>
                <a:tc>
                  <a:txBody>
                    <a:bodyPr/>
                    <a:lstStyle/>
                    <a:p>
                      <a:pPr marL="360000" algn="l" rtl="0" fontAlgn="t"/>
                      <a:r>
                        <a:rPr lang="en-US" sz="1800" b="0" i="0" u="none" strike="noStrike" baseline="0" dirty="0">
                          <a:solidFill>
                            <a:srgbClr val="000000"/>
                          </a:solidFill>
                          <a:latin typeface="Arial"/>
                        </a:rPr>
                        <a:t>Qualified workers are available in local </a:t>
                      </a:r>
                      <a:r>
                        <a:rPr lang="en-US" sz="1800" b="0" i="0" u="none" strike="noStrike" baseline="0" dirty="0" smtClean="0">
                          <a:solidFill>
                            <a:srgbClr val="000000"/>
                          </a:solidFill>
                          <a:latin typeface="Arial"/>
                        </a:rPr>
                        <a:t>markets</a:t>
                      </a:r>
                      <a:r>
                        <a:rPr lang="en-US" sz="1800" b="0" i="0" u="none" strike="noStrike" baseline="0" dirty="0">
                          <a:solidFill>
                            <a:srgbClr val="000000"/>
                          </a:solidFill>
                          <a:latin typeface="Arial"/>
                        </a:rPr>
                        <a:t>. </a:t>
                      </a:r>
                    </a:p>
                  </a:txBody>
                  <a:tcPr marL="5976" marR="5976" marT="5975"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955831">
                <a:tc>
                  <a:txBody>
                    <a:bodyPr/>
                    <a:lstStyle/>
                    <a:p>
                      <a:pPr algn="ctr" fontAlgn="ctr"/>
                      <a:r>
                        <a:rPr lang="en-US" sz="2000" b="1" i="0" u="none" strike="noStrike" baseline="0" dirty="0">
                          <a:solidFill>
                            <a:schemeClr val="bg1"/>
                          </a:solidFill>
                          <a:latin typeface="Arial"/>
                        </a:rPr>
                        <a:t>3</a:t>
                      </a:r>
                    </a:p>
                  </a:txBody>
                  <a:tcPr marL="5976" marR="5976" marT="597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1A01E"/>
                    </a:solidFill>
                  </a:tcPr>
                </a:tc>
                <a:tc>
                  <a:txBody>
                    <a:bodyPr/>
                    <a:lstStyle/>
                    <a:p>
                      <a:pPr marL="360000" algn="l" rtl="0" fontAlgn="t"/>
                      <a:r>
                        <a:rPr lang="en-US" sz="1800" b="0" i="0" u="none" strike="noStrike" baseline="0" dirty="0">
                          <a:solidFill>
                            <a:srgbClr val="000000"/>
                          </a:solidFill>
                          <a:latin typeface="Arial"/>
                        </a:rPr>
                        <a:t>Qualified workers in the local market may be </a:t>
                      </a:r>
                      <a:r>
                        <a:rPr lang="en-US" sz="1800" b="0" i="0" u="none" strike="noStrike" baseline="0" dirty="0" smtClean="0">
                          <a:solidFill>
                            <a:srgbClr val="000000"/>
                          </a:solidFill>
                          <a:latin typeface="Arial"/>
                        </a:rPr>
                        <a:t>limited </a:t>
                      </a:r>
                      <a:r>
                        <a:rPr lang="en-US" sz="1800" b="0" i="0" u="none" strike="noStrike" baseline="0" dirty="0">
                          <a:solidFill>
                            <a:srgbClr val="000000"/>
                          </a:solidFill>
                          <a:latin typeface="Arial"/>
                        </a:rPr>
                        <a:t>by </a:t>
                      </a:r>
                      <a:r>
                        <a:rPr lang="en-US" sz="1800" b="0" i="0" u="none" strike="noStrike" baseline="0" dirty="0" smtClean="0">
                          <a:solidFill>
                            <a:srgbClr val="000000"/>
                          </a:solidFill>
                          <a:latin typeface="Arial"/>
                        </a:rPr>
                        <a:t/>
                      </a:r>
                      <a:br>
                        <a:rPr lang="en-US" sz="1800" b="0" i="0" u="none" strike="noStrike" baseline="0" dirty="0" smtClean="0">
                          <a:solidFill>
                            <a:srgbClr val="000000"/>
                          </a:solidFill>
                          <a:latin typeface="Arial"/>
                        </a:rPr>
                      </a:br>
                      <a:r>
                        <a:rPr lang="en-US" sz="1800" b="0" i="0" u="none" strike="noStrike" baseline="0" dirty="0" smtClean="0">
                          <a:solidFill>
                            <a:srgbClr val="000000"/>
                          </a:solidFill>
                          <a:latin typeface="Arial"/>
                        </a:rPr>
                        <a:t>short-term </a:t>
                      </a:r>
                      <a:r>
                        <a:rPr lang="en-US" sz="1800" b="0" i="0" u="none" strike="noStrike" baseline="0" dirty="0">
                          <a:solidFill>
                            <a:srgbClr val="000000"/>
                          </a:solidFill>
                          <a:latin typeface="Arial"/>
                        </a:rPr>
                        <a:t>increases in demand. </a:t>
                      </a:r>
                      <a:r>
                        <a:rPr lang="en-US" sz="1800" b="0" i="0" u="none" strike="noStrike" baseline="0" dirty="0" smtClean="0">
                          <a:solidFill>
                            <a:srgbClr val="000000"/>
                          </a:solidFill>
                          <a:latin typeface="Arial"/>
                        </a:rPr>
                        <a:t>Established </a:t>
                      </a:r>
                      <a:r>
                        <a:rPr lang="en-US" sz="1800" b="0" i="0" u="none" strike="noStrike" baseline="0" dirty="0">
                          <a:solidFill>
                            <a:srgbClr val="000000"/>
                          </a:solidFill>
                          <a:latin typeface="Arial"/>
                        </a:rPr>
                        <a:t>patterns of recruiting are sufficient. </a:t>
                      </a:r>
                    </a:p>
                  </a:txBody>
                  <a:tcPr marL="5976" marR="5976" marT="5975"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102914">
                <a:tc>
                  <a:txBody>
                    <a:bodyPr/>
                    <a:lstStyle/>
                    <a:p>
                      <a:pPr algn="ctr" fontAlgn="ctr"/>
                      <a:r>
                        <a:rPr lang="en-US" sz="2000" b="1" i="0" u="none" strike="noStrike" baseline="0" dirty="0">
                          <a:solidFill>
                            <a:schemeClr val="bg1"/>
                          </a:solidFill>
                          <a:latin typeface="Arial"/>
                        </a:rPr>
                        <a:t>4</a:t>
                      </a:r>
                    </a:p>
                  </a:txBody>
                  <a:tcPr marL="5976" marR="5976" marT="597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36924"/>
                    </a:solidFill>
                  </a:tcPr>
                </a:tc>
                <a:tc>
                  <a:txBody>
                    <a:bodyPr/>
                    <a:lstStyle/>
                    <a:p>
                      <a:pPr marL="360000" algn="l" rtl="0" fontAlgn="t"/>
                      <a:r>
                        <a:rPr lang="en-US" sz="1800" b="0" i="0" u="none" strike="noStrike" baseline="0" dirty="0">
                          <a:solidFill>
                            <a:srgbClr val="000000"/>
                          </a:solidFill>
                          <a:latin typeface="Arial"/>
                        </a:rPr>
                        <a:t>Qualified workers are generally not available in </a:t>
                      </a:r>
                      <a:r>
                        <a:rPr lang="en-US" sz="1800" b="0" i="0" u="none" strike="noStrike" baseline="0" dirty="0" smtClean="0">
                          <a:solidFill>
                            <a:srgbClr val="000000"/>
                          </a:solidFill>
                          <a:latin typeface="Arial"/>
                        </a:rPr>
                        <a:t>local markets</a:t>
                      </a:r>
                      <a:r>
                        <a:rPr lang="en-US" sz="1800" b="0" i="0" u="none" strike="noStrike" baseline="0" dirty="0">
                          <a:solidFill>
                            <a:srgbClr val="000000"/>
                          </a:solidFill>
                          <a:latin typeface="Arial"/>
                        </a:rPr>
                        <a:t>. Recruiting may extend beyond traditional sources and practices</a:t>
                      </a:r>
                      <a:r>
                        <a:rPr lang="en-US" sz="1800" b="0" i="0" u="none" strike="noStrike" baseline="0" dirty="0" smtClean="0">
                          <a:solidFill>
                            <a:srgbClr val="000000"/>
                          </a:solidFill>
                          <a:latin typeface="Arial"/>
                        </a:rPr>
                        <a:t>.</a:t>
                      </a:r>
                      <a:r>
                        <a:rPr lang="en-US" sz="1800" b="0" i="1" u="none" strike="noStrike" baseline="0" dirty="0" smtClean="0">
                          <a:solidFill>
                            <a:srgbClr val="000000"/>
                          </a:solidFill>
                          <a:latin typeface="Arial"/>
                        </a:rPr>
                        <a:t> </a:t>
                      </a:r>
                      <a:endParaRPr lang="en-US" sz="1800" b="0" i="0" u="none" strike="noStrike" baseline="0" dirty="0">
                        <a:solidFill>
                          <a:srgbClr val="000000"/>
                        </a:solidFill>
                        <a:latin typeface="Arial"/>
                      </a:endParaRPr>
                    </a:p>
                  </a:txBody>
                  <a:tcPr marL="5976" marR="5976" marT="5975"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922174">
                <a:tc>
                  <a:txBody>
                    <a:bodyPr/>
                    <a:lstStyle/>
                    <a:p>
                      <a:pPr algn="ctr" fontAlgn="ctr"/>
                      <a:r>
                        <a:rPr lang="en-US" sz="2000" b="1" i="0" u="none" strike="noStrike" baseline="0" dirty="0" smtClean="0">
                          <a:solidFill>
                            <a:schemeClr val="bg1"/>
                          </a:solidFill>
                          <a:latin typeface="Arial"/>
                        </a:rPr>
                        <a:t>5</a:t>
                      </a:r>
                      <a:endParaRPr lang="en-US" sz="2000" b="1" i="0" u="none" strike="noStrike" baseline="0" dirty="0">
                        <a:solidFill>
                          <a:schemeClr val="bg1"/>
                        </a:solidFill>
                        <a:latin typeface="Arial"/>
                      </a:endParaRPr>
                    </a:p>
                  </a:txBody>
                  <a:tcPr marL="5976" marR="5976" marT="597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6232F"/>
                    </a:solidFill>
                  </a:tcPr>
                </a:tc>
                <a:tc>
                  <a:txBody>
                    <a:bodyPr/>
                    <a:lstStyle/>
                    <a:p>
                      <a:pPr marL="360000" algn="l" rtl="0" fontAlgn="t"/>
                      <a:r>
                        <a:rPr lang="en-US" sz="1800" b="0" i="0" u="none" strike="noStrike" baseline="0" dirty="0" smtClean="0">
                          <a:solidFill>
                            <a:srgbClr val="000000"/>
                          </a:solidFill>
                          <a:latin typeface="Arial"/>
                        </a:rPr>
                        <a:t>Qualified workers are not available in local markets. Competition is intense. </a:t>
                      </a:r>
                      <a:endParaRPr lang="en-US" sz="1800" b="0" i="0" u="none" strike="noStrike" baseline="0" dirty="0">
                        <a:solidFill>
                          <a:srgbClr val="000000"/>
                        </a:solidFill>
                        <a:latin typeface="Arial"/>
                      </a:endParaRPr>
                    </a:p>
                  </a:txBody>
                  <a:tcPr marL="5976" marR="5976" marT="5975"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Tree>
    <p:extLst>
      <p:ext uri="{BB962C8B-B14F-4D97-AF65-F5344CB8AC3E}">
        <p14:creationId xmlns:p14="http://schemas.microsoft.com/office/powerpoint/2010/main" val="41817742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Rankings and mobility</a:t>
            </a:r>
            <a:endParaRPr lang="en-US" dirty="0"/>
          </a:p>
        </p:txBody>
      </p:sp>
      <p:sp>
        <p:nvSpPr>
          <p:cNvPr id="5" name="TextBox 4"/>
          <p:cNvSpPr txBox="1"/>
          <p:nvPr/>
        </p:nvSpPr>
        <p:spPr>
          <a:xfrm>
            <a:off x="2640319" y="1803898"/>
            <a:ext cx="3889375" cy="584775"/>
          </a:xfrm>
          <a:prstGeom prst="rect">
            <a:avLst/>
          </a:prstGeom>
          <a:solidFill>
            <a:srgbClr val="D9D9D9"/>
          </a:solidFill>
          <a:ln w="63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spAutoFit/>
          </a:bodyPr>
          <a:lstStyle/>
          <a:p>
            <a:pPr algn="ctr">
              <a:defRPr/>
            </a:pPr>
            <a:r>
              <a:rPr lang="en-CA" sz="1600" b="1" dirty="0">
                <a:solidFill>
                  <a:schemeClr val="tx1"/>
                </a:solidFill>
                <a:latin typeface="Arial" pitchFamily="34" charset="0"/>
                <a:cs typeface="Arial" pitchFamily="34" charset="0"/>
              </a:rPr>
              <a:t>Labour </a:t>
            </a:r>
            <a:r>
              <a:rPr lang="en-CA" sz="1600" b="1" dirty="0" smtClean="0">
                <a:solidFill>
                  <a:schemeClr val="tx1"/>
                </a:solidFill>
                <a:latin typeface="Arial" pitchFamily="34" charset="0"/>
                <a:cs typeface="Arial" pitchFamily="34" charset="0"/>
              </a:rPr>
              <a:t>requirements</a:t>
            </a:r>
            <a:endParaRPr lang="en-CA" sz="1600" b="1" dirty="0">
              <a:solidFill>
                <a:schemeClr val="tx1"/>
              </a:solidFill>
              <a:latin typeface="Arial" pitchFamily="34" charset="0"/>
              <a:cs typeface="Arial" pitchFamily="34" charset="0"/>
            </a:endParaRPr>
          </a:p>
          <a:p>
            <a:pPr algn="ctr">
              <a:defRPr/>
            </a:pPr>
            <a:r>
              <a:rPr lang="en-CA" sz="1600" b="1" dirty="0">
                <a:solidFill>
                  <a:schemeClr val="tx1"/>
                </a:solidFill>
                <a:latin typeface="Arial" pitchFamily="34" charset="0"/>
                <a:cs typeface="Arial" pitchFamily="34" charset="0"/>
              </a:rPr>
              <a:t>(Demand</a:t>
            </a:r>
            <a:r>
              <a:rPr lang="en-CA" sz="1600" b="1" dirty="0" smtClean="0">
                <a:solidFill>
                  <a:schemeClr val="tx1"/>
                </a:solidFill>
                <a:latin typeface="Arial" pitchFamily="34" charset="0"/>
                <a:cs typeface="Arial" pitchFamily="34" charset="0"/>
              </a:rPr>
              <a:t>)</a:t>
            </a:r>
            <a:endParaRPr lang="en-CA" sz="1600" b="1" u="sng" dirty="0">
              <a:solidFill>
                <a:schemeClr val="tx1"/>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642691771"/>
              </p:ext>
            </p:extLst>
          </p:nvPr>
        </p:nvGraphicFramePr>
        <p:xfrm>
          <a:off x="923403" y="2722156"/>
          <a:ext cx="7337056" cy="2169167"/>
        </p:xfrm>
        <a:graphic>
          <a:graphicData uri="http://schemas.openxmlformats.org/drawingml/2006/table">
            <a:tbl>
              <a:tblPr/>
              <a:tblGrid>
                <a:gridCol w="1528559"/>
                <a:gridCol w="1630454"/>
                <a:gridCol w="1528559"/>
                <a:gridCol w="1324742"/>
                <a:gridCol w="1324742"/>
              </a:tblGrid>
              <a:tr h="526882">
                <a:tc gridSpan="5">
                  <a:txBody>
                    <a:bodyPr/>
                    <a:lstStyle/>
                    <a:p>
                      <a:pPr marR="0" indent="0" algn="ctr" rtl="0">
                        <a:spcBef>
                          <a:spcPts val="0"/>
                        </a:spcBef>
                        <a:spcAft>
                          <a:spcPts val="0"/>
                        </a:spcAft>
                      </a:pPr>
                      <a:r>
                        <a:rPr lang="en-CA" sz="1600" b="1" kern="1400" noProof="0" dirty="0" smtClean="0">
                          <a:solidFill>
                            <a:schemeClr val="tx1"/>
                          </a:solidFill>
                          <a:latin typeface="Arial" pitchFamily="34" charset="0"/>
                          <a:cs typeface="Arial" pitchFamily="34" charset="0"/>
                        </a:rPr>
                        <a:t>Labour</a:t>
                      </a:r>
                      <a:r>
                        <a:rPr lang="en-US" sz="1600" b="1" kern="1400" dirty="0" smtClean="0">
                          <a:solidFill>
                            <a:schemeClr val="tx1"/>
                          </a:solidFill>
                          <a:latin typeface="Arial" pitchFamily="34" charset="0"/>
                          <a:cs typeface="Arial" pitchFamily="34" charset="0"/>
                        </a:rPr>
                        <a:t> market</a:t>
                      </a:r>
                      <a:r>
                        <a:rPr lang="en-US" sz="1600" b="1" kern="1400" baseline="0" dirty="0" smtClean="0">
                          <a:solidFill>
                            <a:schemeClr val="tx1"/>
                          </a:solidFill>
                          <a:latin typeface="Arial" pitchFamily="34" charset="0"/>
                          <a:cs typeface="Arial" pitchFamily="34" charset="0"/>
                        </a:rPr>
                        <a:t> </a:t>
                      </a:r>
                      <a:r>
                        <a:rPr lang="en-US" sz="1600" b="1" kern="1400" dirty="0" smtClean="0">
                          <a:solidFill>
                            <a:schemeClr val="tx1"/>
                          </a:solidFill>
                          <a:latin typeface="Arial" pitchFamily="34" charset="0"/>
                          <a:cs typeface="Arial" pitchFamily="34" charset="0"/>
                        </a:rPr>
                        <a:t>rankings</a:t>
                      </a:r>
                      <a:endParaRPr lang="en-US" sz="1600" b="1" kern="1400" dirty="0">
                        <a:solidFill>
                          <a:schemeClr val="tx1"/>
                        </a:solidFill>
                        <a:latin typeface="Arial" pitchFamily="34" charset="0"/>
                        <a:cs typeface="Arial" pitchFamily="34" charset="0"/>
                      </a:endParaRP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593773">
                <a:tc>
                  <a:txBody>
                    <a:bodyPr/>
                    <a:lstStyle/>
                    <a:p>
                      <a:pPr marR="0" indent="0" algn="ctr" rtl="0">
                        <a:spcBef>
                          <a:spcPts val="0"/>
                        </a:spcBef>
                        <a:spcAft>
                          <a:spcPts val="0"/>
                        </a:spcAft>
                      </a:pPr>
                      <a:r>
                        <a:rPr lang="en-US" sz="1600" b="1" kern="1400" dirty="0">
                          <a:solidFill>
                            <a:schemeClr val="bg1"/>
                          </a:solidFill>
                          <a:latin typeface="Arial" pitchFamily="34" charset="0"/>
                          <a:cs typeface="Arial" pitchFamily="34" charset="0"/>
                        </a:rPr>
                        <a:t>1</a:t>
                      </a:r>
                      <a:endParaRPr lang="en-US" sz="1600" kern="1400" dirty="0">
                        <a:solidFill>
                          <a:schemeClr val="bg1"/>
                        </a:solidFill>
                        <a:latin typeface="Arial" pitchFamily="34" charset="0"/>
                        <a:cs typeface="Arial" pitchFamily="34" charset="0"/>
                      </a:endParaRP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E5D58"/>
                    </a:solidFill>
                  </a:tcPr>
                </a:tc>
                <a:tc>
                  <a:txBody>
                    <a:bodyPr/>
                    <a:lstStyle/>
                    <a:p>
                      <a:pPr marR="0" indent="0" algn="ctr" rtl="0">
                        <a:spcBef>
                          <a:spcPts val="0"/>
                        </a:spcBef>
                        <a:spcAft>
                          <a:spcPts val="0"/>
                        </a:spcAft>
                      </a:pPr>
                      <a:r>
                        <a:rPr lang="en-US" sz="1600" b="1" kern="1400" dirty="0">
                          <a:solidFill>
                            <a:schemeClr val="bg1"/>
                          </a:solidFill>
                          <a:latin typeface="Arial" pitchFamily="34" charset="0"/>
                          <a:cs typeface="Arial" pitchFamily="34" charset="0"/>
                        </a:rPr>
                        <a:t>2</a:t>
                      </a:r>
                      <a:endParaRPr lang="en-US" sz="1600" kern="1400" dirty="0">
                        <a:solidFill>
                          <a:schemeClr val="bg1"/>
                        </a:solidFill>
                        <a:latin typeface="Arial" pitchFamily="34" charset="0"/>
                        <a:cs typeface="Arial" pitchFamily="34" charset="0"/>
                      </a:endParaRP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78B"/>
                    </a:solidFill>
                  </a:tcPr>
                </a:tc>
                <a:tc>
                  <a:txBody>
                    <a:bodyPr/>
                    <a:lstStyle/>
                    <a:p>
                      <a:pPr marR="0" indent="0" algn="ctr" rtl="0">
                        <a:spcBef>
                          <a:spcPts val="0"/>
                        </a:spcBef>
                        <a:spcAft>
                          <a:spcPts val="0"/>
                        </a:spcAft>
                      </a:pPr>
                      <a:r>
                        <a:rPr lang="en-US" sz="1600" b="1" kern="1400" dirty="0">
                          <a:solidFill>
                            <a:schemeClr val="bg1"/>
                          </a:solidFill>
                          <a:latin typeface="Arial" pitchFamily="34" charset="0"/>
                          <a:cs typeface="Arial" pitchFamily="34" charset="0"/>
                        </a:rPr>
                        <a:t>3</a:t>
                      </a:r>
                      <a:endParaRPr lang="en-US" sz="1600" kern="1400" dirty="0">
                        <a:solidFill>
                          <a:schemeClr val="bg1"/>
                        </a:solidFill>
                        <a:latin typeface="Arial" pitchFamily="34" charset="0"/>
                        <a:cs typeface="Arial" pitchFamily="34" charset="0"/>
                      </a:endParaRP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A01E"/>
                    </a:solidFill>
                  </a:tcPr>
                </a:tc>
                <a:tc>
                  <a:txBody>
                    <a:bodyPr/>
                    <a:lstStyle/>
                    <a:p>
                      <a:pPr marR="0" indent="0" algn="ctr" rtl="0">
                        <a:spcBef>
                          <a:spcPts val="0"/>
                        </a:spcBef>
                        <a:spcAft>
                          <a:spcPts val="0"/>
                        </a:spcAft>
                      </a:pPr>
                      <a:r>
                        <a:rPr lang="en-US" sz="1600" b="1" kern="1400" dirty="0">
                          <a:solidFill>
                            <a:schemeClr val="bg1"/>
                          </a:solidFill>
                          <a:latin typeface="Arial" pitchFamily="34" charset="0"/>
                          <a:cs typeface="Arial" pitchFamily="34" charset="0"/>
                        </a:rPr>
                        <a:t>4</a:t>
                      </a:r>
                      <a:endParaRPr lang="en-US" sz="1600" kern="1400" dirty="0">
                        <a:solidFill>
                          <a:schemeClr val="bg1"/>
                        </a:solidFill>
                        <a:latin typeface="Arial" pitchFamily="34" charset="0"/>
                        <a:cs typeface="Arial" pitchFamily="34" charset="0"/>
                      </a:endParaRP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6924"/>
                    </a:solidFill>
                  </a:tcPr>
                </a:tc>
                <a:tc>
                  <a:txBody>
                    <a:bodyPr/>
                    <a:lstStyle/>
                    <a:p>
                      <a:pPr marR="0" indent="0" algn="ctr" rtl="0">
                        <a:spcBef>
                          <a:spcPts val="0"/>
                        </a:spcBef>
                        <a:spcAft>
                          <a:spcPts val="0"/>
                        </a:spcAft>
                      </a:pPr>
                      <a:r>
                        <a:rPr lang="en-US" sz="1600" b="1" kern="1400" dirty="0">
                          <a:solidFill>
                            <a:schemeClr val="bg1"/>
                          </a:solidFill>
                          <a:latin typeface="Arial" pitchFamily="34" charset="0"/>
                          <a:cs typeface="Arial" pitchFamily="34" charset="0"/>
                        </a:rPr>
                        <a:t>5</a:t>
                      </a:r>
                      <a:endParaRPr lang="en-US" sz="1600" kern="1400" dirty="0">
                        <a:solidFill>
                          <a:schemeClr val="bg1"/>
                        </a:solidFill>
                        <a:latin typeface="Arial" pitchFamily="34" charset="0"/>
                        <a:cs typeface="Arial" pitchFamily="34" charset="0"/>
                      </a:endParaRP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232F"/>
                    </a:solidFill>
                  </a:tcPr>
                </a:tc>
              </a:tr>
              <a:tr h="1017507">
                <a:tc>
                  <a:txBody>
                    <a:bodyPr/>
                    <a:lstStyle/>
                    <a:p>
                      <a:pPr marR="0" indent="0" algn="ctr" rtl="0">
                        <a:spcBef>
                          <a:spcPts val="0"/>
                        </a:spcBef>
                        <a:spcAft>
                          <a:spcPts val="800"/>
                        </a:spcAft>
                      </a:pPr>
                      <a:r>
                        <a:rPr lang="en-CA" sz="1600" b="1" kern="1400" dirty="0">
                          <a:solidFill>
                            <a:schemeClr val="bg1"/>
                          </a:solidFill>
                          <a:latin typeface="Arial"/>
                        </a:rPr>
                        <a:t>Significant excess of supply over demand </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E5D58"/>
                    </a:solidFill>
                  </a:tcPr>
                </a:tc>
                <a:tc>
                  <a:txBody>
                    <a:bodyPr/>
                    <a:lstStyle/>
                    <a:p>
                      <a:pPr marR="0" indent="0" algn="ctr" rtl="0">
                        <a:spcBef>
                          <a:spcPts val="0"/>
                        </a:spcBef>
                        <a:spcAft>
                          <a:spcPts val="800"/>
                        </a:spcAft>
                      </a:pPr>
                      <a:r>
                        <a:rPr lang="en-CA" sz="1600" b="1" kern="1400" dirty="0">
                          <a:solidFill>
                            <a:schemeClr val="bg1"/>
                          </a:solidFill>
                          <a:latin typeface="Arial" pitchFamily="34" charset="0"/>
                          <a:cs typeface="Arial" pitchFamily="34" charset="0"/>
                        </a:rPr>
                        <a:t>Excess of supply over demand </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78B"/>
                    </a:solidFill>
                  </a:tcPr>
                </a:tc>
                <a:tc>
                  <a:txBody>
                    <a:bodyPr/>
                    <a:lstStyle/>
                    <a:p>
                      <a:pPr marR="0" indent="0" algn="ctr" rtl="0">
                        <a:spcBef>
                          <a:spcPts val="0"/>
                        </a:spcBef>
                        <a:spcAft>
                          <a:spcPts val="800"/>
                        </a:spcAft>
                      </a:pPr>
                      <a:r>
                        <a:rPr lang="en-US" sz="1600" b="1" kern="1400" dirty="0">
                          <a:solidFill>
                            <a:schemeClr val="bg1"/>
                          </a:solidFill>
                          <a:latin typeface="Arial" pitchFamily="34" charset="0"/>
                          <a:cs typeface="Arial" pitchFamily="34" charset="0"/>
                        </a:rPr>
                        <a:t>Moderate supply pressures </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A01E"/>
                    </a:solidFill>
                  </a:tcPr>
                </a:tc>
                <a:tc>
                  <a:txBody>
                    <a:bodyPr/>
                    <a:lstStyle/>
                    <a:p>
                      <a:pPr marR="0" indent="0" algn="ctr" rtl="0">
                        <a:spcBef>
                          <a:spcPts val="0"/>
                        </a:spcBef>
                        <a:spcAft>
                          <a:spcPts val="800"/>
                        </a:spcAft>
                      </a:pPr>
                      <a:r>
                        <a:rPr lang="en-US" sz="1600" b="1" kern="1400" dirty="0">
                          <a:solidFill>
                            <a:schemeClr val="bg1"/>
                          </a:solidFill>
                          <a:latin typeface="Arial" pitchFamily="34" charset="0"/>
                          <a:cs typeface="Arial" pitchFamily="34" charset="0"/>
                        </a:rPr>
                        <a:t>Significant supply pressures </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6924"/>
                    </a:solidFill>
                  </a:tcPr>
                </a:tc>
                <a:tc>
                  <a:txBody>
                    <a:bodyPr/>
                    <a:lstStyle/>
                    <a:p>
                      <a:pPr marR="0" indent="0" algn="ctr" rtl="0">
                        <a:spcBef>
                          <a:spcPts val="0"/>
                        </a:spcBef>
                        <a:spcAft>
                          <a:spcPts val="800"/>
                        </a:spcAft>
                      </a:pPr>
                      <a:r>
                        <a:rPr lang="en-US" sz="1600" b="1" kern="1400" dirty="0">
                          <a:solidFill>
                            <a:schemeClr val="bg1"/>
                          </a:solidFill>
                          <a:latin typeface="Arial" pitchFamily="34" charset="0"/>
                          <a:cs typeface="Arial" pitchFamily="34" charset="0"/>
                        </a:rPr>
                        <a:t>Supply constraints </a:t>
                      </a:r>
                    </a:p>
                  </a:txBody>
                  <a:tcPr marL="36576" marR="36576" marT="36576" marB="36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232F"/>
                    </a:solidFill>
                  </a:tcPr>
                </a:tc>
              </a:tr>
            </a:tbl>
          </a:graphicData>
        </a:graphic>
      </p:graphicFrame>
      <p:sp>
        <p:nvSpPr>
          <p:cNvPr id="7" name="Text Placeholder 8"/>
          <p:cNvSpPr txBox="1">
            <a:spLocks/>
          </p:cNvSpPr>
          <p:nvPr/>
        </p:nvSpPr>
        <p:spPr>
          <a:xfrm>
            <a:off x="2640319" y="5176398"/>
            <a:ext cx="3889375" cy="584775"/>
          </a:xfrm>
          <a:prstGeom prst="rect">
            <a:avLst/>
          </a:prstGeom>
          <a:solidFill>
            <a:srgbClr val="D9D9D9"/>
          </a:solidFill>
          <a:ln w="63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lvl1pPr marL="342900" indent="-342900" algn="l" defTabSz="457200" rtl="0" eaLnBrk="1" latinLnBrk="0" hangingPunct="1">
              <a:spcBef>
                <a:spcPct val="20000"/>
              </a:spcBef>
              <a:buFont typeface="Arial"/>
              <a:buChar char="•"/>
              <a:defRPr sz="24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ctr" fontAlgn="auto">
              <a:spcAft>
                <a:spcPts val="0"/>
              </a:spcAft>
              <a:buFont typeface="Arial"/>
              <a:buNone/>
              <a:defRPr/>
            </a:pPr>
            <a:r>
              <a:rPr lang="en-CA" sz="1600" b="1" dirty="0" smtClean="0">
                <a:solidFill>
                  <a:schemeClr val="tx1"/>
                </a:solidFill>
                <a:latin typeface="Arial" pitchFamily="34" charset="0"/>
                <a:cs typeface="Arial" pitchFamily="34" charset="0"/>
              </a:rPr>
              <a:t>Available workforce</a:t>
            </a:r>
            <a:br>
              <a:rPr lang="en-CA" sz="1600" b="1" dirty="0" smtClean="0">
                <a:solidFill>
                  <a:schemeClr val="tx1"/>
                </a:solidFill>
                <a:latin typeface="Arial" pitchFamily="34" charset="0"/>
                <a:cs typeface="Arial" pitchFamily="34" charset="0"/>
              </a:rPr>
            </a:br>
            <a:r>
              <a:rPr lang="en-CA" sz="1600" b="1" dirty="0" smtClean="0">
                <a:solidFill>
                  <a:schemeClr val="tx1"/>
                </a:solidFill>
                <a:latin typeface="Arial" pitchFamily="34" charset="0"/>
                <a:cs typeface="Arial" pitchFamily="34" charset="0"/>
              </a:rPr>
              <a:t>(Supply)</a:t>
            </a:r>
            <a:endParaRPr lang="en-CA" sz="16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7979597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Rankings and mobility</a:t>
            </a:r>
            <a:endParaRPr lang="en-US" dirty="0"/>
          </a:p>
        </p:txBody>
      </p:sp>
      <p:sp>
        <p:nvSpPr>
          <p:cNvPr id="3" name="Content Placeholder 2"/>
          <p:cNvSpPr>
            <a:spLocks noGrp="1"/>
          </p:cNvSpPr>
          <p:nvPr>
            <p:ph idx="1"/>
          </p:nvPr>
        </p:nvSpPr>
        <p:spPr/>
        <p:txBody>
          <a:bodyPr/>
          <a:lstStyle/>
          <a:p>
            <a:r>
              <a:rPr lang="en-US" dirty="0"/>
              <a:t>Mobility</a:t>
            </a:r>
          </a:p>
          <a:p>
            <a:pPr lvl="1"/>
            <a:r>
              <a:rPr lang="en-US" dirty="0"/>
              <a:t>Differences in market rankings indicate the potential for mobility in the </a:t>
            </a:r>
            <a:r>
              <a:rPr lang="en-US" dirty="0" smtClean="0"/>
              <a:t>model.</a:t>
            </a:r>
            <a:endParaRPr lang="en-US" dirty="0"/>
          </a:p>
          <a:p>
            <a:pPr lvl="1"/>
            <a:r>
              <a:rPr lang="en-US" dirty="0"/>
              <a:t>Dimensions to mobility:</a:t>
            </a:r>
          </a:p>
          <a:p>
            <a:pPr lvl="2"/>
            <a:r>
              <a:rPr lang="en-US" dirty="0"/>
              <a:t>across industries</a:t>
            </a:r>
          </a:p>
          <a:p>
            <a:pPr lvl="2"/>
            <a:r>
              <a:rPr lang="en-US" dirty="0" smtClean="0"/>
              <a:t>Across provinces</a:t>
            </a:r>
            <a:endParaRPr lang="en-US" dirty="0"/>
          </a:p>
        </p:txBody>
      </p:sp>
    </p:spTree>
    <p:extLst>
      <p:ext uri="{BB962C8B-B14F-4D97-AF65-F5344CB8AC3E}">
        <p14:creationId xmlns:p14="http://schemas.microsoft.com/office/powerpoint/2010/main" val="14075634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Rankings and mobility</a:t>
            </a:r>
            <a:endParaRPr lang="en-US" dirty="0"/>
          </a:p>
        </p:txBody>
      </p:sp>
      <p:sp>
        <p:nvSpPr>
          <p:cNvPr id="3" name="Content Placeholder 2"/>
          <p:cNvSpPr>
            <a:spLocks noGrp="1"/>
          </p:cNvSpPr>
          <p:nvPr>
            <p:ph idx="1"/>
          </p:nvPr>
        </p:nvSpPr>
        <p:spPr/>
        <p:txBody>
          <a:bodyPr/>
          <a:lstStyle/>
          <a:p>
            <a:r>
              <a:rPr lang="en-US" dirty="0"/>
              <a:t>Adjacent </a:t>
            </a:r>
            <a:r>
              <a:rPr lang="en-US" dirty="0" smtClean="0"/>
              <a:t>markets for </a:t>
            </a:r>
            <a:r>
              <a:rPr lang="en-US" dirty="0"/>
              <a:t>heavy equipment operators </a:t>
            </a:r>
            <a:r>
              <a:rPr lang="en-US" dirty="0" smtClean="0"/>
              <a:t/>
            </a:r>
            <a:br>
              <a:rPr lang="en-US" dirty="0" smtClean="0"/>
            </a:br>
            <a:r>
              <a:rPr lang="en-US" dirty="0" smtClean="0"/>
              <a:t>in </a:t>
            </a:r>
            <a:r>
              <a:rPr lang="en-US" dirty="0"/>
              <a:t>Saskatchewan in </a:t>
            </a:r>
            <a:r>
              <a:rPr lang="en-US" dirty="0" smtClean="0"/>
              <a:t>construction</a:t>
            </a:r>
            <a:endParaRPr lang="en-US" dirty="0"/>
          </a:p>
        </p:txBody>
      </p:sp>
      <p:sp>
        <p:nvSpPr>
          <p:cNvPr id="4" name="Rectangle 11"/>
          <p:cNvSpPr>
            <a:spLocks noChangeArrowheads="1"/>
          </p:cNvSpPr>
          <p:nvPr/>
        </p:nvSpPr>
        <p:spPr bwMode="auto">
          <a:xfrm>
            <a:off x="3026033" y="2687352"/>
            <a:ext cx="3009900" cy="809199"/>
          </a:xfrm>
          <a:prstGeom prst="rect">
            <a:avLst/>
          </a:prstGeom>
          <a:solidFill>
            <a:schemeClr val="bg1"/>
          </a:solidFill>
          <a:ln w="57150">
            <a:solidFill>
              <a:srgbClr val="00778B"/>
            </a:solidFill>
            <a:miter lim="800000"/>
            <a:headEnd/>
            <a:tailEnd/>
          </a:ln>
        </p:spPr>
        <p:txBody>
          <a:bodyPr anchor="ctr"/>
          <a:lstStyle/>
          <a:p>
            <a:pPr marL="96838" marR="0" lvl="0" indent="12700" defTabSz="914400" eaLnBrk="1" fontAlgn="auto" latinLnBrk="0" hangingPunct="1">
              <a:lnSpc>
                <a:spcPct val="80000"/>
              </a:lnSpc>
              <a:spcBef>
                <a:spcPct val="20000"/>
              </a:spcBef>
              <a:spcAft>
                <a:spcPts val="0"/>
              </a:spcAft>
              <a:buClr>
                <a:srgbClr val="000000"/>
              </a:buClr>
              <a:buSzPct val="135000"/>
              <a:buFontTx/>
              <a:buNone/>
              <a:tabLst/>
              <a:defRPr/>
            </a:pPr>
            <a:r>
              <a:rPr kumimoji="0" lang="en-CA" sz="1600" i="0" u="none" strike="noStrike" kern="0" cap="none" spc="0" normalizeH="0" baseline="0" noProof="0" dirty="0" smtClean="0">
                <a:ln>
                  <a:noFill/>
                </a:ln>
                <a:solidFill>
                  <a:srgbClr val="000000"/>
                </a:solidFill>
                <a:effectLst/>
                <a:uLnTx/>
                <a:uFillTx/>
                <a:latin typeface="Arial"/>
                <a:ea typeface="+mn-ea"/>
                <a:cs typeface="+mn-cs"/>
              </a:rPr>
              <a:t>Heavy equipment operators,</a:t>
            </a:r>
          </a:p>
          <a:p>
            <a:pPr marL="96838" marR="0" lvl="0" indent="12700" defTabSz="914400" eaLnBrk="1" fontAlgn="auto" latinLnBrk="0" hangingPunct="1">
              <a:lnSpc>
                <a:spcPct val="80000"/>
              </a:lnSpc>
              <a:spcBef>
                <a:spcPct val="20000"/>
              </a:spcBef>
              <a:spcAft>
                <a:spcPts val="0"/>
              </a:spcAft>
              <a:buClr>
                <a:srgbClr val="000000"/>
              </a:buClr>
              <a:buSzPct val="135000"/>
              <a:buFontTx/>
              <a:buNone/>
              <a:tabLst/>
              <a:defRPr/>
            </a:pPr>
            <a:r>
              <a:rPr kumimoji="0" lang="en-CA" sz="1600" i="0" u="none" strike="noStrike" kern="0" cap="none" spc="0" normalizeH="0" baseline="0" noProof="0" dirty="0" smtClean="0">
                <a:ln>
                  <a:noFill/>
                </a:ln>
                <a:solidFill>
                  <a:srgbClr val="000000"/>
                </a:solidFill>
                <a:effectLst/>
                <a:uLnTx/>
                <a:uFillTx/>
                <a:latin typeface="Arial"/>
                <a:ea typeface="+mn-ea"/>
                <a:cs typeface="+mn-cs"/>
              </a:rPr>
              <a:t>Saskatchewan</a:t>
            </a:r>
          </a:p>
          <a:p>
            <a:pPr marL="96838" marR="0" lvl="0" indent="12700" defTabSz="914400" eaLnBrk="1" fontAlgn="auto" latinLnBrk="0" hangingPunct="1">
              <a:lnSpc>
                <a:spcPct val="80000"/>
              </a:lnSpc>
              <a:spcBef>
                <a:spcPct val="20000"/>
              </a:spcBef>
              <a:spcAft>
                <a:spcPts val="0"/>
              </a:spcAft>
              <a:buClr>
                <a:srgbClr val="000000"/>
              </a:buClr>
              <a:buSzPct val="135000"/>
              <a:buFontTx/>
              <a:buNone/>
              <a:tabLst/>
              <a:defRPr/>
            </a:pPr>
            <a:r>
              <a:rPr kumimoji="0" lang="en-CA" sz="1600" i="0" u="none" strike="noStrike" kern="0" cap="none" spc="0" normalizeH="0" baseline="0" noProof="0" dirty="0" smtClean="0">
                <a:ln>
                  <a:noFill/>
                </a:ln>
                <a:solidFill>
                  <a:srgbClr val="000000"/>
                </a:solidFill>
                <a:effectLst/>
                <a:uLnTx/>
                <a:uFillTx/>
                <a:latin typeface="Arial"/>
                <a:ea typeface="+mn-ea"/>
                <a:cs typeface="+mn-cs"/>
              </a:rPr>
              <a:t>- Other industries</a:t>
            </a:r>
          </a:p>
        </p:txBody>
      </p:sp>
      <p:sp>
        <p:nvSpPr>
          <p:cNvPr id="5" name="Rectangle 14"/>
          <p:cNvSpPr>
            <a:spLocks noChangeArrowheads="1"/>
          </p:cNvSpPr>
          <p:nvPr/>
        </p:nvSpPr>
        <p:spPr bwMode="auto">
          <a:xfrm>
            <a:off x="707147" y="3887142"/>
            <a:ext cx="2025649" cy="946527"/>
          </a:xfrm>
          <a:prstGeom prst="rect">
            <a:avLst/>
          </a:prstGeom>
          <a:solidFill>
            <a:schemeClr val="bg1"/>
          </a:solidFill>
          <a:ln w="57150">
            <a:solidFill>
              <a:srgbClr val="00778B"/>
            </a:solidFill>
            <a:miter lim="800000"/>
            <a:headEnd/>
            <a:tailEnd/>
          </a:ln>
        </p:spPr>
        <p:txBody>
          <a:bodyPr anchor="ctr"/>
          <a:lstStyle/>
          <a:p>
            <a:pPr marL="96838" marR="0" lvl="0" indent="12700" defTabSz="914400" eaLnBrk="1" fontAlgn="auto" latinLnBrk="0" hangingPunct="1">
              <a:lnSpc>
                <a:spcPct val="80000"/>
              </a:lnSpc>
              <a:spcBef>
                <a:spcPct val="20000"/>
              </a:spcBef>
              <a:spcAft>
                <a:spcPts val="0"/>
              </a:spcAft>
              <a:buClr>
                <a:srgbClr val="000000"/>
              </a:buClr>
              <a:buSzPct val="135000"/>
              <a:buFont typeface="Wingdings" pitchFamily="2" charset="2"/>
              <a:buNone/>
              <a:tabLst/>
              <a:defRPr/>
            </a:pPr>
            <a:r>
              <a:rPr kumimoji="0" lang="en-CA" sz="1600" i="0" u="none" strike="noStrike" kern="0" cap="none" spc="0" normalizeH="0" baseline="0" noProof="0" dirty="0" smtClean="0">
                <a:ln>
                  <a:noFill/>
                </a:ln>
                <a:solidFill>
                  <a:srgbClr val="000000"/>
                </a:solidFill>
                <a:effectLst/>
                <a:uLnTx/>
                <a:uFillTx/>
                <a:latin typeface="Arial"/>
                <a:ea typeface="+mn-ea"/>
                <a:cs typeface="+mn-cs"/>
              </a:rPr>
              <a:t>Heavy equipment operators, Alberta</a:t>
            </a:r>
          </a:p>
          <a:p>
            <a:pPr marL="96838" marR="0" lvl="0" indent="12700" defTabSz="914400" eaLnBrk="1" fontAlgn="auto" latinLnBrk="0" hangingPunct="1">
              <a:lnSpc>
                <a:spcPct val="80000"/>
              </a:lnSpc>
              <a:spcBef>
                <a:spcPct val="20000"/>
              </a:spcBef>
              <a:spcAft>
                <a:spcPts val="0"/>
              </a:spcAft>
              <a:buClr>
                <a:srgbClr val="000000"/>
              </a:buClr>
              <a:buSzPct val="135000"/>
              <a:buFont typeface="Wingdings" pitchFamily="2" charset="2"/>
              <a:buNone/>
              <a:tabLst/>
              <a:defRPr/>
            </a:pPr>
            <a:r>
              <a:rPr kumimoji="0" lang="en-CA" sz="1600" i="0" u="none" strike="noStrike" kern="0" cap="none" spc="0" normalizeH="0" baseline="0" noProof="0" dirty="0" smtClean="0">
                <a:ln>
                  <a:noFill/>
                </a:ln>
                <a:solidFill>
                  <a:srgbClr val="000000"/>
                </a:solidFill>
                <a:effectLst/>
                <a:uLnTx/>
                <a:uFillTx/>
                <a:latin typeface="Arial"/>
                <a:ea typeface="+mn-ea"/>
                <a:cs typeface="+mn-cs"/>
              </a:rPr>
              <a:t>- Construction</a:t>
            </a:r>
          </a:p>
        </p:txBody>
      </p:sp>
      <p:sp>
        <p:nvSpPr>
          <p:cNvPr id="6" name="Rectangle 6"/>
          <p:cNvSpPr>
            <a:spLocks noChangeArrowheads="1"/>
          </p:cNvSpPr>
          <p:nvPr/>
        </p:nvSpPr>
        <p:spPr bwMode="auto">
          <a:xfrm>
            <a:off x="3026033" y="3857821"/>
            <a:ext cx="3009900" cy="971926"/>
          </a:xfrm>
          <a:prstGeom prst="rect">
            <a:avLst/>
          </a:prstGeom>
          <a:solidFill>
            <a:schemeClr val="bg1"/>
          </a:solidFill>
          <a:ln w="57150">
            <a:solidFill>
              <a:srgbClr val="C1A01E"/>
            </a:solidFill>
            <a:miter lim="800000"/>
            <a:headEnd/>
            <a:tailEnd/>
          </a:ln>
        </p:spPr>
        <p:txBody>
          <a:bodyPr anchor="ctr"/>
          <a:lstStyle/>
          <a:p>
            <a:pPr marL="342900" marR="0" lvl="0" indent="-342900" defTabSz="914400" eaLnBrk="1" fontAlgn="auto" latinLnBrk="0" hangingPunct="1">
              <a:lnSpc>
                <a:spcPct val="80000"/>
              </a:lnSpc>
              <a:spcBef>
                <a:spcPct val="20000"/>
              </a:spcBef>
              <a:spcAft>
                <a:spcPts val="0"/>
              </a:spcAft>
              <a:buClr>
                <a:srgbClr val="000000"/>
              </a:buClr>
              <a:buSzPct val="135000"/>
              <a:buFont typeface="Wingdings" pitchFamily="2" charset="2"/>
              <a:buNone/>
              <a:tabLst/>
              <a:defRPr/>
            </a:pPr>
            <a:r>
              <a:rPr kumimoji="0" lang="fr-FR" sz="1600" i="0" u="none" strike="noStrike" kern="0" cap="none" spc="0" normalizeH="0" baseline="0" noProof="0" dirty="0" smtClean="0">
                <a:ln>
                  <a:noFill/>
                </a:ln>
                <a:solidFill>
                  <a:srgbClr val="000000"/>
                </a:solidFill>
                <a:effectLst/>
                <a:uLnTx/>
                <a:uFillTx/>
                <a:latin typeface="Arial"/>
                <a:ea typeface="+mn-ea"/>
                <a:cs typeface="+mn-cs"/>
              </a:rPr>
              <a:t>Heavy equipment operators,</a:t>
            </a:r>
          </a:p>
          <a:p>
            <a:pPr marL="342900" marR="0" lvl="0" indent="-342900" defTabSz="914400" eaLnBrk="1" fontAlgn="auto" latinLnBrk="0" hangingPunct="1">
              <a:lnSpc>
                <a:spcPct val="80000"/>
              </a:lnSpc>
              <a:spcBef>
                <a:spcPct val="20000"/>
              </a:spcBef>
              <a:spcAft>
                <a:spcPts val="0"/>
              </a:spcAft>
              <a:buClr>
                <a:srgbClr val="000000"/>
              </a:buClr>
              <a:buSzPct val="135000"/>
              <a:buFont typeface="Wingdings" pitchFamily="2" charset="2"/>
              <a:buNone/>
              <a:tabLst/>
              <a:defRPr/>
            </a:pPr>
            <a:r>
              <a:rPr kumimoji="0" lang="fr-FR" sz="1600" i="0" u="none" strike="noStrike" kern="0" cap="none" spc="0" normalizeH="0" baseline="0" noProof="0" dirty="0" smtClean="0">
                <a:ln>
                  <a:noFill/>
                </a:ln>
                <a:solidFill>
                  <a:srgbClr val="000000"/>
                </a:solidFill>
                <a:effectLst/>
                <a:uLnTx/>
                <a:uFillTx/>
                <a:latin typeface="Arial"/>
                <a:ea typeface="+mn-ea"/>
                <a:cs typeface="+mn-cs"/>
              </a:rPr>
              <a:t>Saskatchewan</a:t>
            </a:r>
          </a:p>
          <a:p>
            <a:pPr marL="342900" marR="0" lvl="0" indent="-342900" defTabSz="914400" eaLnBrk="1" fontAlgn="auto" latinLnBrk="0" hangingPunct="1">
              <a:lnSpc>
                <a:spcPct val="80000"/>
              </a:lnSpc>
              <a:spcBef>
                <a:spcPct val="20000"/>
              </a:spcBef>
              <a:spcAft>
                <a:spcPts val="0"/>
              </a:spcAft>
              <a:buClr>
                <a:srgbClr val="000000"/>
              </a:buClr>
              <a:buSzPct val="135000"/>
              <a:buFont typeface="Wingdings" pitchFamily="2" charset="2"/>
              <a:buNone/>
              <a:tabLst/>
              <a:defRPr/>
            </a:pPr>
            <a:r>
              <a:rPr kumimoji="0" lang="fr-FR" sz="1600" i="0" u="none" strike="noStrike" kern="0" cap="none" spc="0" normalizeH="0" baseline="0" noProof="0" dirty="0" smtClean="0">
                <a:ln>
                  <a:noFill/>
                </a:ln>
                <a:solidFill>
                  <a:srgbClr val="000000"/>
                </a:solidFill>
                <a:effectLst/>
                <a:uLnTx/>
                <a:uFillTx/>
                <a:latin typeface="Arial"/>
                <a:ea typeface="+mn-ea"/>
                <a:cs typeface="+mn-cs"/>
              </a:rPr>
              <a:t>- Construction</a:t>
            </a:r>
          </a:p>
        </p:txBody>
      </p:sp>
      <p:sp>
        <p:nvSpPr>
          <p:cNvPr id="7" name="Rectangle 13"/>
          <p:cNvSpPr>
            <a:spLocks noChangeArrowheads="1"/>
          </p:cNvSpPr>
          <p:nvPr/>
        </p:nvSpPr>
        <p:spPr bwMode="auto">
          <a:xfrm>
            <a:off x="6346756" y="3873019"/>
            <a:ext cx="2398409" cy="974772"/>
          </a:xfrm>
          <a:prstGeom prst="rect">
            <a:avLst/>
          </a:prstGeom>
          <a:solidFill>
            <a:schemeClr val="bg1"/>
          </a:solidFill>
          <a:ln w="57150">
            <a:solidFill>
              <a:srgbClr val="00778B"/>
            </a:solidFill>
            <a:miter lim="800000"/>
            <a:headEnd/>
            <a:tailEnd/>
          </a:ln>
        </p:spPr>
        <p:txBody>
          <a:bodyPr anchor="ctr"/>
          <a:lstStyle/>
          <a:p>
            <a:pPr marL="96838" marR="0" lvl="0" indent="12700" defTabSz="914400" eaLnBrk="1" fontAlgn="auto" latinLnBrk="0" hangingPunct="1">
              <a:lnSpc>
                <a:spcPct val="80000"/>
              </a:lnSpc>
              <a:spcBef>
                <a:spcPct val="20000"/>
              </a:spcBef>
              <a:spcAft>
                <a:spcPts val="0"/>
              </a:spcAft>
              <a:buClr>
                <a:srgbClr val="000000"/>
              </a:buClr>
              <a:buSzPct val="135000"/>
              <a:buFont typeface="Wingdings" pitchFamily="2" charset="2"/>
              <a:buNone/>
              <a:tabLst/>
              <a:defRPr/>
            </a:pPr>
            <a:r>
              <a:rPr kumimoji="0" lang="en-CA" sz="1600" i="0" u="none" strike="noStrike" kern="0" cap="none" spc="0" normalizeH="0" baseline="0" noProof="0" dirty="0" smtClean="0">
                <a:ln>
                  <a:noFill/>
                </a:ln>
                <a:solidFill>
                  <a:srgbClr val="000000"/>
                </a:solidFill>
                <a:effectLst/>
                <a:uLnTx/>
                <a:uFillTx/>
                <a:latin typeface="Arial"/>
                <a:ea typeface="+mn-ea"/>
                <a:cs typeface="+mn-cs"/>
              </a:rPr>
              <a:t>Heavy equipment operators, Manitoba</a:t>
            </a:r>
          </a:p>
          <a:p>
            <a:pPr marL="96838" marR="0" lvl="0" indent="12700" defTabSz="914400" eaLnBrk="1" fontAlgn="auto" latinLnBrk="0" hangingPunct="1">
              <a:lnSpc>
                <a:spcPct val="80000"/>
              </a:lnSpc>
              <a:spcBef>
                <a:spcPct val="20000"/>
              </a:spcBef>
              <a:spcAft>
                <a:spcPts val="0"/>
              </a:spcAft>
              <a:buClr>
                <a:srgbClr val="000000"/>
              </a:buClr>
              <a:buSzPct val="135000"/>
              <a:buFont typeface="Wingdings" pitchFamily="2" charset="2"/>
              <a:buNone/>
              <a:tabLst/>
              <a:defRPr/>
            </a:pPr>
            <a:r>
              <a:rPr kumimoji="0" lang="en-CA" sz="1600" i="0" u="none" strike="noStrike" kern="0" cap="none" spc="0" normalizeH="0" baseline="0" noProof="0" dirty="0" smtClean="0">
                <a:ln>
                  <a:noFill/>
                </a:ln>
                <a:solidFill>
                  <a:srgbClr val="000000"/>
                </a:solidFill>
                <a:effectLst/>
                <a:uLnTx/>
                <a:uFillTx/>
                <a:latin typeface="Arial"/>
                <a:ea typeface="+mn-ea"/>
                <a:cs typeface="+mn-cs"/>
              </a:rPr>
              <a:t>- Construction</a:t>
            </a:r>
          </a:p>
        </p:txBody>
      </p:sp>
      <p:sp>
        <p:nvSpPr>
          <p:cNvPr id="8" name="Rectangle 13"/>
          <p:cNvSpPr>
            <a:spLocks noChangeArrowheads="1"/>
          </p:cNvSpPr>
          <p:nvPr/>
        </p:nvSpPr>
        <p:spPr bwMode="auto">
          <a:xfrm>
            <a:off x="3026033" y="5203005"/>
            <a:ext cx="3009900" cy="974772"/>
          </a:xfrm>
          <a:prstGeom prst="rect">
            <a:avLst/>
          </a:prstGeom>
          <a:solidFill>
            <a:schemeClr val="bg1"/>
          </a:solidFill>
          <a:ln w="57150">
            <a:solidFill>
              <a:srgbClr val="00778B"/>
            </a:solidFill>
            <a:miter lim="800000"/>
            <a:headEnd/>
            <a:tailEnd/>
          </a:ln>
        </p:spPr>
        <p:txBody>
          <a:bodyPr anchor="ctr"/>
          <a:lstStyle/>
          <a:p>
            <a:pPr marL="96838" marR="0" lvl="0" indent="12700" defTabSz="914400" eaLnBrk="1" fontAlgn="auto" latinLnBrk="0" hangingPunct="1">
              <a:lnSpc>
                <a:spcPct val="80000"/>
              </a:lnSpc>
              <a:spcBef>
                <a:spcPct val="20000"/>
              </a:spcBef>
              <a:spcAft>
                <a:spcPts val="0"/>
              </a:spcAft>
              <a:buClr>
                <a:srgbClr val="000000"/>
              </a:buClr>
              <a:buSzPct val="135000"/>
              <a:buFont typeface="Wingdings" pitchFamily="2" charset="2"/>
              <a:buNone/>
              <a:tabLst/>
              <a:defRPr/>
            </a:pPr>
            <a:r>
              <a:rPr kumimoji="0" lang="en-CA" sz="1600" i="0" u="none" strike="noStrike" kern="0" cap="none" spc="0" normalizeH="0" baseline="0" noProof="0" dirty="0" smtClean="0">
                <a:ln>
                  <a:noFill/>
                </a:ln>
                <a:solidFill>
                  <a:srgbClr val="000000"/>
                </a:solidFill>
                <a:effectLst/>
                <a:uLnTx/>
                <a:uFillTx/>
                <a:latin typeface="Arial"/>
                <a:ea typeface="+mn-ea"/>
                <a:cs typeface="+mn-cs"/>
              </a:rPr>
              <a:t>Heavy equipment operators,</a:t>
            </a:r>
          </a:p>
          <a:p>
            <a:pPr marL="96838" marR="0" lvl="0" indent="12700" defTabSz="914400" eaLnBrk="1" fontAlgn="auto" latinLnBrk="0" hangingPunct="1">
              <a:lnSpc>
                <a:spcPct val="80000"/>
              </a:lnSpc>
              <a:spcBef>
                <a:spcPct val="20000"/>
              </a:spcBef>
              <a:spcAft>
                <a:spcPts val="0"/>
              </a:spcAft>
              <a:buClr>
                <a:srgbClr val="000000"/>
              </a:buClr>
              <a:buSzPct val="135000"/>
              <a:buFont typeface="Wingdings" pitchFamily="2" charset="2"/>
              <a:buNone/>
              <a:tabLst/>
              <a:defRPr/>
            </a:pPr>
            <a:r>
              <a:rPr kumimoji="0" lang="en-CA" sz="1600" i="0" u="none" strike="noStrike" kern="0" cap="none" spc="0" normalizeH="0" baseline="0" noProof="0" dirty="0" smtClean="0">
                <a:ln>
                  <a:noFill/>
                </a:ln>
                <a:solidFill>
                  <a:srgbClr val="000000"/>
                </a:solidFill>
                <a:effectLst/>
                <a:uLnTx/>
                <a:uFillTx/>
                <a:latin typeface="Arial"/>
                <a:ea typeface="+mn-ea"/>
                <a:cs typeface="+mn-cs"/>
              </a:rPr>
              <a:t>Manitoba</a:t>
            </a:r>
          </a:p>
          <a:p>
            <a:pPr marL="96838" marR="0" lvl="0" indent="12700" defTabSz="914400" eaLnBrk="1" fontAlgn="auto" latinLnBrk="0" hangingPunct="1">
              <a:lnSpc>
                <a:spcPct val="80000"/>
              </a:lnSpc>
              <a:spcBef>
                <a:spcPct val="20000"/>
              </a:spcBef>
              <a:spcAft>
                <a:spcPts val="0"/>
              </a:spcAft>
              <a:buClr>
                <a:srgbClr val="000000"/>
              </a:buClr>
              <a:buSzPct val="135000"/>
              <a:buFont typeface="Wingdings" pitchFamily="2" charset="2"/>
              <a:buNone/>
              <a:tabLst/>
              <a:defRPr/>
            </a:pPr>
            <a:r>
              <a:rPr kumimoji="0" lang="en-CA" sz="1600" i="0" u="none" strike="noStrike" kern="0" cap="none" spc="0" normalizeH="0" baseline="0" noProof="0" dirty="0" smtClean="0">
                <a:ln>
                  <a:noFill/>
                </a:ln>
                <a:solidFill>
                  <a:srgbClr val="000000"/>
                </a:solidFill>
                <a:effectLst/>
                <a:uLnTx/>
                <a:uFillTx/>
                <a:latin typeface="Arial"/>
                <a:ea typeface="+mn-ea"/>
                <a:cs typeface="+mn-cs"/>
              </a:rPr>
              <a:t>- Other</a:t>
            </a:r>
            <a:r>
              <a:rPr kumimoji="0" lang="en-CA" sz="1600" i="0" u="none" strike="noStrike" kern="0" cap="none" spc="0" normalizeH="0" noProof="0" dirty="0" smtClean="0">
                <a:ln>
                  <a:noFill/>
                </a:ln>
                <a:solidFill>
                  <a:srgbClr val="000000"/>
                </a:solidFill>
                <a:effectLst/>
                <a:uLnTx/>
                <a:uFillTx/>
                <a:latin typeface="Arial"/>
                <a:ea typeface="+mn-ea"/>
                <a:cs typeface="+mn-cs"/>
              </a:rPr>
              <a:t> industries</a:t>
            </a:r>
            <a:endParaRPr kumimoji="0" lang="en-CA" sz="1600" i="0" u="none" strike="noStrike" kern="0" cap="none" spc="0" normalizeH="0" baseline="0" noProof="0" dirty="0" smtClean="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123637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Rankings and mobility</a:t>
            </a:r>
            <a:endParaRPr lang="en-US" dirty="0"/>
          </a:p>
        </p:txBody>
      </p:sp>
      <p:sp>
        <p:nvSpPr>
          <p:cNvPr id="3" name="Content Placeholder 2"/>
          <p:cNvSpPr>
            <a:spLocks noGrp="1"/>
          </p:cNvSpPr>
          <p:nvPr>
            <p:ph idx="1"/>
          </p:nvPr>
        </p:nvSpPr>
        <p:spPr/>
        <p:txBody>
          <a:bodyPr/>
          <a:lstStyle/>
          <a:p>
            <a:r>
              <a:rPr lang="en-US" dirty="0" smtClean="0"/>
              <a:t>Mobility across adjacent labour markets</a:t>
            </a:r>
          </a:p>
          <a:p>
            <a:pPr lvl="1"/>
            <a:r>
              <a:rPr lang="en-US" dirty="0" smtClean="0"/>
              <a:t>A market </a:t>
            </a:r>
            <a:r>
              <a:rPr lang="en-US" dirty="0"/>
              <a:t>with unemployment below the natural rate will attract workers from other </a:t>
            </a:r>
            <a:r>
              <a:rPr lang="en-US" dirty="0" smtClean="0"/>
              <a:t>markets.</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2950540740"/>
              </p:ext>
            </p:extLst>
          </p:nvPr>
        </p:nvGraphicFramePr>
        <p:xfrm>
          <a:off x="865761" y="3088532"/>
          <a:ext cx="7169285" cy="325390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09345" y="5661499"/>
            <a:ext cx="5466944" cy="276999"/>
          </a:xfrm>
          <a:prstGeom prst="rect">
            <a:avLst/>
          </a:prstGeom>
          <a:solidFill>
            <a:schemeClr val="bg1"/>
          </a:solidFill>
        </p:spPr>
        <p:txBody>
          <a:bodyPr wrap="square" rtlCol="0">
            <a:spAutoFit/>
          </a:bodyPr>
          <a:lstStyle/>
          <a:p>
            <a:pPr>
              <a:tabLst>
                <a:tab pos="233363" algn="l"/>
                <a:tab pos="1430338" algn="l"/>
                <a:tab pos="2625725" algn="l"/>
                <a:tab pos="3832225" algn="l"/>
                <a:tab pos="5029200" algn="l"/>
              </a:tabLst>
            </a:pPr>
            <a:r>
              <a:rPr lang="en-US" sz="1200" dirty="0" smtClean="0">
                <a:latin typeface="Arial" pitchFamily="34" charset="0"/>
                <a:cs typeface="Arial" pitchFamily="34" charset="0"/>
              </a:rPr>
              <a:t> 	1 	2 	3 	4 	5</a:t>
            </a:r>
            <a:endParaRPr lang="en-US" sz="1200" dirty="0">
              <a:latin typeface="Arial" pitchFamily="34" charset="0"/>
              <a:cs typeface="Arial" pitchFamily="34" charset="0"/>
            </a:endParaRPr>
          </a:p>
        </p:txBody>
      </p:sp>
      <p:sp>
        <p:nvSpPr>
          <p:cNvPr id="4" name="TextBox 3"/>
          <p:cNvSpPr txBox="1"/>
          <p:nvPr/>
        </p:nvSpPr>
        <p:spPr>
          <a:xfrm>
            <a:off x="4497437" y="2667811"/>
            <a:ext cx="1787051" cy="461665"/>
          </a:xfrm>
          <a:prstGeom prst="rect">
            <a:avLst/>
          </a:prstGeom>
          <a:noFill/>
        </p:spPr>
        <p:txBody>
          <a:bodyPr wrap="square" rtlCol="0">
            <a:spAutoFit/>
          </a:bodyPr>
          <a:lstStyle/>
          <a:p>
            <a:pPr algn="ctr"/>
            <a:r>
              <a:rPr lang="en-US" sz="1200" b="1" dirty="0" smtClean="0">
                <a:latin typeface="Arial" panose="020B0604020202020204" pitchFamily="34" charset="0"/>
                <a:cs typeface="Arial" panose="020B0604020202020204" pitchFamily="34" charset="0"/>
              </a:rPr>
              <a:t>Natural </a:t>
            </a:r>
            <a:r>
              <a:rPr lang="en-US" sz="1200" b="1" dirty="0">
                <a:latin typeface="Arial" panose="020B0604020202020204" pitchFamily="34" charset="0"/>
                <a:cs typeface="Arial" panose="020B0604020202020204" pitchFamily="34" charset="0"/>
              </a:rPr>
              <a:t>u</a:t>
            </a:r>
            <a:r>
              <a:rPr lang="en-US" sz="1200" b="1" dirty="0" smtClean="0">
                <a:latin typeface="Arial" panose="020B0604020202020204" pitchFamily="34" charset="0"/>
                <a:cs typeface="Arial" panose="020B0604020202020204" pitchFamily="34" charset="0"/>
              </a:rPr>
              <a:t>nemployment </a:t>
            </a:r>
            <a:r>
              <a:rPr lang="en-US" sz="1200" b="1" dirty="0">
                <a:latin typeface="Arial" panose="020B0604020202020204" pitchFamily="34" charset="0"/>
                <a:cs typeface="Arial" panose="020B0604020202020204" pitchFamily="34" charset="0"/>
              </a:rPr>
              <a:t>r</a:t>
            </a:r>
            <a:r>
              <a:rPr lang="en-US" sz="1200" b="1" dirty="0" smtClean="0">
                <a:latin typeface="Arial" panose="020B0604020202020204" pitchFamily="34" charset="0"/>
                <a:cs typeface="Arial" panose="020B0604020202020204" pitchFamily="34" charset="0"/>
              </a:rPr>
              <a:t>ate</a:t>
            </a:r>
            <a:endParaRPr lang="en-US" sz="1200" b="1" dirty="0">
              <a:latin typeface="Arial" panose="020B0604020202020204" pitchFamily="34" charset="0"/>
              <a:cs typeface="Arial" panose="020B0604020202020204" pitchFamily="34" charset="0"/>
            </a:endParaRPr>
          </a:p>
        </p:txBody>
      </p:sp>
      <p:sp>
        <p:nvSpPr>
          <p:cNvPr id="7" name="Straight Arrow Connector 6"/>
          <p:cNvSpPr/>
          <p:nvPr/>
        </p:nvSpPr>
        <p:spPr bwMode="auto">
          <a:xfrm rot="16200000" flipH="1" flipV="1">
            <a:off x="3775674" y="2288069"/>
            <a:ext cx="582716" cy="2265531"/>
          </a:xfrm>
          <a:prstGeom prst="straightConnector1">
            <a:avLst/>
          </a:prstGeom>
          <a:solidFill>
            <a:srgbClr val="FFFFFF"/>
          </a:solidFill>
          <a:ln w="28575" cap="flat" cmpd="sng" algn="ctr">
            <a:solidFill>
              <a:srgbClr val="76232F"/>
            </a:solidFill>
            <a:prstDash val="solid"/>
            <a:round/>
            <a:headEnd type="none" w="med" len="med"/>
            <a:tailEnd type="arrow"/>
          </a:ln>
          <a:effectLst/>
        </p:spPr>
        <p:txBody>
          <a:bodyPr vert="horz" wrap="none" lIns="91440" tIns="45720" rIns="91440" bIns="45720"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10" name="Straight Arrow Connector 9"/>
          <p:cNvSpPr/>
          <p:nvPr/>
        </p:nvSpPr>
        <p:spPr bwMode="auto">
          <a:xfrm rot="16200000" flipH="1" flipV="1">
            <a:off x="4342056" y="2854450"/>
            <a:ext cx="582715" cy="1132766"/>
          </a:xfrm>
          <a:prstGeom prst="straightConnector1">
            <a:avLst/>
          </a:prstGeom>
          <a:solidFill>
            <a:srgbClr val="FFFFFF"/>
          </a:solidFill>
          <a:ln w="28575" cap="flat" cmpd="sng" algn="ctr">
            <a:solidFill>
              <a:srgbClr val="76232F"/>
            </a:solidFill>
            <a:prstDash val="solid"/>
            <a:round/>
            <a:headEnd type="none" w="med" len="med"/>
            <a:tailEnd type="arrow"/>
          </a:ln>
          <a:effectLst/>
        </p:spPr>
        <p:txBody>
          <a:bodyPr vert="horz" wrap="none" lIns="91440" tIns="45720" rIns="91440" bIns="45720"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11" name="Straight Arrow Connector 10"/>
          <p:cNvSpPr/>
          <p:nvPr/>
        </p:nvSpPr>
        <p:spPr bwMode="auto">
          <a:xfrm rot="16200000" flipH="1" flipV="1">
            <a:off x="4908438" y="3397974"/>
            <a:ext cx="582717" cy="45719"/>
          </a:xfrm>
          <a:prstGeom prst="straightConnector1">
            <a:avLst/>
          </a:prstGeom>
          <a:solidFill>
            <a:srgbClr val="FFFFFF"/>
          </a:solidFill>
          <a:ln w="28575" cap="flat" cmpd="sng" algn="ctr">
            <a:solidFill>
              <a:srgbClr val="76232F"/>
            </a:solidFill>
            <a:prstDash val="solid"/>
            <a:round/>
            <a:headEnd type="none" w="med" len="med"/>
            <a:tailEnd type="arrow"/>
          </a:ln>
          <a:effectLst/>
        </p:spPr>
        <p:txBody>
          <a:bodyPr vert="horz" wrap="none" lIns="91440" tIns="45720" rIns="91440" bIns="45720"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12" name="Straight Arrow Connector 11"/>
          <p:cNvSpPr/>
          <p:nvPr/>
        </p:nvSpPr>
        <p:spPr bwMode="auto">
          <a:xfrm rot="16200000" flipH="1">
            <a:off x="5473316" y="2855639"/>
            <a:ext cx="582715" cy="1130389"/>
          </a:xfrm>
          <a:prstGeom prst="straightConnector1">
            <a:avLst/>
          </a:prstGeom>
          <a:solidFill>
            <a:srgbClr val="FFFFFF"/>
          </a:solidFill>
          <a:ln w="28575" cap="flat" cmpd="sng" algn="ctr">
            <a:solidFill>
              <a:srgbClr val="76232F"/>
            </a:solidFill>
            <a:prstDash val="solid"/>
            <a:round/>
            <a:headEnd type="none" w="med" len="med"/>
            <a:tailEnd type="arrow"/>
          </a:ln>
          <a:effectLst/>
        </p:spPr>
        <p:txBody>
          <a:bodyPr vert="horz" wrap="none" lIns="91440" tIns="45720" rIns="91440" bIns="45720"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Tree>
    <p:extLst>
      <p:ext uri="{BB962C8B-B14F-4D97-AF65-F5344CB8AC3E}">
        <p14:creationId xmlns:p14="http://schemas.microsoft.com/office/powerpoint/2010/main" val="26159631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Remember, the BuildForce Canada </a:t>
            </a:r>
            <a:r>
              <a:rPr lang="en-US" dirty="0"/>
              <a:t>LMI system:</a:t>
            </a:r>
          </a:p>
          <a:p>
            <a:pPr lvl="1"/>
            <a:r>
              <a:rPr lang="en-US" dirty="0" smtClean="0"/>
              <a:t>includes </a:t>
            </a:r>
            <a:r>
              <a:rPr lang="en-US" dirty="0"/>
              <a:t>the model, reports, PowerPoint </a:t>
            </a:r>
            <a:r>
              <a:rPr lang="en-US" dirty="0" smtClean="0"/>
              <a:t>presentations, Construction Forecasts website </a:t>
            </a:r>
            <a:r>
              <a:rPr lang="en-US" dirty="0"/>
              <a:t>with detailed </a:t>
            </a:r>
            <a:r>
              <a:rPr lang="en-US" dirty="0" smtClean="0"/>
              <a:t>investment </a:t>
            </a:r>
            <a:r>
              <a:rPr lang="en-US" dirty="0"/>
              <a:t>and labour market data (</a:t>
            </a:r>
            <a:r>
              <a:rPr lang="en-US" dirty="0">
                <a:hlinkClick r:id="rId3"/>
              </a:rPr>
              <a:t>www.constructionforecasts.ca</a:t>
            </a:r>
            <a:r>
              <a:rPr lang="en-US" dirty="0"/>
              <a:t>) </a:t>
            </a:r>
            <a:endParaRPr lang="en-US" dirty="0" smtClean="0"/>
          </a:p>
          <a:p>
            <a:pPr lvl="1"/>
            <a:r>
              <a:rPr lang="en-US" dirty="0" smtClean="0"/>
              <a:t>depends </a:t>
            </a:r>
            <a:r>
              <a:rPr lang="en-US" dirty="0"/>
              <a:t>on industry input to refine reliability and market assessments</a:t>
            </a:r>
          </a:p>
          <a:p>
            <a:pPr lvl="1"/>
            <a:r>
              <a:rPr lang="en-US" dirty="0" smtClean="0"/>
              <a:t>is </a:t>
            </a:r>
            <a:r>
              <a:rPr lang="en-US" dirty="0"/>
              <a:t>a tool that the industry can use for assessing labour </a:t>
            </a:r>
            <a:r>
              <a:rPr lang="en-US" dirty="0" smtClean="0"/>
              <a:t/>
            </a:r>
            <a:br>
              <a:rPr lang="en-US" dirty="0" smtClean="0"/>
            </a:br>
            <a:r>
              <a:rPr lang="en-US" dirty="0" smtClean="0"/>
              <a:t>market risks</a:t>
            </a:r>
          </a:p>
          <a:p>
            <a:pPr lvl="1"/>
            <a:r>
              <a:rPr lang="en-US" dirty="0" smtClean="0"/>
              <a:t>includes the Construction </a:t>
            </a:r>
            <a:r>
              <a:rPr lang="en-US" dirty="0"/>
              <a:t>Map App website, which tracks the location and schedule of selected major resource construction projects across Canada (</a:t>
            </a:r>
            <a:r>
              <a:rPr lang="en-US" dirty="0">
                <a:hlinkClick r:id="rId4"/>
              </a:rPr>
              <a:t>www.constructionmapapp.ca</a:t>
            </a:r>
            <a:r>
              <a:rPr lang="en-US" dirty="0"/>
              <a:t>)</a:t>
            </a:r>
          </a:p>
          <a:p>
            <a:pPr lvl="1"/>
            <a:endParaRPr lang="en-US" dirty="0"/>
          </a:p>
        </p:txBody>
      </p:sp>
    </p:spTree>
    <p:extLst>
      <p:ext uri="{BB962C8B-B14F-4D97-AF65-F5344CB8AC3E}">
        <p14:creationId xmlns:p14="http://schemas.microsoft.com/office/powerpoint/2010/main" val="41891239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BuildForce Canada</a:t>
            </a:r>
            <a:endParaRPr lang="en-US" dirty="0"/>
          </a:p>
        </p:txBody>
      </p:sp>
      <p:sp>
        <p:nvSpPr>
          <p:cNvPr id="3" name="Text Placeholder 2"/>
          <p:cNvSpPr>
            <a:spLocks noGrp="1"/>
          </p:cNvSpPr>
          <p:nvPr>
            <p:ph type="subTitle" idx="1"/>
          </p:nvPr>
        </p:nvSpPr>
        <p:spPr/>
        <p:txBody>
          <a:bodyPr>
            <a:normAutofit/>
          </a:bodyPr>
          <a:lstStyle/>
          <a:p>
            <a:r>
              <a:rPr lang="en-US" dirty="0" smtClean="0"/>
              <a:t>Tel: 613-569-5552</a:t>
            </a:r>
          </a:p>
          <a:p>
            <a:r>
              <a:rPr lang="en-US" dirty="0" smtClean="0">
                <a:hlinkClick r:id="rId3"/>
              </a:rPr>
              <a:t>info@buildforce.ca</a:t>
            </a:r>
            <a:endParaRPr lang="en-US" dirty="0" smtClean="0"/>
          </a:p>
          <a:p>
            <a:r>
              <a:rPr lang="en-US" dirty="0" smtClean="0"/>
              <a:t>www.buildforce.ca</a:t>
            </a:r>
            <a:endParaRPr lang="en-US" dirty="0"/>
          </a:p>
        </p:txBody>
      </p:sp>
      <p:sp>
        <p:nvSpPr>
          <p:cNvPr id="4" name="Content Placeholder 3"/>
          <p:cNvSpPr>
            <a:spLocks noGrp="1"/>
          </p:cNvSpPr>
          <p:nvPr>
            <p:ph sz="quarter" idx="10"/>
          </p:nvPr>
        </p:nvSpPr>
        <p:spPr/>
        <p:txBody>
          <a:bodyPr/>
          <a:lstStyle/>
          <a:p>
            <a:r>
              <a:rPr lang="en-US" dirty="0"/>
              <a:t>For further information, contact:</a:t>
            </a:r>
          </a:p>
        </p:txBody>
      </p:sp>
      <p:sp>
        <p:nvSpPr>
          <p:cNvPr id="5" name="Content Placeholder 4"/>
          <p:cNvSpPr>
            <a:spLocks noGrp="1"/>
          </p:cNvSpPr>
          <p:nvPr>
            <p:ph sz="quarter" idx="11"/>
          </p:nvPr>
        </p:nvSpPr>
        <p:spPr/>
        <p:txBody>
          <a:bodyPr/>
          <a:lstStyle/>
          <a:p>
            <a:r>
              <a:rPr lang="en-US" dirty="0" smtClean="0"/>
              <a:t>January 2012</a:t>
            </a:r>
            <a:endParaRPr lang="en-US" dirty="0"/>
          </a:p>
        </p:txBody>
      </p:sp>
    </p:spTree>
    <p:extLst>
      <p:ext uri="{BB962C8B-B14F-4D97-AF65-F5344CB8AC3E}">
        <p14:creationId xmlns:p14="http://schemas.microsoft.com/office/powerpoint/2010/main" val="2828183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i="1" dirty="0"/>
              <a:t>Construction and Maintenance Looking Forward </a:t>
            </a:r>
            <a:r>
              <a:rPr lang="en-US" i="1" dirty="0" smtClean="0"/>
              <a:t/>
            </a:r>
            <a:br>
              <a:rPr lang="en-US" i="1" dirty="0" smtClean="0"/>
            </a:br>
            <a:r>
              <a:rPr lang="en-US" dirty="0" smtClean="0"/>
              <a:t>is </a:t>
            </a:r>
            <a:r>
              <a:rPr lang="en-US" dirty="0"/>
              <a:t>driven by a scenario-based analysis.</a:t>
            </a:r>
          </a:p>
          <a:p>
            <a:pPr lvl="1"/>
            <a:r>
              <a:rPr lang="en-US" dirty="0"/>
              <a:t>Each forecast is based on several important assumptions. </a:t>
            </a:r>
            <a:r>
              <a:rPr lang="en-US" dirty="0" smtClean="0"/>
              <a:t/>
            </a:r>
            <a:br>
              <a:rPr lang="en-US" dirty="0" smtClean="0"/>
            </a:br>
            <a:r>
              <a:rPr lang="en-US" dirty="0" smtClean="0"/>
              <a:t>For </a:t>
            </a:r>
            <a:r>
              <a:rPr lang="en-US" dirty="0"/>
              <a:t>example:</a:t>
            </a:r>
          </a:p>
          <a:p>
            <a:pPr lvl="2"/>
            <a:r>
              <a:rPr lang="en-US" dirty="0"/>
              <a:t>global commodity prices</a:t>
            </a:r>
          </a:p>
          <a:p>
            <a:pPr lvl="2"/>
            <a:r>
              <a:rPr lang="en-US" dirty="0"/>
              <a:t>lists of very large construction projects in each province </a:t>
            </a:r>
            <a:r>
              <a:rPr lang="en-US" dirty="0" smtClean="0"/>
              <a:t/>
            </a:r>
            <a:br>
              <a:rPr lang="en-US" dirty="0" smtClean="0"/>
            </a:br>
            <a:r>
              <a:rPr lang="en-US" dirty="0" smtClean="0"/>
              <a:t>and </a:t>
            </a:r>
            <a:r>
              <a:rPr lang="en-US" dirty="0"/>
              <a:t>territory</a:t>
            </a:r>
          </a:p>
          <a:p>
            <a:pPr lvl="1"/>
            <a:r>
              <a:rPr lang="en-US" dirty="0"/>
              <a:t>One set of these assumptions creates one “scenario.”</a:t>
            </a:r>
          </a:p>
          <a:p>
            <a:pPr lvl="1"/>
            <a:r>
              <a:rPr lang="en-US" dirty="0"/>
              <a:t>Each scenario is just one of several possible outcomes</a:t>
            </a:r>
            <a:r>
              <a:rPr lang="en-US" dirty="0" smtClean="0"/>
              <a:t>.</a:t>
            </a:r>
            <a:endParaRPr lang="en-US" dirty="0"/>
          </a:p>
        </p:txBody>
      </p:sp>
    </p:spTree>
    <p:extLst>
      <p:ext uri="{BB962C8B-B14F-4D97-AF65-F5344CB8AC3E}">
        <p14:creationId xmlns:p14="http://schemas.microsoft.com/office/powerpoint/2010/main" val="3287636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Core concepts</a:t>
            </a:r>
          </a:p>
          <a:p>
            <a:r>
              <a:rPr lang="en-US" dirty="0"/>
              <a:t>Model structure</a:t>
            </a:r>
          </a:p>
          <a:p>
            <a:r>
              <a:rPr lang="en-US" dirty="0"/>
              <a:t>Market adjustments</a:t>
            </a:r>
          </a:p>
          <a:p>
            <a:r>
              <a:rPr lang="en-US" dirty="0"/>
              <a:t>Rankings and mobility</a:t>
            </a:r>
          </a:p>
          <a:p>
            <a:r>
              <a:rPr lang="en-US" dirty="0"/>
              <a:t>Frequently asked questions</a:t>
            </a:r>
          </a:p>
          <a:p>
            <a:pPr marL="0" indent="0">
              <a:buNone/>
            </a:pPr>
            <a:endParaRPr lang="en-US" dirty="0"/>
          </a:p>
        </p:txBody>
      </p:sp>
    </p:spTree>
    <p:extLst>
      <p:ext uri="{BB962C8B-B14F-4D97-AF65-F5344CB8AC3E}">
        <p14:creationId xmlns:p14="http://schemas.microsoft.com/office/powerpoint/2010/main" val="2276512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Core concepts</a:t>
            </a:r>
          </a:p>
        </p:txBody>
      </p:sp>
      <p:sp>
        <p:nvSpPr>
          <p:cNvPr id="5" name="Content Placeholder 4"/>
          <p:cNvSpPr>
            <a:spLocks noGrp="1"/>
          </p:cNvSpPr>
          <p:nvPr>
            <p:ph idx="1"/>
          </p:nvPr>
        </p:nvSpPr>
        <p:spPr/>
        <p:txBody>
          <a:bodyPr/>
          <a:lstStyle/>
          <a:p>
            <a:pPr>
              <a:buFont typeface="Arial" pitchFamily="34" charset="0"/>
              <a:buChar char="•"/>
            </a:pPr>
            <a:r>
              <a:rPr lang="en-US" dirty="0"/>
              <a:t>The core formulas are:</a:t>
            </a:r>
          </a:p>
          <a:p>
            <a:pPr lvl="1"/>
            <a:r>
              <a:rPr lang="en-US" dirty="0"/>
              <a:t>Labour force = Employment + Unemployment</a:t>
            </a:r>
          </a:p>
          <a:p>
            <a:pPr lvl="1"/>
            <a:r>
              <a:rPr lang="en-US" dirty="0"/>
              <a:t>Participation rate = Labour force </a:t>
            </a:r>
            <a:r>
              <a:rPr lang="ar-AE" dirty="0"/>
              <a:t>٪</a:t>
            </a:r>
            <a:r>
              <a:rPr lang="en-US" dirty="0"/>
              <a:t> Population</a:t>
            </a:r>
          </a:p>
          <a:p>
            <a:pPr marL="0" indent="0">
              <a:buNone/>
            </a:pPr>
            <a:endParaRPr lang="en-US" dirty="0"/>
          </a:p>
        </p:txBody>
      </p:sp>
    </p:spTree>
    <p:extLst>
      <p:ext uri="{BB962C8B-B14F-4D97-AF65-F5344CB8AC3E}">
        <p14:creationId xmlns:p14="http://schemas.microsoft.com/office/powerpoint/2010/main" val="788231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concepts</a:t>
            </a:r>
          </a:p>
        </p:txBody>
      </p:sp>
      <p:sp>
        <p:nvSpPr>
          <p:cNvPr id="3" name="Content Placeholder 2"/>
          <p:cNvSpPr>
            <a:spLocks noGrp="1"/>
          </p:cNvSpPr>
          <p:nvPr>
            <p:ph idx="1"/>
          </p:nvPr>
        </p:nvSpPr>
        <p:spPr/>
        <p:txBody>
          <a:bodyPr/>
          <a:lstStyle/>
          <a:p>
            <a:r>
              <a:rPr lang="en-US" dirty="0"/>
              <a:t>Stocks are measured at one point in </a:t>
            </a:r>
            <a:r>
              <a:rPr lang="en-US" dirty="0" smtClean="0"/>
              <a:t>time. For example:</a:t>
            </a:r>
            <a:endParaRPr lang="en-US" dirty="0"/>
          </a:p>
          <a:p>
            <a:pPr lvl="1"/>
            <a:r>
              <a:rPr lang="en-US" dirty="0" smtClean="0"/>
              <a:t>employment</a:t>
            </a:r>
            <a:endParaRPr lang="en-US" dirty="0"/>
          </a:p>
          <a:p>
            <a:pPr lvl="1"/>
            <a:r>
              <a:rPr lang="en-US" dirty="0" smtClean="0"/>
              <a:t>labour </a:t>
            </a:r>
            <a:r>
              <a:rPr lang="en-US" dirty="0"/>
              <a:t>force</a:t>
            </a:r>
          </a:p>
          <a:p>
            <a:pPr lvl="1"/>
            <a:r>
              <a:rPr lang="en-US" dirty="0" smtClean="0"/>
              <a:t>housing </a:t>
            </a:r>
            <a:r>
              <a:rPr lang="en-US" dirty="0"/>
              <a:t>stock</a:t>
            </a:r>
          </a:p>
          <a:p>
            <a:pPr lvl="1"/>
            <a:r>
              <a:rPr lang="en-US" dirty="0" smtClean="0"/>
              <a:t>population</a:t>
            </a:r>
            <a:endParaRPr lang="en-US" dirty="0"/>
          </a:p>
          <a:p>
            <a:pPr lvl="1"/>
            <a:r>
              <a:rPr lang="en-US" dirty="0" smtClean="0"/>
              <a:t>registrations</a:t>
            </a:r>
            <a:endParaRPr lang="en-US" dirty="0"/>
          </a:p>
        </p:txBody>
      </p:sp>
    </p:spTree>
    <p:extLst>
      <p:ext uri="{BB962C8B-B14F-4D97-AF65-F5344CB8AC3E}">
        <p14:creationId xmlns:p14="http://schemas.microsoft.com/office/powerpoint/2010/main" val="743970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concepts</a:t>
            </a:r>
            <a:endParaRPr lang="en-US" dirty="0"/>
          </a:p>
        </p:txBody>
      </p:sp>
      <p:sp>
        <p:nvSpPr>
          <p:cNvPr id="3" name="Content Placeholder 2"/>
          <p:cNvSpPr>
            <a:spLocks noGrp="1"/>
          </p:cNvSpPr>
          <p:nvPr>
            <p:ph idx="1"/>
          </p:nvPr>
        </p:nvSpPr>
        <p:spPr/>
        <p:txBody>
          <a:bodyPr/>
          <a:lstStyle/>
          <a:p>
            <a:r>
              <a:rPr lang="en-US" dirty="0" smtClean="0"/>
              <a:t>Flows </a:t>
            </a:r>
            <a:r>
              <a:rPr lang="en-US" dirty="0"/>
              <a:t>measure the change in the stocks across a period of </a:t>
            </a:r>
            <a:r>
              <a:rPr lang="en-US" dirty="0" smtClean="0"/>
              <a:t>time. For example:</a:t>
            </a:r>
            <a:endParaRPr lang="en-US" dirty="0"/>
          </a:p>
          <a:p>
            <a:pPr lvl="1"/>
            <a:r>
              <a:rPr lang="en-US" dirty="0" smtClean="0"/>
              <a:t>investment</a:t>
            </a:r>
            <a:endParaRPr lang="en-US" dirty="0"/>
          </a:p>
          <a:p>
            <a:pPr lvl="1"/>
            <a:r>
              <a:rPr lang="en-US" dirty="0" smtClean="0"/>
              <a:t>housing </a:t>
            </a:r>
            <a:r>
              <a:rPr lang="en-US" dirty="0"/>
              <a:t>starts</a:t>
            </a:r>
          </a:p>
          <a:p>
            <a:pPr lvl="1"/>
            <a:r>
              <a:rPr lang="en-US" dirty="0" smtClean="0"/>
              <a:t>new </a:t>
            </a:r>
            <a:r>
              <a:rPr lang="en-US" dirty="0"/>
              <a:t>apprenticeship registrations</a:t>
            </a:r>
          </a:p>
          <a:p>
            <a:pPr lvl="1"/>
            <a:r>
              <a:rPr lang="en-US" dirty="0" smtClean="0"/>
              <a:t>apprenticeship </a:t>
            </a:r>
            <a:r>
              <a:rPr lang="en-US" dirty="0"/>
              <a:t>completions</a:t>
            </a:r>
          </a:p>
          <a:p>
            <a:pPr lvl="1"/>
            <a:r>
              <a:rPr lang="en-US" dirty="0" smtClean="0"/>
              <a:t>immigration</a:t>
            </a:r>
            <a:endParaRPr lang="en-US" dirty="0"/>
          </a:p>
        </p:txBody>
      </p:sp>
    </p:spTree>
    <p:extLst>
      <p:ext uri="{BB962C8B-B14F-4D97-AF65-F5344CB8AC3E}">
        <p14:creationId xmlns:p14="http://schemas.microsoft.com/office/powerpoint/2010/main" val="3435700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LMI 101 pptx">
  <a:themeElements>
    <a:clrScheme name="Custom 3">
      <a:dk1>
        <a:sysClr val="windowText" lastClr="000000"/>
      </a:dk1>
      <a:lt1>
        <a:sysClr val="window" lastClr="FFFFFF"/>
      </a:lt1>
      <a:dk2>
        <a:srgbClr val="1F497D"/>
      </a:dk2>
      <a:lt2>
        <a:srgbClr val="EEECE1"/>
      </a:lt2>
      <a:accent1>
        <a:srgbClr val="234946"/>
      </a:accent1>
      <a:accent2>
        <a:srgbClr val="6D0020"/>
      </a:accent2>
      <a:accent3>
        <a:srgbClr val="CBCAC9"/>
      </a:accent3>
      <a:accent4>
        <a:srgbClr val="AB2D26"/>
      </a:accent4>
      <a:accent5>
        <a:srgbClr val="B16B18"/>
      </a:accent5>
      <a:accent6>
        <a:srgbClr val="D6B759"/>
      </a:accent6>
      <a:hlink>
        <a:srgbClr val="96A5B0"/>
      </a:hlink>
      <a:folHlink>
        <a:srgbClr val="23494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and numbered list">
  <a:themeElements>
    <a:clrScheme name="Custom 3">
      <a:dk1>
        <a:sysClr val="windowText" lastClr="000000"/>
      </a:dk1>
      <a:lt1>
        <a:sysClr val="window" lastClr="FFFFFF"/>
      </a:lt1>
      <a:dk2>
        <a:srgbClr val="1F497D"/>
      </a:dk2>
      <a:lt2>
        <a:srgbClr val="EEECE1"/>
      </a:lt2>
      <a:accent1>
        <a:srgbClr val="234946"/>
      </a:accent1>
      <a:accent2>
        <a:srgbClr val="6D0020"/>
      </a:accent2>
      <a:accent3>
        <a:srgbClr val="CBCAC9"/>
      </a:accent3>
      <a:accent4>
        <a:srgbClr val="AB2D26"/>
      </a:accent4>
      <a:accent5>
        <a:srgbClr val="B16B18"/>
      </a:accent5>
      <a:accent6>
        <a:srgbClr val="D6B759"/>
      </a:accent6>
      <a:hlink>
        <a:srgbClr val="96A5B0"/>
      </a:hlink>
      <a:folHlink>
        <a:srgbClr val="23494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S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S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S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S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LMI 101 pptx</Template>
  <TotalTime>218</TotalTime>
  <Words>3993</Words>
  <Application>Microsoft Office PowerPoint</Application>
  <PresentationFormat>On-screen Show (4:3)</PresentationFormat>
  <Paragraphs>516</Paragraphs>
  <Slides>46</Slides>
  <Notes>46</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LMI 101 pptx</vt:lpstr>
      <vt:lpstr>Title and numbered list</vt:lpstr>
      <vt:lpstr>Labour Market Information</vt:lpstr>
      <vt:lpstr>Introduction</vt:lpstr>
      <vt:lpstr>Introduction</vt:lpstr>
      <vt:lpstr>Introduction</vt:lpstr>
      <vt:lpstr>Introduction</vt:lpstr>
      <vt:lpstr>Outline</vt:lpstr>
      <vt:lpstr>Core concepts</vt:lpstr>
      <vt:lpstr>Core concepts</vt:lpstr>
      <vt:lpstr>Core concepts</vt:lpstr>
      <vt:lpstr>Core concepts</vt:lpstr>
      <vt:lpstr>Model structure</vt:lpstr>
      <vt:lpstr>Model structure</vt:lpstr>
      <vt:lpstr>Model structure</vt:lpstr>
      <vt:lpstr>Model structure</vt:lpstr>
      <vt:lpstr>Model structure</vt:lpstr>
      <vt:lpstr>Model structure</vt:lpstr>
      <vt:lpstr>Model structure</vt:lpstr>
      <vt:lpstr>Model structure</vt:lpstr>
      <vt:lpstr>Model structure</vt:lpstr>
      <vt:lpstr>Model structure</vt:lpstr>
      <vt:lpstr>Model structure</vt:lpstr>
      <vt:lpstr>Market adjustments</vt:lpstr>
      <vt:lpstr>Market adjustments</vt:lpstr>
      <vt:lpstr>Market adjustments</vt:lpstr>
      <vt:lpstr>Market adjustments</vt:lpstr>
      <vt:lpstr>Market adjustments</vt:lpstr>
      <vt:lpstr>Market adjustments</vt:lpstr>
      <vt:lpstr>Market adjustments</vt:lpstr>
      <vt:lpstr>Market adjustments</vt:lpstr>
      <vt:lpstr>Market adjustments</vt:lpstr>
      <vt:lpstr>Market adjustments</vt:lpstr>
      <vt:lpstr>Market adjustments</vt:lpstr>
      <vt:lpstr>Market adjustments</vt:lpstr>
      <vt:lpstr>Market adjustments</vt:lpstr>
      <vt:lpstr>Market adjustments</vt:lpstr>
      <vt:lpstr>Market adjustments</vt:lpstr>
      <vt:lpstr>Rankings and mobility</vt:lpstr>
      <vt:lpstr>Rankings and mobility</vt:lpstr>
      <vt:lpstr>Rankings and mobility</vt:lpstr>
      <vt:lpstr>Rankings and mobility</vt:lpstr>
      <vt:lpstr>Rankings and mobility</vt:lpstr>
      <vt:lpstr>Rankings and mobility</vt:lpstr>
      <vt:lpstr>Rankings and mobility</vt:lpstr>
      <vt:lpstr>Rankings and mobility</vt:lpstr>
      <vt:lpstr>Conclusion</vt:lpstr>
      <vt:lpstr>BuildForce Canada</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Labour Market Information</dc:title>
  <dc:creator>BCollins</dc:creator>
  <cp:lastModifiedBy>Pamela Feeny</cp:lastModifiedBy>
  <cp:revision>9</cp:revision>
  <dcterms:created xsi:type="dcterms:W3CDTF">2014-02-21T17:49:37Z</dcterms:created>
  <dcterms:modified xsi:type="dcterms:W3CDTF">2014-04-01T17:33:51Z</dcterms:modified>
</cp:coreProperties>
</file>